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3" r:id="rId2"/>
    <p:sldId id="263" r:id="rId3"/>
    <p:sldId id="264" r:id="rId4"/>
    <p:sldId id="258" r:id="rId5"/>
    <p:sldId id="259" r:id="rId6"/>
    <p:sldId id="266" r:id="rId7"/>
    <p:sldId id="267" r:id="rId8"/>
    <p:sldId id="268" r:id="rId9"/>
    <p:sldId id="269" r:id="rId10"/>
    <p:sldId id="271" r:id="rId11"/>
    <p:sldId id="270" r:id="rId12"/>
    <p:sldId id="273" r:id="rId13"/>
    <p:sldId id="274" r:id="rId14"/>
    <p:sldId id="275" r:id="rId15"/>
    <p:sldId id="276" r:id="rId16"/>
    <p:sldId id="277" r:id="rId17"/>
    <p:sldId id="290" r:id="rId18"/>
    <p:sldId id="278" r:id="rId19"/>
    <p:sldId id="291" r:id="rId20"/>
    <p:sldId id="279" r:id="rId21"/>
    <p:sldId id="288"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slide" Target="../slides/slide5.xml"/></Relationships>
</file>

<file path=ppt/diagrams/_rels/data2.xml.rels><?xml version="1.0" encoding="UTF-8" standalone="yes"?>
<Relationships xmlns="http://schemas.openxmlformats.org/package/2006/relationships"><Relationship Id="rId1"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37945-A024-48A4-AC91-97350D922356}"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en-US"/>
        </a:p>
      </dgm:t>
    </dgm:pt>
    <dgm:pt modelId="{3152DF58-4B34-4E12-A8D5-34DFF3F10DD1}">
      <dgm:prSet phldrT="[Text]" custT="1"/>
      <dgm:spPr/>
      <dgm:t>
        <a:bodyPr/>
        <a:lstStyle/>
        <a:p>
          <a:r>
            <a:rPr lang="en-ID" sz="4000" b="1" dirty="0" smtClean="0"/>
            <a:t>NOUN</a:t>
          </a:r>
          <a:endParaRPr lang="en-US" sz="4000" b="1" dirty="0"/>
        </a:p>
      </dgm:t>
    </dgm:pt>
    <dgm:pt modelId="{3ED9E4B3-B0E9-46A9-BCD2-0745C6D0506C}" type="parTrans" cxnId="{137CA6B2-545A-49F2-A07D-17AF47E3E25D}">
      <dgm:prSet/>
      <dgm:spPr/>
      <dgm:t>
        <a:bodyPr/>
        <a:lstStyle/>
        <a:p>
          <a:endParaRPr lang="en-US"/>
        </a:p>
      </dgm:t>
    </dgm:pt>
    <dgm:pt modelId="{52C5CAE0-65F1-471D-8A63-C4EC6F9E3D42}" type="sibTrans" cxnId="{137CA6B2-545A-49F2-A07D-17AF47E3E25D}">
      <dgm:prSet/>
      <dgm:spPr/>
      <dgm:t>
        <a:bodyPr/>
        <a:lstStyle/>
        <a:p>
          <a:endParaRPr lang="en-US"/>
        </a:p>
      </dgm:t>
    </dgm:pt>
    <dgm:pt modelId="{9E3B3EB5-39BF-44EB-A239-A6C90F82F2F3}">
      <dgm:prSet phldrT="[Text]" custT="1"/>
      <dgm:spPr/>
      <dgm:t>
        <a:bodyPr/>
        <a:lstStyle/>
        <a:p>
          <a:r>
            <a:rPr lang="en-ID" sz="2600" b="1" dirty="0" smtClean="0"/>
            <a:t>DEFINITION OF NOUN</a:t>
          </a:r>
          <a:endParaRPr lang="en-US" sz="2600" b="1" dirty="0"/>
        </a:p>
      </dgm:t>
      <dgm:extLst>
        <a:ext uri="{E40237B7-FDA0-4F09-8148-C483321AD2D9}">
          <dgm14:cNvPr xmlns:dgm14="http://schemas.microsoft.com/office/drawing/2010/diagram" id="0" name="">
            <a:hlinkClick xmlns:r="http://schemas.openxmlformats.org/officeDocument/2006/relationships" r:id="" action="ppaction://hlinkshowjump?jump=nextslide"/>
          </dgm14:cNvPr>
        </a:ext>
      </dgm:extLst>
    </dgm:pt>
    <dgm:pt modelId="{741DE200-EF93-4B4F-A4F4-3F3976415D3A}" type="parTrans" cxnId="{FAE65F48-500F-4720-BE77-016E29E85279}">
      <dgm:prSet/>
      <dgm:spPr/>
      <dgm:t>
        <a:bodyPr/>
        <a:lstStyle/>
        <a:p>
          <a:endParaRPr lang="en-US"/>
        </a:p>
      </dgm:t>
    </dgm:pt>
    <dgm:pt modelId="{6BA67C2B-9BBE-4967-8CCC-6B950718D548}" type="sibTrans" cxnId="{FAE65F48-500F-4720-BE77-016E29E85279}">
      <dgm:prSet/>
      <dgm:spPr/>
      <dgm:t>
        <a:bodyPr/>
        <a:lstStyle/>
        <a:p>
          <a:endParaRPr lang="en-US"/>
        </a:p>
      </dgm:t>
    </dgm:pt>
    <dgm:pt modelId="{276C47F5-1E50-4537-8969-6D9A40D6BBC3}">
      <dgm:prSet phldrT="[Text]" custT="1"/>
      <dgm:spPr/>
      <dgm:t>
        <a:bodyPr/>
        <a:lstStyle/>
        <a:p>
          <a:r>
            <a:rPr lang="en-ID" sz="2600" b="1" dirty="0" smtClean="0"/>
            <a:t>TYPES</a:t>
          </a:r>
          <a:r>
            <a:rPr lang="en-ID" sz="2600" b="1" baseline="0" dirty="0" smtClean="0"/>
            <a:t> OF NOUN</a:t>
          </a:r>
          <a:endParaRPr lang="en-US" sz="2600" b="1"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7BD31E3A-D042-44AA-AD54-71DE279A4479}" type="parTrans" cxnId="{1A018A53-5393-467C-974A-D82233A3E7DA}">
      <dgm:prSet/>
      <dgm:spPr/>
      <dgm:t>
        <a:bodyPr/>
        <a:lstStyle/>
        <a:p>
          <a:endParaRPr lang="en-US"/>
        </a:p>
      </dgm:t>
    </dgm:pt>
    <dgm:pt modelId="{7CF39DA5-45E6-4F85-A707-7E8B418BB0E1}" type="sibTrans" cxnId="{1A018A53-5393-467C-974A-D82233A3E7DA}">
      <dgm:prSet/>
      <dgm:spPr/>
      <dgm:t>
        <a:bodyPr/>
        <a:lstStyle/>
        <a:p>
          <a:endParaRPr lang="en-US"/>
        </a:p>
      </dgm:t>
    </dgm:pt>
    <dgm:pt modelId="{B9FD4D08-E9D2-4CB8-BF3F-259ED45FB062}" type="pres">
      <dgm:prSet presAssocID="{0D737945-A024-48A4-AC91-97350D922356}" presName="diagram" presStyleCnt="0">
        <dgm:presLayoutVars>
          <dgm:chPref val="1"/>
          <dgm:dir/>
          <dgm:animOne val="branch"/>
          <dgm:animLvl val="lvl"/>
          <dgm:resizeHandles val="exact"/>
        </dgm:presLayoutVars>
      </dgm:prSet>
      <dgm:spPr/>
      <dgm:t>
        <a:bodyPr/>
        <a:lstStyle/>
        <a:p>
          <a:endParaRPr lang="en-US"/>
        </a:p>
      </dgm:t>
    </dgm:pt>
    <dgm:pt modelId="{36B3C277-7BD3-4EB6-8B8B-A83A4597D5F2}" type="pres">
      <dgm:prSet presAssocID="{3152DF58-4B34-4E12-A8D5-34DFF3F10DD1}" presName="root1" presStyleCnt="0"/>
      <dgm:spPr/>
    </dgm:pt>
    <dgm:pt modelId="{55CF87A0-6610-4275-A83B-89BB4733A6AF}" type="pres">
      <dgm:prSet presAssocID="{3152DF58-4B34-4E12-A8D5-34DFF3F10DD1}" presName="LevelOneTextNode" presStyleLbl="node0" presStyleIdx="0" presStyleCnt="1">
        <dgm:presLayoutVars>
          <dgm:chPref val="3"/>
        </dgm:presLayoutVars>
      </dgm:prSet>
      <dgm:spPr/>
      <dgm:t>
        <a:bodyPr/>
        <a:lstStyle/>
        <a:p>
          <a:endParaRPr lang="en-US"/>
        </a:p>
      </dgm:t>
    </dgm:pt>
    <dgm:pt modelId="{DC918683-175C-465B-8044-B119E4A295E9}" type="pres">
      <dgm:prSet presAssocID="{3152DF58-4B34-4E12-A8D5-34DFF3F10DD1}" presName="level2hierChild" presStyleCnt="0"/>
      <dgm:spPr/>
    </dgm:pt>
    <dgm:pt modelId="{D952D58A-A268-473F-9808-C7EB5259ED05}" type="pres">
      <dgm:prSet presAssocID="{741DE200-EF93-4B4F-A4F4-3F3976415D3A}" presName="conn2-1" presStyleLbl="parChTrans1D2" presStyleIdx="0" presStyleCnt="2"/>
      <dgm:spPr/>
      <dgm:t>
        <a:bodyPr/>
        <a:lstStyle/>
        <a:p>
          <a:endParaRPr lang="en-US"/>
        </a:p>
      </dgm:t>
    </dgm:pt>
    <dgm:pt modelId="{43074A03-2429-4C44-BC07-EBD8E94C7E1C}" type="pres">
      <dgm:prSet presAssocID="{741DE200-EF93-4B4F-A4F4-3F3976415D3A}" presName="connTx" presStyleLbl="parChTrans1D2" presStyleIdx="0" presStyleCnt="2"/>
      <dgm:spPr/>
      <dgm:t>
        <a:bodyPr/>
        <a:lstStyle/>
        <a:p>
          <a:endParaRPr lang="en-US"/>
        </a:p>
      </dgm:t>
    </dgm:pt>
    <dgm:pt modelId="{936F4284-7F4C-4800-AC0F-2D092947DAB8}" type="pres">
      <dgm:prSet presAssocID="{9E3B3EB5-39BF-44EB-A239-A6C90F82F2F3}" presName="root2" presStyleCnt="0"/>
      <dgm:spPr/>
    </dgm:pt>
    <dgm:pt modelId="{CE7BD627-9859-41F0-BC7A-6B7B7C7BCE89}" type="pres">
      <dgm:prSet presAssocID="{9E3B3EB5-39BF-44EB-A239-A6C90F82F2F3}" presName="LevelTwoTextNode" presStyleLbl="node2" presStyleIdx="0" presStyleCnt="2">
        <dgm:presLayoutVars>
          <dgm:chPref val="3"/>
        </dgm:presLayoutVars>
      </dgm:prSet>
      <dgm:spPr/>
      <dgm:t>
        <a:bodyPr/>
        <a:lstStyle/>
        <a:p>
          <a:endParaRPr lang="en-US"/>
        </a:p>
      </dgm:t>
    </dgm:pt>
    <dgm:pt modelId="{3CBD4DB5-D9BA-413F-9AC8-55DF215C1794}" type="pres">
      <dgm:prSet presAssocID="{9E3B3EB5-39BF-44EB-A239-A6C90F82F2F3}" presName="level3hierChild" presStyleCnt="0"/>
      <dgm:spPr/>
    </dgm:pt>
    <dgm:pt modelId="{C0F51926-1C32-40E8-A3BF-93CFCEECD90D}" type="pres">
      <dgm:prSet presAssocID="{7BD31E3A-D042-44AA-AD54-71DE279A4479}" presName="conn2-1" presStyleLbl="parChTrans1D2" presStyleIdx="1" presStyleCnt="2"/>
      <dgm:spPr/>
      <dgm:t>
        <a:bodyPr/>
        <a:lstStyle/>
        <a:p>
          <a:endParaRPr lang="en-US"/>
        </a:p>
      </dgm:t>
    </dgm:pt>
    <dgm:pt modelId="{E4CCD757-B352-4E3E-B61C-48FE82CA919B}" type="pres">
      <dgm:prSet presAssocID="{7BD31E3A-D042-44AA-AD54-71DE279A4479}" presName="connTx" presStyleLbl="parChTrans1D2" presStyleIdx="1" presStyleCnt="2"/>
      <dgm:spPr/>
      <dgm:t>
        <a:bodyPr/>
        <a:lstStyle/>
        <a:p>
          <a:endParaRPr lang="en-US"/>
        </a:p>
      </dgm:t>
    </dgm:pt>
    <dgm:pt modelId="{0F3A27C8-A129-4765-8E3E-7E4D54684282}" type="pres">
      <dgm:prSet presAssocID="{276C47F5-1E50-4537-8969-6D9A40D6BBC3}" presName="root2" presStyleCnt="0"/>
      <dgm:spPr/>
    </dgm:pt>
    <dgm:pt modelId="{2C7357E2-B148-40AD-9F87-5FDE04CECA91}" type="pres">
      <dgm:prSet presAssocID="{276C47F5-1E50-4537-8969-6D9A40D6BBC3}" presName="LevelTwoTextNode" presStyleLbl="node2" presStyleIdx="1" presStyleCnt="2">
        <dgm:presLayoutVars>
          <dgm:chPref val="3"/>
        </dgm:presLayoutVars>
      </dgm:prSet>
      <dgm:spPr/>
      <dgm:t>
        <a:bodyPr/>
        <a:lstStyle/>
        <a:p>
          <a:endParaRPr lang="en-US"/>
        </a:p>
      </dgm:t>
    </dgm:pt>
    <dgm:pt modelId="{1C67140E-0E38-47F6-9AE9-573FD51928CA}" type="pres">
      <dgm:prSet presAssocID="{276C47F5-1E50-4537-8969-6D9A40D6BBC3}" presName="level3hierChild" presStyleCnt="0"/>
      <dgm:spPr/>
    </dgm:pt>
  </dgm:ptLst>
  <dgm:cxnLst>
    <dgm:cxn modelId="{7938D78F-F5AF-43D7-97ED-885FF350D1DA}" type="presOf" srcId="{7BD31E3A-D042-44AA-AD54-71DE279A4479}" destId="{E4CCD757-B352-4E3E-B61C-48FE82CA919B}" srcOrd="1" destOrd="0" presId="urn:microsoft.com/office/officeart/2005/8/layout/hierarchy2"/>
    <dgm:cxn modelId="{50F554D9-C233-4033-88FA-29CAF8EC2CD3}" type="presOf" srcId="{0D737945-A024-48A4-AC91-97350D922356}" destId="{B9FD4D08-E9D2-4CB8-BF3F-259ED45FB062}" srcOrd="0" destOrd="0" presId="urn:microsoft.com/office/officeart/2005/8/layout/hierarchy2"/>
    <dgm:cxn modelId="{E783D724-D936-4BF3-B26B-82658524A361}" type="presOf" srcId="{741DE200-EF93-4B4F-A4F4-3F3976415D3A}" destId="{D952D58A-A268-473F-9808-C7EB5259ED05}" srcOrd="0" destOrd="0" presId="urn:microsoft.com/office/officeart/2005/8/layout/hierarchy2"/>
    <dgm:cxn modelId="{FAE65F48-500F-4720-BE77-016E29E85279}" srcId="{3152DF58-4B34-4E12-A8D5-34DFF3F10DD1}" destId="{9E3B3EB5-39BF-44EB-A239-A6C90F82F2F3}" srcOrd="0" destOrd="0" parTransId="{741DE200-EF93-4B4F-A4F4-3F3976415D3A}" sibTransId="{6BA67C2B-9BBE-4967-8CCC-6B950718D548}"/>
    <dgm:cxn modelId="{24DB8F34-5D58-4982-BC15-F242856ED828}" type="presOf" srcId="{741DE200-EF93-4B4F-A4F4-3F3976415D3A}" destId="{43074A03-2429-4C44-BC07-EBD8E94C7E1C}" srcOrd="1" destOrd="0" presId="urn:microsoft.com/office/officeart/2005/8/layout/hierarchy2"/>
    <dgm:cxn modelId="{137CA6B2-545A-49F2-A07D-17AF47E3E25D}" srcId="{0D737945-A024-48A4-AC91-97350D922356}" destId="{3152DF58-4B34-4E12-A8D5-34DFF3F10DD1}" srcOrd="0" destOrd="0" parTransId="{3ED9E4B3-B0E9-46A9-BCD2-0745C6D0506C}" sibTransId="{52C5CAE0-65F1-471D-8A63-C4EC6F9E3D42}"/>
    <dgm:cxn modelId="{773D4662-2C39-4FEB-AC1D-7E7D81645717}" type="presOf" srcId="{276C47F5-1E50-4537-8969-6D9A40D6BBC3}" destId="{2C7357E2-B148-40AD-9F87-5FDE04CECA91}" srcOrd="0" destOrd="0" presId="urn:microsoft.com/office/officeart/2005/8/layout/hierarchy2"/>
    <dgm:cxn modelId="{EA34410F-AA38-4CD5-9CC6-9B5BDD5D9731}" type="presOf" srcId="{7BD31E3A-D042-44AA-AD54-71DE279A4479}" destId="{C0F51926-1C32-40E8-A3BF-93CFCEECD90D}" srcOrd="0" destOrd="0" presId="urn:microsoft.com/office/officeart/2005/8/layout/hierarchy2"/>
    <dgm:cxn modelId="{1A018A53-5393-467C-974A-D82233A3E7DA}" srcId="{3152DF58-4B34-4E12-A8D5-34DFF3F10DD1}" destId="{276C47F5-1E50-4537-8969-6D9A40D6BBC3}" srcOrd="1" destOrd="0" parTransId="{7BD31E3A-D042-44AA-AD54-71DE279A4479}" sibTransId="{7CF39DA5-45E6-4F85-A707-7E8B418BB0E1}"/>
    <dgm:cxn modelId="{DD5BC217-0E1D-4D0B-94CA-28A1C8008DB3}" type="presOf" srcId="{3152DF58-4B34-4E12-A8D5-34DFF3F10DD1}" destId="{55CF87A0-6610-4275-A83B-89BB4733A6AF}" srcOrd="0" destOrd="0" presId="urn:microsoft.com/office/officeart/2005/8/layout/hierarchy2"/>
    <dgm:cxn modelId="{B3962A5E-39DA-4FBB-8AAC-403173D6EC61}" type="presOf" srcId="{9E3B3EB5-39BF-44EB-A239-A6C90F82F2F3}" destId="{CE7BD627-9859-41F0-BC7A-6B7B7C7BCE89}" srcOrd="0" destOrd="0" presId="urn:microsoft.com/office/officeart/2005/8/layout/hierarchy2"/>
    <dgm:cxn modelId="{C141F792-E319-4EED-AF2F-8A922D9CBBBD}" type="presParOf" srcId="{B9FD4D08-E9D2-4CB8-BF3F-259ED45FB062}" destId="{36B3C277-7BD3-4EB6-8B8B-A83A4597D5F2}" srcOrd="0" destOrd="0" presId="urn:microsoft.com/office/officeart/2005/8/layout/hierarchy2"/>
    <dgm:cxn modelId="{A993743B-B3D5-4F24-A106-06E8C72CC88B}" type="presParOf" srcId="{36B3C277-7BD3-4EB6-8B8B-A83A4597D5F2}" destId="{55CF87A0-6610-4275-A83B-89BB4733A6AF}" srcOrd="0" destOrd="0" presId="urn:microsoft.com/office/officeart/2005/8/layout/hierarchy2"/>
    <dgm:cxn modelId="{46BE9423-ECA9-4F22-8B31-AE538F1DEE2D}" type="presParOf" srcId="{36B3C277-7BD3-4EB6-8B8B-A83A4597D5F2}" destId="{DC918683-175C-465B-8044-B119E4A295E9}" srcOrd="1" destOrd="0" presId="urn:microsoft.com/office/officeart/2005/8/layout/hierarchy2"/>
    <dgm:cxn modelId="{9F72275B-B1D4-40DA-AF12-BD0EDE304600}" type="presParOf" srcId="{DC918683-175C-465B-8044-B119E4A295E9}" destId="{D952D58A-A268-473F-9808-C7EB5259ED05}" srcOrd="0" destOrd="0" presId="urn:microsoft.com/office/officeart/2005/8/layout/hierarchy2"/>
    <dgm:cxn modelId="{0217DB0A-F494-4CBD-B60C-02552AE02872}" type="presParOf" srcId="{D952D58A-A268-473F-9808-C7EB5259ED05}" destId="{43074A03-2429-4C44-BC07-EBD8E94C7E1C}" srcOrd="0" destOrd="0" presId="urn:microsoft.com/office/officeart/2005/8/layout/hierarchy2"/>
    <dgm:cxn modelId="{039D243A-EBA8-49D8-9E5D-3EAB8D91871D}" type="presParOf" srcId="{DC918683-175C-465B-8044-B119E4A295E9}" destId="{936F4284-7F4C-4800-AC0F-2D092947DAB8}" srcOrd="1" destOrd="0" presId="urn:microsoft.com/office/officeart/2005/8/layout/hierarchy2"/>
    <dgm:cxn modelId="{AAD99A11-5D93-40A5-8FA4-4C44CBE88F5B}" type="presParOf" srcId="{936F4284-7F4C-4800-AC0F-2D092947DAB8}" destId="{CE7BD627-9859-41F0-BC7A-6B7B7C7BCE89}" srcOrd="0" destOrd="0" presId="urn:microsoft.com/office/officeart/2005/8/layout/hierarchy2"/>
    <dgm:cxn modelId="{BFB3772D-99B3-4215-87CB-9E13529CBC6F}" type="presParOf" srcId="{936F4284-7F4C-4800-AC0F-2D092947DAB8}" destId="{3CBD4DB5-D9BA-413F-9AC8-55DF215C1794}" srcOrd="1" destOrd="0" presId="urn:microsoft.com/office/officeart/2005/8/layout/hierarchy2"/>
    <dgm:cxn modelId="{908974BF-D9FC-4D22-94E5-725AC469578A}" type="presParOf" srcId="{DC918683-175C-465B-8044-B119E4A295E9}" destId="{C0F51926-1C32-40E8-A3BF-93CFCEECD90D}" srcOrd="2" destOrd="0" presId="urn:microsoft.com/office/officeart/2005/8/layout/hierarchy2"/>
    <dgm:cxn modelId="{13523D36-6221-4C3B-9A77-9CB8591D65AC}" type="presParOf" srcId="{C0F51926-1C32-40E8-A3BF-93CFCEECD90D}" destId="{E4CCD757-B352-4E3E-B61C-48FE82CA919B}" srcOrd="0" destOrd="0" presId="urn:microsoft.com/office/officeart/2005/8/layout/hierarchy2"/>
    <dgm:cxn modelId="{69FB7001-F8CB-4523-84B6-31FD296E3ECC}" type="presParOf" srcId="{DC918683-175C-465B-8044-B119E4A295E9}" destId="{0F3A27C8-A129-4765-8E3E-7E4D54684282}" srcOrd="3" destOrd="0" presId="urn:microsoft.com/office/officeart/2005/8/layout/hierarchy2"/>
    <dgm:cxn modelId="{4F6D5390-E399-48B6-B21C-604695940732}" type="presParOf" srcId="{0F3A27C8-A129-4765-8E3E-7E4D54684282}" destId="{2C7357E2-B148-40AD-9F87-5FDE04CECA91}" srcOrd="0" destOrd="0" presId="urn:microsoft.com/office/officeart/2005/8/layout/hierarchy2"/>
    <dgm:cxn modelId="{F7A96BCA-2D13-4A76-90A6-71340D41668F}" type="presParOf" srcId="{0F3A27C8-A129-4765-8E3E-7E4D54684282}" destId="{1C67140E-0E38-47F6-9AE9-573FD51928C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737945-A024-48A4-AC91-97350D922356}"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en-US"/>
        </a:p>
      </dgm:t>
    </dgm:pt>
    <dgm:pt modelId="{3152DF58-4B34-4E12-A8D5-34DFF3F10DD1}">
      <dgm:prSet phldrT="[Text]" custT="1"/>
      <dgm:spPr/>
      <dgm:t>
        <a:bodyPr/>
        <a:lstStyle/>
        <a:p>
          <a:r>
            <a:rPr lang="en-ID" sz="4000" b="1" dirty="0" smtClean="0"/>
            <a:t>PRONOUN</a:t>
          </a:r>
          <a:endParaRPr lang="en-US" sz="4000" b="1" dirty="0"/>
        </a:p>
      </dgm:t>
    </dgm:pt>
    <dgm:pt modelId="{3ED9E4B3-B0E9-46A9-BCD2-0745C6D0506C}" type="parTrans" cxnId="{137CA6B2-545A-49F2-A07D-17AF47E3E25D}">
      <dgm:prSet/>
      <dgm:spPr/>
      <dgm:t>
        <a:bodyPr/>
        <a:lstStyle/>
        <a:p>
          <a:endParaRPr lang="en-US"/>
        </a:p>
      </dgm:t>
    </dgm:pt>
    <dgm:pt modelId="{52C5CAE0-65F1-471D-8A63-C4EC6F9E3D42}" type="sibTrans" cxnId="{137CA6B2-545A-49F2-A07D-17AF47E3E25D}">
      <dgm:prSet/>
      <dgm:spPr/>
      <dgm:t>
        <a:bodyPr/>
        <a:lstStyle/>
        <a:p>
          <a:endParaRPr lang="en-US"/>
        </a:p>
      </dgm:t>
    </dgm:pt>
    <dgm:pt modelId="{9E3B3EB5-39BF-44EB-A239-A6C90F82F2F3}">
      <dgm:prSet phldrT="[Text]" custT="1"/>
      <dgm:spPr/>
      <dgm:t>
        <a:bodyPr/>
        <a:lstStyle/>
        <a:p>
          <a:r>
            <a:rPr lang="en-ID" sz="2600" b="1" dirty="0" smtClean="0"/>
            <a:t>DEFINITION OF PRONOUN</a:t>
          </a:r>
          <a:endParaRPr lang="en-US" sz="2600" b="1" dirty="0"/>
        </a:p>
      </dgm:t>
      <dgm:extLst>
        <a:ext uri="{E40237B7-FDA0-4F09-8148-C483321AD2D9}">
          <dgm14:cNvPr xmlns:dgm14="http://schemas.microsoft.com/office/drawing/2010/diagram" id="0" name="">
            <a:hlinkClick xmlns:r="http://schemas.openxmlformats.org/officeDocument/2006/relationships" r:id="" action="ppaction://hlinkshowjump?jump=nextslide"/>
          </dgm14:cNvPr>
        </a:ext>
      </dgm:extLst>
    </dgm:pt>
    <dgm:pt modelId="{741DE200-EF93-4B4F-A4F4-3F3976415D3A}" type="parTrans" cxnId="{FAE65F48-500F-4720-BE77-016E29E85279}">
      <dgm:prSet/>
      <dgm:spPr/>
      <dgm:t>
        <a:bodyPr/>
        <a:lstStyle/>
        <a:p>
          <a:endParaRPr lang="en-US"/>
        </a:p>
      </dgm:t>
    </dgm:pt>
    <dgm:pt modelId="{6BA67C2B-9BBE-4967-8CCC-6B950718D548}" type="sibTrans" cxnId="{FAE65F48-500F-4720-BE77-016E29E85279}">
      <dgm:prSet/>
      <dgm:spPr/>
      <dgm:t>
        <a:bodyPr/>
        <a:lstStyle/>
        <a:p>
          <a:endParaRPr lang="en-US"/>
        </a:p>
      </dgm:t>
    </dgm:pt>
    <dgm:pt modelId="{276C47F5-1E50-4537-8969-6D9A40D6BBC3}">
      <dgm:prSet phldrT="[Text]" custT="1"/>
      <dgm:spPr/>
      <dgm:t>
        <a:bodyPr/>
        <a:lstStyle/>
        <a:p>
          <a:r>
            <a:rPr lang="en-ID" sz="2600" b="1" dirty="0" smtClean="0"/>
            <a:t>TYPES</a:t>
          </a:r>
          <a:r>
            <a:rPr lang="en-ID" sz="2600" b="1" baseline="0" dirty="0" smtClean="0"/>
            <a:t> OF PRONOUN</a:t>
          </a:r>
          <a:endParaRPr lang="en-US" sz="2600" b="1"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7BD31E3A-D042-44AA-AD54-71DE279A4479}" type="parTrans" cxnId="{1A018A53-5393-467C-974A-D82233A3E7DA}">
      <dgm:prSet/>
      <dgm:spPr/>
      <dgm:t>
        <a:bodyPr/>
        <a:lstStyle/>
        <a:p>
          <a:endParaRPr lang="en-US"/>
        </a:p>
      </dgm:t>
    </dgm:pt>
    <dgm:pt modelId="{7CF39DA5-45E6-4F85-A707-7E8B418BB0E1}" type="sibTrans" cxnId="{1A018A53-5393-467C-974A-D82233A3E7DA}">
      <dgm:prSet/>
      <dgm:spPr/>
      <dgm:t>
        <a:bodyPr/>
        <a:lstStyle/>
        <a:p>
          <a:endParaRPr lang="en-US"/>
        </a:p>
      </dgm:t>
    </dgm:pt>
    <dgm:pt modelId="{B9FD4D08-E9D2-4CB8-BF3F-259ED45FB062}" type="pres">
      <dgm:prSet presAssocID="{0D737945-A024-48A4-AC91-97350D922356}" presName="diagram" presStyleCnt="0">
        <dgm:presLayoutVars>
          <dgm:chPref val="1"/>
          <dgm:dir/>
          <dgm:animOne val="branch"/>
          <dgm:animLvl val="lvl"/>
          <dgm:resizeHandles val="exact"/>
        </dgm:presLayoutVars>
      </dgm:prSet>
      <dgm:spPr/>
      <dgm:t>
        <a:bodyPr/>
        <a:lstStyle/>
        <a:p>
          <a:endParaRPr lang="en-US"/>
        </a:p>
      </dgm:t>
    </dgm:pt>
    <dgm:pt modelId="{36B3C277-7BD3-4EB6-8B8B-A83A4597D5F2}" type="pres">
      <dgm:prSet presAssocID="{3152DF58-4B34-4E12-A8D5-34DFF3F10DD1}" presName="root1" presStyleCnt="0"/>
      <dgm:spPr/>
    </dgm:pt>
    <dgm:pt modelId="{55CF87A0-6610-4275-A83B-89BB4733A6AF}" type="pres">
      <dgm:prSet presAssocID="{3152DF58-4B34-4E12-A8D5-34DFF3F10DD1}" presName="LevelOneTextNode" presStyleLbl="node0" presStyleIdx="0" presStyleCnt="1">
        <dgm:presLayoutVars>
          <dgm:chPref val="3"/>
        </dgm:presLayoutVars>
      </dgm:prSet>
      <dgm:spPr/>
      <dgm:t>
        <a:bodyPr/>
        <a:lstStyle/>
        <a:p>
          <a:endParaRPr lang="en-US"/>
        </a:p>
      </dgm:t>
    </dgm:pt>
    <dgm:pt modelId="{DC918683-175C-465B-8044-B119E4A295E9}" type="pres">
      <dgm:prSet presAssocID="{3152DF58-4B34-4E12-A8D5-34DFF3F10DD1}" presName="level2hierChild" presStyleCnt="0"/>
      <dgm:spPr/>
    </dgm:pt>
    <dgm:pt modelId="{D952D58A-A268-473F-9808-C7EB5259ED05}" type="pres">
      <dgm:prSet presAssocID="{741DE200-EF93-4B4F-A4F4-3F3976415D3A}" presName="conn2-1" presStyleLbl="parChTrans1D2" presStyleIdx="0" presStyleCnt="2"/>
      <dgm:spPr/>
      <dgm:t>
        <a:bodyPr/>
        <a:lstStyle/>
        <a:p>
          <a:endParaRPr lang="en-US"/>
        </a:p>
      </dgm:t>
    </dgm:pt>
    <dgm:pt modelId="{43074A03-2429-4C44-BC07-EBD8E94C7E1C}" type="pres">
      <dgm:prSet presAssocID="{741DE200-EF93-4B4F-A4F4-3F3976415D3A}" presName="connTx" presStyleLbl="parChTrans1D2" presStyleIdx="0" presStyleCnt="2"/>
      <dgm:spPr/>
      <dgm:t>
        <a:bodyPr/>
        <a:lstStyle/>
        <a:p>
          <a:endParaRPr lang="en-US"/>
        </a:p>
      </dgm:t>
    </dgm:pt>
    <dgm:pt modelId="{936F4284-7F4C-4800-AC0F-2D092947DAB8}" type="pres">
      <dgm:prSet presAssocID="{9E3B3EB5-39BF-44EB-A239-A6C90F82F2F3}" presName="root2" presStyleCnt="0"/>
      <dgm:spPr/>
    </dgm:pt>
    <dgm:pt modelId="{CE7BD627-9859-41F0-BC7A-6B7B7C7BCE89}" type="pres">
      <dgm:prSet presAssocID="{9E3B3EB5-39BF-44EB-A239-A6C90F82F2F3}" presName="LevelTwoTextNode" presStyleLbl="node2" presStyleIdx="0" presStyleCnt="2">
        <dgm:presLayoutVars>
          <dgm:chPref val="3"/>
        </dgm:presLayoutVars>
      </dgm:prSet>
      <dgm:spPr/>
      <dgm:t>
        <a:bodyPr/>
        <a:lstStyle/>
        <a:p>
          <a:endParaRPr lang="en-US"/>
        </a:p>
      </dgm:t>
    </dgm:pt>
    <dgm:pt modelId="{3CBD4DB5-D9BA-413F-9AC8-55DF215C1794}" type="pres">
      <dgm:prSet presAssocID="{9E3B3EB5-39BF-44EB-A239-A6C90F82F2F3}" presName="level3hierChild" presStyleCnt="0"/>
      <dgm:spPr/>
    </dgm:pt>
    <dgm:pt modelId="{C0F51926-1C32-40E8-A3BF-93CFCEECD90D}" type="pres">
      <dgm:prSet presAssocID="{7BD31E3A-D042-44AA-AD54-71DE279A4479}" presName="conn2-1" presStyleLbl="parChTrans1D2" presStyleIdx="1" presStyleCnt="2"/>
      <dgm:spPr/>
      <dgm:t>
        <a:bodyPr/>
        <a:lstStyle/>
        <a:p>
          <a:endParaRPr lang="en-US"/>
        </a:p>
      </dgm:t>
    </dgm:pt>
    <dgm:pt modelId="{E4CCD757-B352-4E3E-B61C-48FE82CA919B}" type="pres">
      <dgm:prSet presAssocID="{7BD31E3A-D042-44AA-AD54-71DE279A4479}" presName="connTx" presStyleLbl="parChTrans1D2" presStyleIdx="1" presStyleCnt="2"/>
      <dgm:spPr/>
      <dgm:t>
        <a:bodyPr/>
        <a:lstStyle/>
        <a:p>
          <a:endParaRPr lang="en-US"/>
        </a:p>
      </dgm:t>
    </dgm:pt>
    <dgm:pt modelId="{0F3A27C8-A129-4765-8E3E-7E4D54684282}" type="pres">
      <dgm:prSet presAssocID="{276C47F5-1E50-4537-8969-6D9A40D6BBC3}" presName="root2" presStyleCnt="0"/>
      <dgm:spPr/>
    </dgm:pt>
    <dgm:pt modelId="{2C7357E2-B148-40AD-9F87-5FDE04CECA91}" type="pres">
      <dgm:prSet presAssocID="{276C47F5-1E50-4537-8969-6D9A40D6BBC3}" presName="LevelTwoTextNode" presStyleLbl="node2" presStyleIdx="1" presStyleCnt="2">
        <dgm:presLayoutVars>
          <dgm:chPref val="3"/>
        </dgm:presLayoutVars>
      </dgm:prSet>
      <dgm:spPr/>
      <dgm:t>
        <a:bodyPr/>
        <a:lstStyle/>
        <a:p>
          <a:endParaRPr lang="en-US"/>
        </a:p>
      </dgm:t>
    </dgm:pt>
    <dgm:pt modelId="{1C67140E-0E38-47F6-9AE9-573FD51928CA}" type="pres">
      <dgm:prSet presAssocID="{276C47F5-1E50-4537-8969-6D9A40D6BBC3}" presName="level3hierChild" presStyleCnt="0"/>
      <dgm:spPr/>
    </dgm:pt>
  </dgm:ptLst>
  <dgm:cxnLst>
    <dgm:cxn modelId="{7938D78F-F5AF-43D7-97ED-885FF350D1DA}" type="presOf" srcId="{7BD31E3A-D042-44AA-AD54-71DE279A4479}" destId="{E4CCD757-B352-4E3E-B61C-48FE82CA919B}" srcOrd="1" destOrd="0" presId="urn:microsoft.com/office/officeart/2005/8/layout/hierarchy2"/>
    <dgm:cxn modelId="{50F554D9-C233-4033-88FA-29CAF8EC2CD3}" type="presOf" srcId="{0D737945-A024-48A4-AC91-97350D922356}" destId="{B9FD4D08-E9D2-4CB8-BF3F-259ED45FB062}" srcOrd="0" destOrd="0" presId="urn:microsoft.com/office/officeart/2005/8/layout/hierarchy2"/>
    <dgm:cxn modelId="{E783D724-D936-4BF3-B26B-82658524A361}" type="presOf" srcId="{741DE200-EF93-4B4F-A4F4-3F3976415D3A}" destId="{D952D58A-A268-473F-9808-C7EB5259ED05}" srcOrd="0" destOrd="0" presId="urn:microsoft.com/office/officeart/2005/8/layout/hierarchy2"/>
    <dgm:cxn modelId="{FAE65F48-500F-4720-BE77-016E29E85279}" srcId="{3152DF58-4B34-4E12-A8D5-34DFF3F10DD1}" destId="{9E3B3EB5-39BF-44EB-A239-A6C90F82F2F3}" srcOrd="0" destOrd="0" parTransId="{741DE200-EF93-4B4F-A4F4-3F3976415D3A}" sibTransId="{6BA67C2B-9BBE-4967-8CCC-6B950718D548}"/>
    <dgm:cxn modelId="{24DB8F34-5D58-4982-BC15-F242856ED828}" type="presOf" srcId="{741DE200-EF93-4B4F-A4F4-3F3976415D3A}" destId="{43074A03-2429-4C44-BC07-EBD8E94C7E1C}" srcOrd="1" destOrd="0" presId="urn:microsoft.com/office/officeart/2005/8/layout/hierarchy2"/>
    <dgm:cxn modelId="{137CA6B2-545A-49F2-A07D-17AF47E3E25D}" srcId="{0D737945-A024-48A4-AC91-97350D922356}" destId="{3152DF58-4B34-4E12-A8D5-34DFF3F10DD1}" srcOrd="0" destOrd="0" parTransId="{3ED9E4B3-B0E9-46A9-BCD2-0745C6D0506C}" sibTransId="{52C5CAE0-65F1-471D-8A63-C4EC6F9E3D42}"/>
    <dgm:cxn modelId="{773D4662-2C39-4FEB-AC1D-7E7D81645717}" type="presOf" srcId="{276C47F5-1E50-4537-8969-6D9A40D6BBC3}" destId="{2C7357E2-B148-40AD-9F87-5FDE04CECA91}" srcOrd="0" destOrd="0" presId="urn:microsoft.com/office/officeart/2005/8/layout/hierarchy2"/>
    <dgm:cxn modelId="{EA34410F-AA38-4CD5-9CC6-9B5BDD5D9731}" type="presOf" srcId="{7BD31E3A-D042-44AA-AD54-71DE279A4479}" destId="{C0F51926-1C32-40E8-A3BF-93CFCEECD90D}" srcOrd="0" destOrd="0" presId="urn:microsoft.com/office/officeart/2005/8/layout/hierarchy2"/>
    <dgm:cxn modelId="{1A018A53-5393-467C-974A-D82233A3E7DA}" srcId="{3152DF58-4B34-4E12-A8D5-34DFF3F10DD1}" destId="{276C47F5-1E50-4537-8969-6D9A40D6BBC3}" srcOrd="1" destOrd="0" parTransId="{7BD31E3A-D042-44AA-AD54-71DE279A4479}" sibTransId="{7CF39DA5-45E6-4F85-A707-7E8B418BB0E1}"/>
    <dgm:cxn modelId="{DD5BC217-0E1D-4D0B-94CA-28A1C8008DB3}" type="presOf" srcId="{3152DF58-4B34-4E12-A8D5-34DFF3F10DD1}" destId="{55CF87A0-6610-4275-A83B-89BB4733A6AF}" srcOrd="0" destOrd="0" presId="urn:microsoft.com/office/officeart/2005/8/layout/hierarchy2"/>
    <dgm:cxn modelId="{B3962A5E-39DA-4FBB-8AAC-403173D6EC61}" type="presOf" srcId="{9E3B3EB5-39BF-44EB-A239-A6C90F82F2F3}" destId="{CE7BD627-9859-41F0-BC7A-6B7B7C7BCE89}" srcOrd="0" destOrd="0" presId="urn:microsoft.com/office/officeart/2005/8/layout/hierarchy2"/>
    <dgm:cxn modelId="{C141F792-E319-4EED-AF2F-8A922D9CBBBD}" type="presParOf" srcId="{B9FD4D08-E9D2-4CB8-BF3F-259ED45FB062}" destId="{36B3C277-7BD3-4EB6-8B8B-A83A4597D5F2}" srcOrd="0" destOrd="0" presId="urn:microsoft.com/office/officeart/2005/8/layout/hierarchy2"/>
    <dgm:cxn modelId="{A993743B-B3D5-4F24-A106-06E8C72CC88B}" type="presParOf" srcId="{36B3C277-7BD3-4EB6-8B8B-A83A4597D5F2}" destId="{55CF87A0-6610-4275-A83B-89BB4733A6AF}" srcOrd="0" destOrd="0" presId="urn:microsoft.com/office/officeart/2005/8/layout/hierarchy2"/>
    <dgm:cxn modelId="{46BE9423-ECA9-4F22-8B31-AE538F1DEE2D}" type="presParOf" srcId="{36B3C277-7BD3-4EB6-8B8B-A83A4597D5F2}" destId="{DC918683-175C-465B-8044-B119E4A295E9}" srcOrd="1" destOrd="0" presId="urn:microsoft.com/office/officeart/2005/8/layout/hierarchy2"/>
    <dgm:cxn modelId="{9F72275B-B1D4-40DA-AF12-BD0EDE304600}" type="presParOf" srcId="{DC918683-175C-465B-8044-B119E4A295E9}" destId="{D952D58A-A268-473F-9808-C7EB5259ED05}" srcOrd="0" destOrd="0" presId="urn:microsoft.com/office/officeart/2005/8/layout/hierarchy2"/>
    <dgm:cxn modelId="{0217DB0A-F494-4CBD-B60C-02552AE02872}" type="presParOf" srcId="{D952D58A-A268-473F-9808-C7EB5259ED05}" destId="{43074A03-2429-4C44-BC07-EBD8E94C7E1C}" srcOrd="0" destOrd="0" presId="urn:microsoft.com/office/officeart/2005/8/layout/hierarchy2"/>
    <dgm:cxn modelId="{039D243A-EBA8-49D8-9E5D-3EAB8D91871D}" type="presParOf" srcId="{DC918683-175C-465B-8044-B119E4A295E9}" destId="{936F4284-7F4C-4800-AC0F-2D092947DAB8}" srcOrd="1" destOrd="0" presId="urn:microsoft.com/office/officeart/2005/8/layout/hierarchy2"/>
    <dgm:cxn modelId="{AAD99A11-5D93-40A5-8FA4-4C44CBE88F5B}" type="presParOf" srcId="{936F4284-7F4C-4800-AC0F-2D092947DAB8}" destId="{CE7BD627-9859-41F0-BC7A-6B7B7C7BCE89}" srcOrd="0" destOrd="0" presId="urn:microsoft.com/office/officeart/2005/8/layout/hierarchy2"/>
    <dgm:cxn modelId="{BFB3772D-99B3-4215-87CB-9E13529CBC6F}" type="presParOf" srcId="{936F4284-7F4C-4800-AC0F-2D092947DAB8}" destId="{3CBD4DB5-D9BA-413F-9AC8-55DF215C1794}" srcOrd="1" destOrd="0" presId="urn:microsoft.com/office/officeart/2005/8/layout/hierarchy2"/>
    <dgm:cxn modelId="{908974BF-D9FC-4D22-94E5-725AC469578A}" type="presParOf" srcId="{DC918683-175C-465B-8044-B119E4A295E9}" destId="{C0F51926-1C32-40E8-A3BF-93CFCEECD90D}" srcOrd="2" destOrd="0" presId="urn:microsoft.com/office/officeart/2005/8/layout/hierarchy2"/>
    <dgm:cxn modelId="{13523D36-6221-4C3B-9A77-9CB8591D65AC}" type="presParOf" srcId="{C0F51926-1C32-40E8-A3BF-93CFCEECD90D}" destId="{E4CCD757-B352-4E3E-B61C-48FE82CA919B}" srcOrd="0" destOrd="0" presId="urn:microsoft.com/office/officeart/2005/8/layout/hierarchy2"/>
    <dgm:cxn modelId="{69FB7001-F8CB-4523-84B6-31FD296E3ECC}" type="presParOf" srcId="{DC918683-175C-465B-8044-B119E4A295E9}" destId="{0F3A27C8-A129-4765-8E3E-7E4D54684282}" srcOrd="3" destOrd="0" presId="urn:microsoft.com/office/officeart/2005/8/layout/hierarchy2"/>
    <dgm:cxn modelId="{4F6D5390-E399-48B6-B21C-604695940732}" type="presParOf" srcId="{0F3A27C8-A129-4765-8E3E-7E4D54684282}" destId="{2C7357E2-B148-40AD-9F87-5FDE04CECA91}" srcOrd="0" destOrd="0" presId="urn:microsoft.com/office/officeart/2005/8/layout/hierarchy2"/>
    <dgm:cxn modelId="{F7A96BCA-2D13-4A76-90A6-71340D41668F}" type="presParOf" srcId="{0F3A27C8-A129-4765-8E3E-7E4D54684282}" destId="{1C67140E-0E38-47F6-9AE9-573FD51928C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F87A0-6610-4275-A83B-89BB4733A6AF}">
      <dsp:nvSpPr>
        <dsp:cNvPr id="0" name=""/>
        <dsp:cNvSpPr/>
      </dsp:nvSpPr>
      <dsp:spPr>
        <a:xfrm>
          <a:off x="6349" y="1863989"/>
          <a:ext cx="3381375" cy="169068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ID" sz="4000" b="1" kern="1200" dirty="0" smtClean="0"/>
            <a:t>NOUN</a:t>
          </a:r>
          <a:endParaRPr lang="en-US" sz="4000" b="1" kern="1200" dirty="0"/>
        </a:p>
      </dsp:txBody>
      <dsp:txXfrm>
        <a:off x="55868" y="1913508"/>
        <a:ext cx="3282337" cy="1591649"/>
      </dsp:txXfrm>
    </dsp:sp>
    <dsp:sp modelId="{D952D58A-A268-473F-9808-C7EB5259ED05}">
      <dsp:nvSpPr>
        <dsp:cNvPr id="0" name=""/>
        <dsp:cNvSpPr/>
      </dsp:nvSpPr>
      <dsp:spPr>
        <a:xfrm rot="19457599">
          <a:off x="3231164" y="2195179"/>
          <a:ext cx="1665670" cy="56162"/>
        </a:xfrm>
        <a:custGeom>
          <a:avLst/>
          <a:gdLst/>
          <a:ahLst/>
          <a:cxnLst/>
          <a:rect l="0" t="0" r="0" b="0"/>
          <a:pathLst>
            <a:path>
              <a:moveTo>
                <a:pt x="0" y="28081"/>
              </a:moveTo>
              <a:lnTo>
                <a:pt x="1665670" y="280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22358" y="2181619"/>
        <a:ext cx="83283" cy="83283"/>
      </dsp:txXfrm>
    </dsp:sp>
    <dsp:sp modelId="{CE7BD627-9859-41F0-BC7A-6B7B7C7BCE89}">
      <dsp:nvSpPr>
        <dsp:cNvPr id="0" name=""/>
        <dsp:cNvSpPr/>
      </dsp:nvSpPr>
      <dsp:spPr>
        <a:xfrm>
          <a:off x="4740275" y="891844"/>
          <a:ext cx="3381375" cy="169068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D" sz="2600" b="1" kern="1200" dirty="0" smtClean="0"/>
            <a:t>DEFINITION OF NOUN</a:t>
          </a:r>
          <a:endParaRPr lang="en-US" sz="2600" b="1" kern="1200" dirty="0"/>
        </a:p>
      </dsp:txBody>
      <dsp:txXfrm>
        <a:off x="4789794" y="941363"/>
        <a:ext cx="3282337" cy="1591649"/>
      </dsp:txXfrm>
    </dsp:sp>
    <dsp:sp modelId="{C0F51926-1C32-40E8-A3BF-93CFCEECD90D}">
      <dsp:nvSpPr>
        <dsp:cNvPr id="0" name=""/>
        <dsp:cNvSpPr/>
      </dsp:nvSpPr>
      <dsp:spPr>
        <a:xfrm rot="2142401">
          <a:off x="3231164" y="3167325"/>
          <a:ext cx="1665670" cy="56162"/>
        </a:xfrm>
        <a:custGeom>
          <a:avLst/>
          <a:gdLst/>
          <a:ahLst/>
          <a:cxnLst/>
          <a:rect l="0" t="0" r="0" b="0"/>
          <a:pathLst>
            <a:path>
              <a:moveTo>
                <a:pt x="0" y="28081"/>
              </a:moveTo>
              <a:lnTo>
                <a:pt x="1665670" y="280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22358" y="3153764"/>
        <a:ext cx="83283" cy="83283"/>
      </dsp:txXfrm>
    </dsp:sp>
    <dsp:sp modelId="{2C7357E2-B148-40AD-9F87-5FDE04CECA91}">
      <dsp:nvSpPr>
        <dsp:cNvPr id="0" name=""/>
        <dsp:cNvSpPr/>
      </dsp:nvSpPr>
      <dsp:spPr>
        <a:xfrm>
          <a:off x="4740275" y="2836135"/>
          <a:ext cx="3381375" cy="169068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D" sz="2600" b="1" kern="1200" dirty="0" smtClean="0"/>
            <a:t>TYPES</a:t>
          </a:r>
          <a:r>
            <a:rPr lang="en-ID" sz="2600" b="1" kern="1200" baseline="0" dirty="0" smtClean="0"/>
            <a:t> OF NOUN</a:t>
          </a:r>
          <a:endParaRPr lang="en-US" sz="2600" b="1" kern="1200" dirty="0"/>
        </a:p>
      </dsp:txBody>
      <dsp:txXfrm>
        <a:off x="4789794" y="2885654"/>
        <a:ext cx="3282337" cy="1591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F87A0-6610-4275-A83B-89BB4733A6AF}">
      <dsp:nvSpPr>
        <dsp:cNvPr id="0" name=""/>
        <dsp:cNvSpPr/>
      </dsp:nvSpPr>
      <dsp:spPr>
        <a:xfrm>
          <a:off x="6349" y="1863989"/>
          <a:ext cx="3381375" cy="169068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ID" sz="4000" b="1" kern="1200" dirty="0" smtClean="0"/>
            <a:t>PRONOUN</a:t>
          </a:r>
          <a:endParaRPr lang="en-US" sz="4000" b="1" kern="1200" dirty="0"/>
        </a:p>
      </dsp:txBody>
      <dsp:txXfrm>
        <a:off x="55868" y="1913508"/>
        <a:ext cx="3282337" cy="1591649"/>
      </dsp:txXfrm>
    </dsp:sp>
    <dsp:sp modelId="{D952D58A-A268-473F-9808-C7EB5259ED05}">
      <dsp:nvSpPr>
        <dsp:cNvPr id="0" name=""/>
        <dsp:cNvSpPr/>
      </dsp:nvSpPr>
      <dsp:spPr>
        <a:xfrm rot="19457599">
          <a:off x="3231164" y="2195179"/>
          <a:ext cx="1665670" cy="56162"/>
        </a:xfrm>
        <a:custGeom>
          <a:avLst/>
          <a:gdLst/>
          <a:ahLst/>
          <a:cxnLst/>
          <a:rect l="0" t="0" r="0" b="0"/>
          <a:pathLst>
            <a:path>
              <a:moveTo>
                <a:pt x="0" y="28081"/>
              </a:moveTo>
              <a:lnTo>
                <a:pt x="1665670" y="280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22358" y="2181619"/>
        <a:ext cx="83283" cy="83283"/>
      </dsp:txXfrm>
    </dsp:sp>
    <dsp:sp modelId="{CE7BD627-9859-41F0-BC7A-6B7B7C7BCE89}">
      <dsp:nvSpPr>
        <dsp:cNvPr id="0" name=""/>
        <dsp:cNvSpPr/>
      </dsp:nvSpPr>
      <dsp:spPr>
        <a:xfrm>
          <a:off x="4740275" y="891844"/>
          <a:ext cx="3381375" cy="169068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D" sz="2600" b="1" kern="1200" dirty="0" smtClean="0"/>
            <a:t>DEFINITION OF PRONOUN</a:t>
          </a:r>
          <a:endParaRPr lang="en-US" sz="2600" b="1" kern="1200" dirty="0"/>
        </a:p>
      </dsp:txBody>
      <dsp:txXfrm>
        <a:off x="4789794" y="941363"/>
        <a:ext cx="3282337" cy="1591649"/>
      </dsp:txXfrm>
    </dsp:sp>
    <dsp:sp modelId="{C0F51926-1C32-40E8-A3BF-93CFCEECD90D}">
      <dsp:nvSpPr>
        <dsp:cNvPr id="0" name=""/>
        <dsp:cNvSpPr/>
      </dsp:nvSpPr>
      <dsp:spPr>
        <a:xfrm rot="2142401">
          <a:off x="3231164" y="3167325"/>
          <a:ext cx="1665670" cy="56162"/>
        </a:xfrm>
        <a:custGeom>
          <a:avLst/>
          <a:gdLst/>
          <a:ahLst/>
          <a:cxnLst/>
          <a:rect l="0" t="0" r="0" b="0"/>
          <a:pathLst>
            <a:path>
              <a:moveTo>
                <a:pt x="0" y="28081"/>
              </a:moveTo>
              <a:lnTo>
                <a:pt x="1665670" y="280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22358" y="3153764"/>
        <a:ext cx="83283" cy="83283"/>
      </dsp:txXfrm>
    </dsp:sp>
    <dsp:sp modelId="{2C7357E2-B148-40AD-9F87-5FDE04CECA91}">
      <dsp:nvSpPr>
        <dsp:cNvPr id="0" name=""/>
        <dsp:cNvSpPr/>
      </dsp:nvSpPr>
      <dsp:spPr>
        <a:xfrm>
          <a:off x="4740275" y="2836135"/>
          <a:ext cx="3381375" cy="169068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ID" sz="2600" b="1" kern="1200" dirty="0" smtClean="0"/>
            <a:t>TYPES</a:t>
          </a:r>
          <a:r>
            <a:rPr lang="en-ID" sz="2600" b="1" kern="1200" baseline="0" dirty="0" smtClean="0"/>
            <a:t> OF PRONOUN</a:t>
          </a:r>
          <a:endParaRPr lang="en-US" sz="2600" b="1" kern="1200" dirty="0"/>
        </a:p>
      </dsp:txBody>
      <dsp:txXfrm>
        <a:off x="4789794" y="2885654"/>
        <a:ext cx="3282337" cy="15916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20.xml"/><Relationship Id="rId4" Type="http://schemas.openxmlformats.org/officeDocument/2006/relationships/slide" Target="slide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11.xml"/><Relationship Id="rId4" Type="http://schemas.openxmlformats.org/officeDocument/2006/relationships/slide" Target="sl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5400" dirty="0" smtClean="0">
                <a:solidFill>
                  <a:schemeClr val="bg1"/>
                </a:solidFill>
                <a:latin typeface="Berlin Sans FB" panose="020E0602020502020306" pitchFamily="34" charset="0"/>
              </a:rPr>
              <a:t>Noun and Pronoun</a:t>
            </a:r>
            <a:endParaRPr lang="en-US" sz="5400" dirty="0">
              <a:ln>
                <a:solidFill>
                  <a:schemeClr val="tx1"/>
                </a:solidFill>
              </a:ln>
              <a:solidFill>
                <a:schemeClr val="tx1"/>
              </a:solidFill>
              <a:latin typeface="Berlin Sans FB" panose="020E0602020502020306" pitchFamily="34" charset="0"/>
            </a:endParaRPr>
          </a:p>
        </p:txBody>
      </p:sp>
    </p:spTree>
    <p:extLst>
      <p:ext uri="{BB962C8B-B14F-4D97-AF65-F5344CB8AC3E}">
        <p14:creationId xmlns:p14="http://schemas.microsoft.com/office/powerpoint/2010/main" val="426944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090382"/>
            <a:ext cx="9244084" cy="121465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800" dirty="0" smtClean="0"/>
              <a:t>COMMON NOUNS</a:t>
            </a:r>
            <a:endParaRPr lang="en-US" sz="4800" dirty="0"/>
          </a:p>
        </p:txBody>
      </p:sp>
      <p:sp>
        <p:nvSpPr>
          <p:cNvPr id="4" name="Rectangle 3"/>
          <p:cNvSpPr/>
          <p:nvPr/>
        </p:nvSpPr>
        <p:spPr>
          <a:xfrm>
            <a:off x="0" y="3769057"/>
            <a:ext cx="11359487" cy="26044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smtClean="0">
                <a:latin typeface="Comic Sans MS" panose="030F0702030302020204" pitchFamily="66" charset="0"/>
              </a:rPr>
              <a:t>All nouns serve to name a person, place, or thing. Those that identify general people, places , things are called common nouns- they name that which is common among others.</a:t>
            </a:r>
          </a:p>
          <a:p>
            <a:r>
              <a:rPr lang="en-ID" sz="2000" dirty="0" smtClean="0">
                <a:latin typeface="Comic Sans MS" panose="030F0702030302020204" pitchFamily="66" charset="0"/>
              </a:rPr>
              <a:t>Example : “He sat on the chair”</a:t>
            </a:r>
          </a:p>
          <a:p>
            <a:r>
              <a:rPr lang="en-ID" sz="2000" dirty="0" smtClean="0">
                <a:latin typeface="Comic Sans MS" panose="030F0702030302020204" pitchFamily="66" charset="0"/>
              </a:rPr>
              <a:t>“I live in a city”</a:t>
            </a:r>
          </a:p>
          <a:p>
            <a:r>
              <a:rPr lang="en-ID" sz="2000" dirty="0" smtClean="0">
                <a:latin typeface="Comic Sans MS" panose="030F0702030302020204" pitchFamily="66" charset="0"/>
              </a:rPr>
              <a:t>“We met some people”</a:t>
            </a:r>
          </a:p>
          <a:p>
            <a:r>
              <a:rPr lang="en-ID" sz="2000" dirty="0" smtClean="0">
                <a:latin typeface="Comic Sans MS" panose="030F0702030302020204" pitchFamily="66" charset="0"/>
              </a:rPr>
              <a:t>“She went into politics”</a:t>
            </a:r>
          </a:p>
          <a:p>
            <a:r>
              <a:rPr lang="en-ID" sz="2000" dirty="0" smtClean="0">
                <a:latin typeface="Comic Sans MS" panose="030F0702030302020204" pitchFamily="66" charset="0"/>
              </a:rPr>
              <a:t>“Our teacher is beautiful”</a:t>
            </a:r>
          </a:p>
          <a:p>
            <a:r>
              <a:rPr lang="en-ID" sz="2000" dirty="0" smtClean="0">
                <a:latin typeface="Comic Sans MS" panose="030F0702030302020204" pitchFamily="66" charset="0"/>
              </a:rPr>
              <a:t>“let’s go down to the lake”.</a:t>
            </a:r>
            <a:endParaRPr lang="en-US" sz="2000" dirty="0">
              <a:latin typeface="Comic Sans MS" panose="030F0702030302020204" pitchFamily="66" charset="0"/>
            </a:endParaRPr>
          </a:p>
        </p:txBody>
      </p:sp>
    </p:spTree>
    <p:extLst>
      <p:ext uri="{BB962C8B-B14F-4D97-AF65-F5344CB8AC3E}">
        <p14:creationId xmlns:p14="http://schemas.microsoft.com/office/powerpoint/2010/main" val="3285929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244084" cy="80521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800" dirty="0" smtClean="0"/>
              <a:t>PROPER NOUNS</a:t>
            </a:r>
            <a:endParaRPr lang="en-US" sz="4800" dirty="0"/>
          </a:p>
        </p:txBody>
      </p:sp>
      <p:sp>
        <p:nvSpPr>
          <p:cNvPr id="4" name="Rectangle 3"/>
          <p:cNvSpPr/>
          <p:nvPr/>
        </p:nvSpPr>
        <p:spPr>
          <a:xfrm>
            <a:off x="0" y="1093861"/>
            <a:ext cx="12192000" cy="576413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smtClean="0">
                <a:latin typeface="Comic Sans MS" panose="030F0702030302020204" pitchFamily="66" charset="0"/>
              </a:rPr>
              <a:t>Proper nouns, on the other hand, are used to identify a unique or more specific about person, place, or thing. A proper noun names someone or something that is one of a kind, which is signified by the use of capital </a:t>
            </a:r>
            <a:r>
              <a:rPr lang="en-ID" dirty="0" err="1" smtClean="0">
                <a:latin typeface="Comic Sans MS" panose="030F0702030302020204" pitchFamily="66" charset="0"/>
              </a:rPr>
              <a:t>letter,no</a:t>
            </a:r>
            <a:r>
              <a:rPr lang="en-ID" dirty="0" smtClean="0">
                <a:latin typeface="Comic Sans MS" panose="030F0702030302020204" pitchFamily="66" charset="0"/>
              </a:rPr>
              <a:t> matter where it appears in a sentence.</a:t>
            </a:r>
          </a:p>
          <a:p>
            <a:pPr marL="285750" indent="-285750">
              <a:buFont typeface="Arial" panose="020B0604020202020204" pitchFamily="34" charset="0"/>
              <a:buChar char="•"/>
            </a:pPr>
            <a:r>
              <a:rPr lang="en-ID" b="1" dirty="0" smtClean="0">
                <a:latin typeface="Comic Sans MS" panose="030F0702030302020204" pitchFamily="66" charset="0"/>
              </a:rPr>
              <a:t>Names</a:t>
            </a:r>
          </a:p>
          <a:p>
            <a:r>
              <a:rPr lang="en-ID" dirty="0" smtClean="0">
                <a:latin typeface="Comic Sans MS" panose="030F0702030302020204" pitchFamily="66" charset="0"/>
              </a:rPr>
              <a:t>The most common proper nouns are </a:t>
            </a:r>
            <a:r>
              <a:rPr lang="en-ID" dirty="0" err="1" smtClean="0">
                <a:latin typeface="Comic Sans MS" panose="030F0702030302020204" pitchFamily="66" charset="0"/>
              </a:rPr>
              <a:t>names,as</a:t>
            </a:r>
            <a:r>
              <a:rPr lang="en-ID" dirty="0" smtClean="0">
                <a:latin typeface="Comic Sans MS" panose="030F0702030302020204" pitchFamily="66" charset="0"/>
              </a:rPr>
              <a:t> of people, </a:t>
            </a:r>
            <a:r>
              <a:rPr lang="en-ID" dirty="0" err="1" smtClean="0">
                <a:latin typeface="Comic Sans MS" panose="030F0702030302020204" pitchFamily="66" charset="0"/>
              </a:rPr>
              <a:t>places,or</a:t>
            </a:r>
            <a:r>
              <a:rPr lang="en-ID" dirty="0" smtClean="0">
                <a:latin typeface="Comic Sans MS" panose="030F0702030302020204" pitchFamily="66" charset="0"/>
              </a:rPr>
              <a:t> events. For example : </a:t>
            </a:r>
          </a:p>
          <a:p>
            <a:r>
              <a:rPr lang="en-ID" dirty="0" smtClean="0">
                <a:latin typeface="Comic Sans MS" panose="030F0702030302020204" pitchFamily="66" charset="0"/>
              </a:rPr>
              <a:t>“Go find </a:t>
            </a:r>
            <a:r>
              <a:rPr lang="en-ID" dirty="0" err="1" smtClean="0">
                <a:latin typeface="Comic Sans MS" panose="030F0702030302020204" pitchFamily="66" charset="0"/>
              </a:rPr>
              <a:t>Adinda</a:t>
            </a:r>
            <a:r>
              <a:rPr lang="en-ID" dirty="0" smtClean="0">
                <a:latin typeface="Comic Sans MS" panose="030F0702030302020204" pitchFamily="66" charset="0"/>
              </a:rPr>
              <a:t> and tell her dinner is ready.”</a:t>
            </a:r>
          </a:p>
          <a:p>
            <a:r>
              <a:rPr lang="en-ID" dirty="0" smtClean="0">
                <a:latin typeface="Comic Sans MS" panose="030F0702030302020204" pitchFamily="66" charset="0"/>
              </a:rPr>
              <a:t>“I lived in </a:t>
            </a:r>
            <a:r>
              <a:rPr lang="en-ID" dirty="0" err="1" smtClean="0">
                <a:latin typeface="Comic Sans MS" panose="030F0702030302020204" pitchFamily="66" charset="0"/>
              </a:rPr>
              <a:t>Banyuwangi</a:t>
            </a:r>
            <a:r>
              <a:rPr lang="en-ID" dirty="0" smtClean="0">
                <a:latin typeface="Comic Sans MS" panose="030F0702030302020204" pitchFamily="66" charset="0"/>
              </a:rPr>
              <a:t> before I moved to Yogyakarta.”</a:t>
            </a:r>
          </a:p>
          <a:p>
            <a:r>
              <a:rPr lang="en-ID" dirty="0" smtClean="0">
                <a:latin typeface="Comic Sans MS" panose="030F0702030302020204" pitchFamily="66" charset="0"/>
              </a:rPr>
              <a:t>“My new </a:t>
            </a:r>
            <a:r>
              <a:rPr lang="en-ID" dirty="0" err="1" smtClean="0">
                <a:latin typeface="Comic Sans MS" panose="030F0702030302020204" pitchFamily="66" charset="0"/>
              </a:rPr>
              <a:t>Macbook</a:t>
            </a:r>
            <a:r>
              <a:rPr lang="en-ID" dirty="0" smtClean="0">
                <a:latin typeface="Comic Sans MS" panose="030F0702030302020204" pitchFamily="66" charset="0"/>
              </a:rPr>
              <a:t> is incredibly fast”</a:t>
            </a:r>
          </a:p>
          <a:p>
            <a:pPr marL="285750" indent="-285750">
              <a:buFont typeface="Arial" panose="020B0604020202020204" pitchFamily="34" charset="0"/>
              <a:buChar char="•"/>
            </a:pPr>
            <a:r>
              <a:rPr lang="en-ID" b="1" dirty="0" smtClean="0">
                <a:latin typeface="Comic Sans MS" panose="030F0702030302020204" pitchFamily="66" charset="0"/>
              </a:rPr>
              <a:t>Appellations</a:t>
            </a:r>
          </a:p>
          <a:p>
            <a:r>
              <a:rPr lang="en-ID" dirty="0" smtClean="0">
                <a:latin typeface="Comic Sans MS" panose="030F0702030302020204" pitchFamily="66" charset="0"/>
              </a:rPr>
              <a:t>When a person has additional words added to his or her name (known as an appellation), this becomes part of the proper noun and is also capitalized. (Some linguists distinguish these as proper names, rather than proper nouns.) For example : </a:t>
            </a:r>
          </a:p>
          <a:p>
            <a:r>
              <a:rPr lang="en-ID" dirty="0" smtClean="0">
                <a:latin typeface="Comic Sans MS" panose="030F0702030302020204" pitchFamily="66" charset="0"/>
              </a:rPr>
              <a:t>“Prince William is adored by many people”</a:t>
            </a:r>
          </a:p>
          <a:p>
            <a:pPr marL="285750" indent="-285750">
              <a:buFont typeface="Arial" panose="020B0604020202020204" pitchFamily="34" charset="0"/>
              <a:buChar char="•"/>
            </a:pPr>
            <a:r>
              <a:rPr lang="en-ID" b="1" dirty="0" smtClean="0">
                <a:latin typeface="Comic Sans MS" panose="030F0702030302020204" pitchFamily="66" charset="0"/>
              </a:rPr>
              <a:t>Job Titles and Familial Roles</a:t>
            </a:r>
          </a:p>
          <a:p>
            <a:r>
              <a:rPr lang="en-ID" dirty="0" smtClean="0">
                <a:latin typeface="Comic Sans MS" panose="030F0702030302020204" pitchFamily="66" charset="0"/>
              </a:rPr>
              <a:t>Many times, a person may be referred to according to a professional title or familial role instead of by name. In this case, the title is being used as a noun of address and is considered a proper noun, </a:t>
            </a:r>
            <a:r>
              <a:rPr lang="en-ID" dirty="0" err="1" smtClean="0">
                <a:latin typeface="Comic Sans MS" panose="030F0702030302020204" pitchFamily="66" charset="0"/>
              </a:rPr>
              <a:t>evenif</a:t>
            </a:r>
            <a:r>
              <a:rPr lang="en-ID" dirty="0" smtClean="0">
                <a:latin typeface="Comic Sans MS" panose="030F0702030302020204" pitchFamily="66" charset="0"/>
              </a:rPr>
              <a:t> it would be a common noun in other circumstances. For example : </a:t>
            </a:r>
          </a:p>
          <a:p>
            <a:r>
              <a:rPr lang="en-ID" dirty="0" smtClean="0">
                <a:latin typeface="Comic Sans MS" panose="030F0702030302020204" pitchFamily="66" charset="0"/>
              </a:rPr>
              <a:t>“How are you doing, Coach?”</a:t>
            </a:r>
          </a:p>
          <a:p>
            <a:r>
              <a:rPr lang="en-ID" dirty="0" smtClean="0">
                <a:latin typeface="Comic Sans MS" panose="030F0702030302020204" pitchFamily="66" charset="0"/>
              </a:rPr>
              <a:t>“I need your advice, Mr. President.”</a:t>
            </a:r>
          </a:p>
          <a:p>
            <a:r>
              <a:rPr lang="en-ID" dirty="0" smtClean="0">
                <a:latin typeface="Comic Sans MS" panose="030F0702030302020204" pitchFamily="66" charset="0"/>
              </a:rPr>
              <a:t>“Mom, can you come with me to the playground?”</a:t>
            </a:r>
          </a:p>
        </p:txBody>
      </p:sp>
    </p:spTree>
    <p:extLst>
      <p:ext uri="{BB962C8B-B14F-4D97-AF65-F5344CB8AC3E}">
        <p14:creationId xmlns:p14="http://schemas.microsoft.com/office/powerpoint/2010/main" val="534346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454583217"/>
              </p:ext>
            </p:extLst>
          </p:nvPr>
        </p:nvGraphicFramePr>
        <p:xfrm>
          <a:off x="1745397" y="70943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987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chemeClr val="bg1"/>
                </a:solidFill>
                <a:latin typeface="Berlin Sans FB" panose="020E0602020502020306" pitchFamily="34" charset="0"/>
              </a:rPr>
              <a:t/>
            </a:r>
            <a:br>
              <a:rPr lang="en-US" sz="5400" dirty="0" smtClean="0">
                <a:solidFill>
                  <a:schemeClr val="bg1"/>
                </a:solidFill>
                <a:latin typeface="Berlin Sans FB" panose="020E0602020502020306" pitchFamily="34" charset="0"/>
              </a:rPr>
            </a:br>
            <a:r>
              <a:rPr lang="en-US" sz="5400" dirty="0">
                <a:ln>
                  <a:solidFill>
                    <a:schemeClr val="tx1"/>
                  </a:solidFill>
                </a:ln>
                <a:solidFill>
                  <a:schemeClr val="tx1"/>
                </a:solidFill>
                <a:latin typeface="Berlin Sans FB" panose="020E0602020502020306" pitchFamily="34" charset="0"/>
              </a:rPr>
              <a:t>T</a:t>
            </a:r>
            <a:r>
              <a:rPr lang="en-US" sz="5400" dirty="0" smtClean="0">
                <a:ln>
                  <a:solidFill>
                    <a:schemeClr val="tx1"/>
                  </a:solidFill>
                </a:ln>
                <a:solidFill>
                  <a:schemeClr val="tx1"/>
                </a:solidFill>
                <a:latin typeface="Berlin Sans FB" panose="020E0602020502020306" pitchFamily="34" charset="0"/>
              </a:rPr>
              <a:t>he Definition of </a:t>
            </a:r>
            <a:r>
              <a:rPr lang="en-US" sz="5400" dirty="0">
                <a:ln>
                  <a:solidFill>
                    <a:schemeClr val="tx1"/>
                  </a:solidFill>
                </a:ln>
                <a:solidFill>
                  <a:schemeClr val="tx1"/>
                </a:solidFill>
                <a:latin typeface="Berlin Sans FB" panose="020E0602020502020306" pitchFamily="34" charset="0"/>
              </a:rPr>
              <a:t>P</a:t>
            </a:r>
            <a:r>
              <a:rPr lang="en-US" sz="5400" dirty="0" smtClean="0">
                <a:ln>
                  <a:solidFill>
                    <a:schemeClr val="tx1"/>
                  </a:solidFill>
                </a:ln>
                <a:solidFill>
                  <a:schemeClr val="tx1"/>
                </a:solidFill>
                <a:latin typeface="Berlin Sans FB" panose="020E0602020502020306" pitchFamily="34" charset="0"/>
              </a:rPr>
              <a:t>ronoun</a:t>
            </a:r>
            <a:endParaRPr lang="en-US" sz="5400" dirty="0">
              <a:ln>
                <a:solidFill>
                  <a:schemeClr val="tx1"/>
                </a:solidFill>
              </a:ln>
              <a:solidFill>
                <a:schemeClr val="tx1"/>
              </a:solidFill>
              <a:latin typeface="Berlin Sans FB" panose="020E0602020502020306" pitchFamily="34" charset="0"/>
            </a:endParaRPr>
          </a:p>
        </p:txBody>
      </p:sp>
      <p:sp>
        <p:nvSpPr>
          <p:cNvPr id="3" name="Content Placeholder 2"/>
          <p:cNvSpPr>
            <a:spLocks noGrp="1"/>
          </p:cNvSpPr>
          <p:nvPr>
            <p:ph idx="1"/>
          </p:nvPr>
        </p:nvSpPr>
        <p:spPr/>
        <p:txBody>
          <a:bodyPr/>
          <a:lstStyle/>
          <a:p>
            <a:pPr marL="0" indent="0" algn="ctr">
              <a:buNone/>
            </a:pPr>
            <a:r>
              <a:rPr lang="en-ID" sz="3200" dirty="0" smtClean="0">
                <a:latin typeface="Comic Sans MS" panose="030F0702030302020204" pitchFamily="66" charset="0"/>
              </a:rPr>
              <a:t>A word </a:t>
            </a:r>
            <a:r>
              <a:rPr lang="id-ID" sz="3200" dirty="0" smtClean="0">
                <a:latin typeface="Comic Sans MS" panose="030F0702030302020204" pitchFamily="66" charset="0"/>
              </a:rPr>
              <a:t>used to replace a noun, which can be people, objects, animals, places, or abstract noun.</a:t>
            </a:r>
          </a:p>
          <a:p>
            <a:pPr marL="0" indent="0" algn="ctr">
              <a:buNone/>
            </a:pPr>
            <a:r>
              <a:rPr lang="en-ID" sz="2000" dirty="0" smtClean="0"/>
              <a:t>Example : Book,love,phone,pencil,car,bus,wife,husband,enemy,piano,toy,boy,girl,copy,tea,coffee,knife,tomato,potato,bamboo,monkey,apple,army,fish,women,child,dress,tree,fox,cat,teacher.</a:t>
            </a:r>
            <a:endParaRPr lang="en-US" sz="2000" dirty="0"/>
          </a:p>
        </p:txBody>
      </p:sp>
    </p:spTree>
    <p:extLst>
      <p:ext uri="{BB962C8B-B14F-4D97-AF65-F5344CB8AC3E}">
        <p14:creationId xmlns:p14="http://schemas.microsoft.com/office/powerpoint/2010/main" val="4250141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00483" y="1071037"/>
            <a:ext cx="2148114" cy="1797074"/>
            <a:chOff x="1689035" y="0"/>
            <a:chExt cx="1927488" cy="1667503"/>
          </a:xfrm>
        </p:grpSpPr>
        <p:sp>
          <p:nvSpPr>
            <p:cNvPr id="12" name="Hexagon 11">
              <a:hlinkClick r:id="rId2" action="ppaction://hlinksldjump"/>
            </p:cNvPr>
            <p:cNvSpPr/>
            <p:nvPr/>
          </p:nvSpPr>
          <p:spPr>
            <a:xfrm>
              <a:off x="1689035" y="0"/>
              <a:ext cx="1927488" cy="1667503"/>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Hexagon 4">
              <a:hlinkClick r:id="" action="ppaction://hlinkshowjump?jump=nextslide"/>
            </p:cNvPr>
            <p:cNvSpPr txBox="1"/>
            <p:nvPr/>
          </p:nvSpPr>
          <p:spPr>
            <a:xfrm>
              <a:off x="1791092" y="226705"/>
              <a:ext cx="1706087" cy="14407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D" sz="2800" kern="1200" dirty="0" smtClean="0"/>
                <a:t>Personal Pronoun</a:t>
              </a:r>
              <a:endParaRPr lang="en-US" sz="2800" kern="1200" dirty="0"/>
            </a:p>
          </p:txBody>
        </p:sp>
      </p:grpSp>
      <p:grpSp>
        <p:nvGrpSpPr>
          <p:cNvPr id="14" name="Group 13"/>
          <p:cNvGrpSpPr/>
          <p:nvPr/>
        </p:nvGrpSpPr>
        <p:grpSpPr>
          <a:xfrm>
            <a:off x="4367479" y="3004567"/>
            <a:ext cx="2438401" cy="2084505"/>
            <a:chOff x="3212309" y="0"/>
            <a:chExt cx="1927488" cy="1667503"/>
          </a:xfrm>
        </p:grpSpPr>
        <p:sp>
          <p:nvSpPr>
            <p:cNvPr id="15" name="Hexagon 14"/>
            <p:cNvSpPr/>
            <p:nvPr/>
          </p:nvSpPr>
          <p:spPr>
            <a:xfrm>
              <a:off x="3212309" y="0"/>
              <a:ext cx="1927488" cy="1667503"/>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Hexagon 4">
              <a:hlinkClick r:id="rId3" action="ppaction://hlinksldjump"/>
            </p:cNvPr>
            <p:cNvSpPr txBox="1"/>
            <p:nvPr/>
          </p:nvSpPr>
          <p:spPr>
            <a:xfrm>
              <a:off x="3317444" y="35744"/>
              <a:ext cx="1822352" cy="1553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algn="ctr" defTabSz="666750">
                <a:lnSpc>
                  <a:spcPct val="90000"/>
                </a:lnSpc>
                <a:spcBef>
                  <a:spcPct val="0"/>
                </a:spcBef>
                <a:spcAft>
                  <a:spcPct val="35000"/>
                </a:spcAft>
              </a:pPr>
              <a:r>
                <a:rPr lang="en-ID" sz="2800" kern="1200" dirty="0" err="1" smtClean="0"/>
                <a:t>Possesive</a:t>
              </a:r>
              <a:r>
                <a:rPr lang="en-ID" sz="2800" kern="1200" dirty="0" smtClean="0"/>
                <a:t> Pronoun</a:t>
              </a:r>
              <a:endParaRPr lang="en-US" sz="2800" kern="1200" dirty="0"/>
            </a:p>
          </p:txBody>
        </p:sp>
      </p:grpSp>
      <p:grpSp>
        <p:nvGrpSpPr>
          <p:cNvPr id="20" name="Group 19"/>
          <p:cNvGrpSpPr/>
          <p:nvPr/>
        </p:nvGrpSpPr>
        <p:grpSpPr>
          <a:xfrm>
            <a:off x="7039573" y="3077190"/>
            <a:ext cx="2413674" cy="2078689"/>
            <a:chOff x="2432646" y="0"/>
            <a:chExt cx="1927474" cy="1667503"/>
          </a:xfrm>
        </p:grpSpPr>
        <p:sp>
          <p:nvSpPr>
            <p:cNvPr id="21" name="Hexagon 20">
              <a:hlinkClick r:id="rId4" action="ppaction://hlinksldjump"/>
            </p:cNvPr>
            <p:cNvSpPr/>
            <p:nvPr/>
          </p:nvSpPr>
          <p:spPr>
            <a:xfrm>
              <a:off x="2432646" y="0"/>
              <a:ext cx="1927474" cy="1667503"/>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Hexagon 4"/>
            <p:cNvSpPr txBox="1"/>
            <p:nvPr/>
          </p:nvSpPr>
          <p:spPr>
            <a:xfrm>
              <a:off x="2752071" y="276342"/>
              <a:ext cx="1410695" cy="1107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D" sz="2800" kern="1200" dirty="0" smtClean="0"/>
                <a:t>Reflexive Pronoun</a:t>
              </a:r>
              <a:endParaRPr lang="en-US" sz="2800" kern="1200" dirty="0"/>
            </a:p>
          </p:txBody>
        </p:sp>
      </p:grpSp>
      <p:grpSp>
        <p:nvGrpSpPr>
          <p:cNvPr id="29" name="Group 28"/>
          <p:cNvGrpSpPr/>
          <p:nvPr/>
        </p:nvGrpSpPr>
        <p:grpSpPr>
          <a:xfrm>
            <a:off x="9609526" y="2223007"/>
            <a:ext cx="2225012" cy="1797073"/>
            <a:chOff x="3005859" y="627767"/>
            <a:chExt cx="2990984" cy="2663426"/>
          </a:xfrm>
        </p:grpSpPr>
        <p:sp>
          <p:nvSpPr>
            <p:cNvPr id="30" name="Hexagon 29"/>
            <p:cNvSpPr/>
            <p:nvPr/>
          </p:nvSpPr>
          <p:spPr>
            <a:xfrm>
              <a:off x="3005859" y="627767"/>
              <a:ext cx="2990984" cy="2587548"/>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Hexagon 4">
              <a:hlinkClick r:id="rId5" action="ppaction://hlinksldjump"/>
            </p:cNvPr>
            <p:cNvSpPr txBox="1"/>
            <p:nvPr/>
          </p:nvSpPr>
          <p:spPr>
            <a:xfrm>
              <a:off x="3109925" y="712763"/>
              <a:ext cx="2782852" cy="2578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9370" tIns="39370" rIns="39370" bIns="39370" numCol="1" spcCol="1270" anchor="ctr" anchorCtr="0">
              <a:noAutofit/>
            </a:bodyPr>
            <a:lstStyle/>
            <a:p>
              <a:pPr algn="ctr" defTabSz="1377950">
                <a:lnSpc>
                  <a:spcPct val="90000"/>
                </a:lnSpc>
                <a:spcBef>
                  <a:spcPct val="0"/>
                </a:spcBef>
                <a:spcAft>
                  <a:spcPct val="35000"/>
                </a:spcAft>
              </a:pPr>
              <a:r>
                <a:rPr lang="en-ID" sz="2800" dirty="0" err="1"/>
                <a:t>Idefinite</a:t>
              </a:r>
              <a:r>
                <a:rPr lang="en-ID" sz="2800" dirty="0"/>
                <a:t> </a:t>
              </a:r>
              <a:r>
                <a:rPr lang="en-ID" sz="2800" dirty="0" smtClean="0"/>
                <a:t>Pronoun</a:t>
              </a:r>
              <a:endParaRPr lang="en-US" sz="2800" dirty="0"/>
            </a:p>
          </p:txBody>
        </p:sp>
      </p:grpSp>
      <p:grpSp>
        <p:nvGrpSpPr>
          <p:cNvPr id="32" name="Group 31"/>
          <p:cNvGrpSpPr/>
          <p:nvPr/>
        </p:nvGrpSpPr>
        <p:grpSpPr>
          <a:xfrm>
            <a:off x="50213" y="786844"/>
            <a:ext cx="4385470" cy="4530928"/>
            <a:chOff x="0" y="270135"/>
            <a:chExt cx="6070599" cy="5468410"/>
          </a:xfrm>
        </p:grpSpPr>
        <p:sp>
          <p:nvSpPr>
            <p:cNvPr id="33" name="Hexagon 32"/>
            <p:cNvSpPr/>
            <p:nvPr/>
          </p:nvSpPr>
          <p:spPr>
            <a:xfrm>
              <a:off x="0" y="270135"/>
              <a:ext cx="6070599" cy="5250928"/>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Hexagon 4"/>
            <p:cNvSpPr txBox="1"/>
            <p:nvPr/>
          </p:nvSpPr>
          <p:spPr>
            <a:xfrm>
              <a:off x="233703" y="715975"/>
              <a:ext cx="5508780" cy="50225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ID" sz="5400" b="1" kern="1200" dirty="0" smtClean="0"/>
                <a:t>Types of Pronouns</a:t>
              </a:r>
              <a:endParaRPr lang="en-US" sz="5400" b="1" kern="1200" dirty="0"/>
            </a:p>
          </p:txBody>
        </p:sp>
      </p:grpSp>
      <p:grpSp>
        <p:nvGrpSpPr>
          <p:cNvPr id="36" name="Group 35"/>
          <p:cNvGrpSpPr/>
          <p:nvPr/>
        </p:nvGrpSpPr>
        <p:grpSpPr>
          <a:xfrm>
            <a:off x="7111281" y="1018211"/>
            <a:ext cx="2340962" cy="1943998"/>
            <a:chOff x="3005859" y="627767"/>
            <a:chExt cx="2990984" cy="2663427"/>
          </a:xfrm>
        </p:grpSpPr>
        <p:sp>
          <p:nvSpPr>
            <p:cNvPr id="37" name="Hexagon 36"/>
            <p:cNvSpPr/>
            <p:nvPr/>
          </p:nvSpPr>
          <p:spPr>
            <a:xfrm>
              <a:off x="3005859" y="627767"/>
              <a:ext cx="2990984" cy="2587548"/>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Hexagon 4">
              <a:hlinkClick r:id="rId6" action="ppaction://hlinksldjump"/>
            </p:cNvPr>
            <p:cNvSpPr txBox="1"/>
            <p:nvPr/>
          </p:nvSpPr>
          <p:spPr>
            <a:xfrm>
              <a:off x="3109925" y="712763"/>
              <a:ext cx="2782851" cy="25784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9370" tIns="39370" rIns="39370" bIns="39370" numCol="1" spcCol="1270" anchor="ctr" anchorCtr="0">
              <a:noAutofit/>
            </a:bodyPr>
            <a:lstStyle/>
            <a:p>
              <a:pPr algn="ctr" defTabSz="1377950">
                <a:lnSpc>
                  <a:spcPct val="90000"/>
                </a:lnSpc>
                <a:spcBef>
                  <a:spcPct val="0"/>
                </a:spcBef>
                <a:spcAft>
                  <a:spcPct val="35000"/>
                </a:spcAft>
              </a:pPr>
              <a:r>
                <a:rPr lang="en-ID" sz="2800" dirty="0" err="1" smtClean="0"/>
                <a:t>Possesive</a:t>
              </a:r>
              <a:r>
                <a:rPr lang="en-ID" sz="2800" dirty="0" smtClean="0"/>
                <a:t> Adjective</a:t>
              </a:r>
              <a:endParaRPr lang="en-US" sz="2800" dirty="0"/>
            </a:p>
          </p:txBody>
        </p:sp>
      </p:grpSp>
    </p:spTree>
    <p:extLst>
      <p:ext uri="{BB962C8B-B14F-4D97-AF65-F5344CB8AC3E}">
        <p14:creationId xmlns:p14="http://schemas.microsoft.com/office/powerpoint/2010/main" val="3270888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1000"/>
                                        <p:tgtEl>
                                          <p:spTgt spid="36"/>
                                        </p:tgtEl>
                                      </p:cBhvr>
                                    </p:animEffect>
                                    <p:anim calcmode="lin" valueType="num">
                                      <p:cBhvr>
                                        <p:cTn id="36" dur="1000" fill="hold"/>
                                        <p:tgtEl>
                                          <p:spTgt spid="36"/>
                                        </p:tgtEl>
                                        <p:attrNameLst>
                                          <p:attrName>ppt_x</p:attrName>
                                        </p:attrNameLst>
                                      </p:cBhvr>
                                      <p:tavLst>
                                        <p:tav tm="0">
                                          <p:val>
                                            <p:strVal val="#ppt_x"/>
                                          </p:val>
                                        </p:tav>
                                        <p:tav tm="100000">
                                          <p:val>
                                            <p:strVal val="#ppt_x"/>
                                          </p:val>
                                        </p:tav>
                                      </p:tavLst>
                                    </p:anim>
                                    <p:anim calcmode="lin" valueType="num">
                                      <p:cBhvr>
                                        <p:cTn id="3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090382"/>
            <a:ext cx="9244084" cy="121465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800" dirty="0" smtClean="0"/>
              <a:t>PERSONAL PRONOUN</a:t>
            </a:r>
            <a:endParaRPr lang="en-US" sz="4800" dirty="0"/>
          </a:p>
        </p:txBody>
      </p:sp>
      <p:sp>
        <p:nvSpPr>
          <p:cNvPr id="4" name="Rectangle 3"/>
          <p:cNvSpPr/>
          <p:nvPr/>
        </p:nvSpPr>
        <p:spPr>
          <a:xfrm>
            <a:off x="0" y="3769057"/>
            <a:ext cx="11359487" cy="26044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dirty="0" smtClean="0"/>
              <a:t>Subjective Pronoun</a:t>
            </a:r>
          </a:p>
          <a:p>
            <a:pPr algn="ctr"/>
            <a:r>
              <a:rPr lang="en-ID" sz="2400" dirty="0"/>
              <a:t>	</a:t>
            </a:r>
            <a:r>
              <a:rPr lang="en-ID" sz="2400" dirty="0" smtClean="0"/>
              <a:t>A word (pronoun) as subject.</a:t>
            </a:r>
          </a:p>
          <a:p>
            <a:pPr algn="ctr"/>
            <a:r>
              <a:rPr lang="en-ID" sz="2400" dirty="0"/>
              <a:t>	</a:t>
            </a:r>
            <a:r>
              <a:rPr lang="en-ID" sz="2400" dirty="0" err="1" smtClean="0"/>
              <a:t>E.g</a:t>
            </a:r>
            <a:r>
              <a:rPr lang="en-ID" sz="2400" dirty="0" smtClean="0"/>
              <a:t>: </a:t>
            </a:r>
            <a:r>
              <a:rPr lang="en-ID" sz="2400" dirty="0" smtClean="0">
                <a:solidFill>
                  <a:srgbClr val="FF0000"/>
                </a:solidFill>
              </a:rPr>
              <a:t>I</a:t>
            </a:r>
            <a:r>
              <a:rPr lang="en-ID" sz="2400" dirty="0" smtClean="0"/>
              <a:t> love you.</a:t>
            </a:r>
          </a:p>
          <a:p>
            <a:pPr algn="ctr"/>
            <a:r>
              <a:rPr lang="en-ID" sz="2400" dirty="0" smtClean="0"/>
              <a:t>Objective Pronoun</a:t>
            </a:r>
          </a:p>
          <a:p>
            <a:pPr algn="ctr"/>
            <a:r>
              <a:rPr lang="en-ID" sz="2400" dirty="0"/>
              <a:t>	</a:t>
            </a:r>
            <a:r>
              <a:rPr lang="en-ID" sz="2400" dirty="0" smtClean="0"/>
              <a:t>A word (pronoun) as object.</a:t>
            </a:r>
          </a:p>
          <a:p>
            <a:pPr algn="ctr"/>
            <a:r>
              <a:rPr lang="en-ID" sz="2400" dirty="0"/>
              <a:t>	</a:t>
            </a:r>
            <a:r>
              <a:rPr lang="en-ID" sz="2400" dirty="0" err="1" smtClean="0"/>
              <a:t>E.g:I</a:t>
            </a:r>
            <a:r>
              <a:rPr lang="en-ID" sz="2400" dirty="0" smtClean="0"/>
              <a:t> love </a:t>
            </a:r>
            <a:r>
              <a:rPr lang="en-ID" sz="2400" b="1" dirty="0" smtClean="0">
                <a:solidFill>
                  <a:srgbClr val="FF0000"/>
                </a:solidFill>
              </a:rPr>
              <a:t>You</a:t>
            </a:r>
            <a:r>
              <a:rPr lang="en-ID" sz="2400" dirty="0" smtClean="0"/>
              <a:t> . </a:t>
            </a:r>
          </a:p>
          <a:p>
            <a:pPr marL="285750" indent="-285750" algn="just">
              <a:buFontTx/>
              <a:buChar char="-"/>
            </a:pPr>
            <a:endParaRPr lang="en-US" dirty="0">
              <a:solidFill>
                <a:srgbClr val="FF0000"/>
              </a:solidFill>
            </a:endParaRPr>
          </a:p>
        </p:txBody>
      </p:sp>
    </p:spTree>
    <p:extLst>
      <p:ext uri="{BB962C8B-B14F-4D97-AF65-F5344CB8AC3E}">
        <p14:creationId xmlns:p14="http://schemas.microsoft.com/office/powerpoint/2010/main" val="4137632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090382"/>
            <a:ext cx="9244084" cy="121465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800" dirty="0" smtClean="0"/>
              <a:t>POSSESIVE PRONOUN</a:t>
            </a:r>
            <a:endParaRPr lang="en-US" sz="4800" dirty="0"/>
          </a:p>
        </p:txBody>
      </p:sp>
      <p:sp>
        <p:nvSpPr>
          <p:cNvPr id="4" name="Rectangle 3"/>
          <p:cNvSpPr/>
          <p:nvPr/>
        </p:nvSpPr>
        <p:spPr>
          <a:xfrm>
            <a:off x="0" y="3769057"/>
            <a:ext cx="11359487" cy="26044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000" dirty="0" smtClean="0">
                <a:latin typeface="Comic Sans MS" panose="030F0702030302020204" pitchFamily="66" charset="0"/>
              </a:rPr>
              <a:t>A pronoun indicating possession.</a:t>
            </a:r>
          </a:p>
          <a:p>
            <a:pPr algn="ctr"/>
            <a:r>
              <a:rPr lang="en-ID" sz="2800" dirty="0" smtClean="0"/>
              <a:t>Example : Mine, Yours, Hers, Theirs.</a:t>
            </a:r>
          </a:p>
          <a:p>
            <a:pPr algn="ctr"/>
            <a:r>
              <a:rPr lang="en-ID" sz="2800" dirty="0" smtClean="0"/>
              <a:t>You are </a:t>
            </a:r>
            <a:r>
              <a:rPr lang="en-ID" sz="2800" b="1" dirty="0" smtClean="0">
                <a:solidFill>
                  <a:srgbClr val="FF0000"/>
                </a:solidFill>
              </a:rPr>
              <a:t>MINE</a:t>
            </a:r>
            <a:endParaRPr lang="en-US" sz="2800" b="1" dirty="0">
              <a:solidFill>
                <a:srgbClr val="FF0000"/>
              </a:solidFill>
            </a:endParaRPr>
          </a:p>
        </p:txBody>
      </p:sp>
    </p:spTree>
    <p:extLst>
      <p:ext uri="{BB962C8B-B14F-4D97-AF65-F5344CB8AC3E}">
        <p14:creationId xmlns:p14="http://schemas.microsoft.com/office/powerpoint/2010/main" val="1878451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90382"/>
            <a:ext cx="9244084" cy="121465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800" dirty="0" smtClean="0"/>
              <a:t>POSSESIVE ADJECTIVE</a:t>
            </a:r>
            <a:endParaRPr lang="en-US" sz="4800" dirty="0"/>
          </a:p>
        </p:txBody>
      </p:sp>
      <p:sp>
        <p:nvSpPr>
          <p:cNvPr id="3" name="Rectangle 2"/>
          <p:cNvSpPr/>
          <p:nvPr/>
        </p:nvSpPr>
        <p:spPr>
          <a:xfrm>
            <a:off x="0" y="3769057"/>
            <a:ext cx="11359487" cy="26044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000" dirty="0" smtClean="0">
                <a:latin typeface="Comic Sans MS" panose="030F0702030302020204" pitchFamily="66" charset="0"/>
              </a:rPr>
              <a:t>A pronoun indicating possession which followed by noun.</a:t>
            </a:r>
          </a:p>
          <a:p>
            <a:pPr algn="ctr"/>
            <a:r>
              <a:rPr lang="en-ID" sz="2800" dirty="0" smtClean="0"/>
              <a:t>Example : My, Your, Our, Their, Her, His, ITS</a:t>
            </a:r>
          </a:p>
          <a:p>
            <a:pPr algn="ctr"/>
            <a:r>
              <a:rPr lang="en-ID" sz="2800" dirty="0" smtClean="0"/>
              <a:t>You are </a:t>
            </a:r>
            <a:r>
              <a:rPr lang="en-ID" sz="2800" b="1" dirty="0" smtClean="0">
                <a:solidFill>
                  <a:srgbClr val="FF0000"/>
                </a:solidFill>
              </a:rPr>
              <a:t>MY LOVE</a:t>
            </a:r>
            <a:endParaRPr lang="en-US" sz="2800" b="1" dirty="0">
              <a:solidFill>
                <a:srgbClr val="FF0000"/>
              </a:solidFill>
            </a:endParaRPr>
          </a:p>
        </p:txBody>
      </p:sp>
    </p:spTree>
    <p:extLst>
      <p:ext uri="{BB962C8B-B14F-4D97-AF65-F5344CB8AC3E}">
        <p14:creationId xmlns:p14="http://schemas.microsoft.com/office/powerpoint/2010/main" val="2694132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090382"/>
            <a:ext cx="9244084" cy="121465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800" dirty="0" smtClean="0"/>
              <a:t>REFLEXIVE PRONOUN</a:t>
            </a:r>
            <a:endParaRPr lang="en-US" sz="4800" dirty="0"/>
          </a:p>
        </p:txBody>
      </p:sp>
      <p:sp>
        <p:nvSpPr>
          <p:cNvPr id="4" name="Rectangle 3"/>
          <p:cNvSpPr/>
          <p:nvPr/>
        </p:nvSpPr>
        <p:spPr>
          <a:xfrm>
            <a:off x="0" y="3769057"/>
            <a:ext cx="11359487" cy="26044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800" dirty="0" smtClean="0">
                <a:latin typeface="Comic Sans MS" panose="030F0702030302020204" pitchFamily="66" charset="0"/>
              </a:rPr>
              <a:t>Reflexive pronouns are words ending in –self or selves that are used when the subject and the object of a sentence are the same.</a:t>
            </a:r>
          </a:p>
          <a:p>
            <a:pPr algn="ctr"/>
            <a:r>
              <a:rPr lang="en-ID" sz="2400" dirty="0" smtClean="0"/>
              <a:t>Example : I believe in </a:t>
            </a:r>
            <a:r>
              <a:rPr lang="en-ID" sz="2400" b="1" dirty="0" smtClean="0">
                <a:solidFill>
                  <a:srgbClr val="FF0000"/>
                </a:solidFill>
              </a:rPr>
              <a:t>MYSELF</a:t>
            </a:r>
            <a:endParaRPr lang="en-US" sz="2400" b="1" dirty="0">
              <a:solidFill>
                <a:srgbClr val="FF0000"/>
              </a:solidFill>
            </a:endParaRPr>
          </a:p>
        </p:txBody>
      </p:sp>
    </p:spTree>
    <p:extLst>
      <p:ext uri="{BB962C8B-B14F-4D97-AF65-F5344CB8AC3E}">
        <p14:creationId xmlns:p14="http://schemas.microsoft.com/office/powerpoint/2010/main" val="755301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50433605"/>
              </p:ext>
            </p:extLst>
          </p:nvPr>
        </p:nvGraphicFramePr>
        <p:xfrm>
          <a:off x="2032000" y="1634073"/>
          <a:ext cx="8128000" cy="3505200"/>
        </p:xfrm>
        <a:graphic>
          <a:graphicData uri="http://schemas.openxmlformats.org/drawingml/2006/table">
            <a:tbl>
              <a:tblPr firstRow="1" bandRow="1">
                <a:tableStyleId>{5C22544A-7EE6-4342-B048-85BDC9FD1C3A}</a:tableStyleId>
              </a:tblPr>
              <a:tblGrid>
                <a:gridCol w="1625600">
                  <a:extLst>
                    <a:ext uri="{9D8B030D-6E8A-4147-A177-3AD203B41FA5}">
                      <a16:colId xmlns="" xmlns:a16="http://schemas.microsoft.com/office/drawing/2014/main" val="3370872810"/>
                    </a:ext>
                  </a:extLst>
                </a:gridCol>
                <a:gridCol w="1625600">
                  <a:extLst>
                    <a:ext uri="{9D8B030D-6E8A-4147-A177-3AD203B41FA5}">
                      <a16:colId xmlns="" xmlns:a16="http://schemas.microsoft.com/office/drawing/2014/main" val="3850189149"/>
                    </a:ext>
                  </a:extLst>
                </a:gridCol>
                <a:gridCol w="1625600">
                  <a:extLst>
                    <a:ext uri="{9D8B030D-6E8A-4147-A177-3AD203B41FA5}">
                      <a16:colId xmlns="" xmlns:a16="http://schemas.microsoft.com/office/drawing/2014/main" val="3232670307"/>
                    </a:ext>
                  </a:extLst>
                </a:gridCol>
                <a:gridCol w="1625600">
                  <a:extLst>
                    <a:ext uri="{9D8B030D-6E8A-4147-A177-3AD203B41FA5}">
                      <a16:colId xmlns="" xmlns:a16="http://schemas.microsoft.com/office/drawing/2014/main" val="2667544752"/>
                    </a:ext>
                  </a:extLst>
                </a:gridCol>
                <a:gridCol w="1625600">
                  <a:extLst>
                    <a:ext uri="{9D8B030D-6E8A-4147-A177-3AD203B41FA5}">
                      <a16:colId xmlns="" xmlns:a16="http://schemas.microsoft.com/office/drawing/2014/main" val="1997948078"/>
                    </a:ext>
                  </a:extLst>
                </a:gridCol>
              </a:tblGrid>
              <a:tr h="370840">
                <a:tc>
                  <a:txBody>
                    <a:bodyPr/>
                    <a:lstStyle/>
                    <a:p>
                      <a:pPr algn="ctr"/>
                      <a:r>
                        <a:rPr lang="en-ID" dirty="0" smtClean="0"/>
                        <a:t>SUBJECTIVE</a:t>
                      </a:r>
                    </a:p>
                    <a:p>
                      <a:pPr algn="ctr"/>
                      <a:r>
                        <a:rPr lang="en-ID" dirty="0" smtClean="0"/>
                        <a:t>PRONOUN</a:t>
                      </a:r>
                      <a:endParaRPr lang="en-US" dirty="0"/>
                    </a:p>
                  </a:txBody>
                  <a:tcPr/>
                </a:tc>
                <a:tc>
                  <a:txBody>
                    <a:bodyPr/>
                    <a:lstStyle/>
                    <a:p>
                      <a:pPr algn="ctr"/>
                      <a:r>
                        <a:rPr lang="en-ID" dirty="0" smtClean="0"/>
                        <a:t>OBJECTIVE</a:t>
                      </a:r>
                      <a:endParaRPr lang="en-US" dirty="0" smtClean="0"/>
                    </a:p>
                    <a:p>
                      <a:pPr algn="ctr"/>
                      <a:r>
                        <a:rPr lang="en-ID" dirty="0" smtClean="0"/>
                        <a:t>PRONOUN</a:t>
                      </a:r>
                      <a:endParaRPr lang="en-US" dirty="0"/>
                    </a:p>
                  </a:txBody>
                  <a:tcPr/>
                </a:tc>
                <a:tc>
                  <a:txBody>
                    <a:bodyPr/>
                    <a:lstStyle/>
                    <a:p>
                      <a:pPr algn="ctr"/>
                      <a:r>
                        <a:rPr lang="en-ID" dirty="0" smtClean="0"/>
                        <a:t>POSESSIVE</a:t>
                      </a:r>
                    </a:p>
                    <a:p>
                      <a:pPr algn="ctr"/>
                      <a:r>
                        <a:rPr lang="en-ID" dirty="0" smtClean="0"/>
                        <a:t>ADJECTIVE</a:t>
                      </a:r>
                      <a:endParaRPr lang="en-US" dirty="0"/>
                    </a:p>
                  </a:txBody>
                  <a:tcPr/>
                </a:tc>
                <a:tc>
                  <a:txBody>
                    <a:bodyPr/>
                    <a:lstStyle/>
                    <a:p>
                      <a:pPr algn="ctr"/>
                      <a:r>
                        <a:rPr lang="en-ID" dirty="0" smtClean="0"/>
                        <a:t>POSSESIVE</a:t>
                      </a:r>
                    </a:p>
                    <a:p>
                      <a:pPr algn="ctr"/>
                      <a:r>
                        <a:rPr lang="en-ID" dirty="0" smtClean="0"/>
                        <a:t>PRONOUN</a:t>
                      </a:r>
                      <a:endParaRPr lang="en-US" dirty="0"/>
                    </a:p>
                  </a:txBody>
                  <a:tcPr/>
                </a:tc>
                <a:tc>
                  <a:txBody>
                    <a:bodyPr/>
                    <a:lstStyle/>
                    <a:p>
                      <a:pPr algn="ctr"/>
                      <a:r>
                        <a:rPr lang="en-ID" dirty="0" smtClean="0"/>
                        <a:t>REFLEXIVE </a:t>
                      </a:r>
                    </a:p>
                    <a:p>
                      <a:pPr algn="ctr"/>
                      <a:r>
                        <a:rPr lang="en-ID" dirty="0" smtClean="0"/>
                        <a:t>PRONOUN</a:t>
                      </a:r>
                      <a:endParaRPr lang="en-US" dirty="0"/>
                    </a:p>
                  </a:txBody>
                  <a:tcPr/>
                </a:tc>
                <a:extLst>
                  <a:ext uri="{0D108BD9-81ED-4DB2-BD59-A6C34878D82A}">
                    <a16:rowId xmlns="" xmlns:a16="http://schemas.microsoft.com/office/drawing/2014/main" val="1204167518"/>
                  </a:ext>
                </a:extLst>
              </a:tr>
              <a:tr h="370840">
                <a:tc>
                  <a:txBody>
                    <a:bodyPr/>
                    <a:lstStyle/>
                    <a:p>
                      <a:pPr algn="ctr"/>
                      <a:r>
                        <a:rPr lang="en-ID" dirty="0" smtClean="0"/>
                        <a:t>I</a:t>
                      </a:r>
                      <a:endParaRPr lang="en-US" dirty="0"/>
                    </a:p>
                  </a:txBody>
                  <a:tcPr/>
                </a:tc>
                <a:tc>
                  <a:txBody>
                    <a:bodyPr/>
                    <a:lstStyle/>
                    <a:p>
                      <a:pPr algn="ctr"/>
                      <a:r>
                        <a:rPr lang="en-ID" dirty="0" smtClean="0"/>
                        <a:t>ME</a:t>
                      </a:r>
                      <a:endParaRPr lang="en-US" dirty="0"/>
                    </a:p>
                  </a:txBody>
                  <a:tcPr/>
                </a:tc>
                <a:tc>
                  <a:txBody>
                    <a:bodyPr/>
                    <a:lstStyle/>
                    <a:p>
                      <a:pPr algn="ctr"/>
                      <a:r>
                        <a:rPr lang="en-ID" dirty="0" smtClean="0"/>
                        <a:t>MY</a:t>
                      </a:r>
                      <a:endParaRPr lang="en-US" dirty="0"/>
                    </a:p>
                  </a:txBody>
                  <a:tcPr/>
                </a:tc>
                <a:tc>
                  <a:txBody>
                    <a:bodyPr/>
                    <a:lstStyle/>
                    <a:p>
                      <a:pPr algn="ctr"/>
                      <a:r>
                        <a:rPr lang="en-ID" dirty="0" smtClean="0"/>
                        <a:t>MINE</a:t>
                      </a:r>
                      <a:endParaRPr lang="en-US" dirty="0"/>
                    </a:p>
                  </a:txBody>
                  <a:tcPr/>
                </a:tc>
                <a:tc>
                  <a:txBody>
                    <a:bodyPr/>
                    <a:lstStyle/>
                    <a:p>
                      <a:pPr algn="ctr"/>
                      <a:r>
                        <a:rPr lang="en-ID" dirty="0" smtClean="0"/>
                        <a:t>MYSELF</a:t>
                      </a:r>
                      <a:endParaRPr lang="en-US" dirty="0"/>
                    </a:p>
                  </a:txBody>
                  <a:tcPr/>
                </a:tc>
                <a:extLst>
                  <a:ext uri="{0D108BD9-81ED-4DB2-BD59-A6C34878D82A}">
                    <a16:rowId xmlns="" xmlns:a16="http://schemas.microsoft.com/office/drawing/2014/main" val="1313557615"/>
                  </a:ext>
                </a:extLst>
              </a:tr>
              <a:tr h="370840">
                <a:tc>
                  <a:txBody>
                    <a:bodyPr/>
                    <a:lstStyle/>
                    <a:p>
                      <a:pPr algn="ctr"/>
                      <a:r>
                        <a:rPr lang="en-ID" dirty="0" smtClean="0"/>
                        <a:t>YOU</a:t>
                      </a:r>
                      <a:endParaRPr lang="en-US" dirty="0"/>
                    </a:p>
                  </a:txBody>
                  <a:tcPr/>
                </a:tc>
                <a:tc>
                  <a:txBody>
                    <a:bodyPr/>
                    <a:lstStyle/>
                    <a:p>
                      <a:pPr algn="ctr"/>
                      <a:r>
                        <a:rPr lang="en-ID" dirty="0" smtClean="0"/>
                        <a:t>YOU</a:t>
                      </a:r>
                      <a:endParaRPr lang="en-US" dirty="0"/>
                    </a:p>
                  </a:txBody>
                  <a:tcPr/>
                </a:tc>
                <a:tc>
                  <a:txBody>
                    <a:bodyPr/>
                    <a:lstStyle/>
                    <a:p>
                      <a:pPr algn="ctr"/>
                      <a:r>
                        <a:rPr lang="en-ID" dirty="0" smtClean="0"/>
                        <a:t>YOUR</a:t>
                      </a:r>
                      <a:endParaRPr lang="en-US" dirty="0"/>
                    </a:p>
                  </a:txBody>
                  <a:tcPr/>
                </a:tc>
                <a:tc>
                  <a:txBody>
                    <a:bodyPr/>
                    <a:lstStyle/>
                    <a:p>
                      <a:pPr algn="ctr"/>
                      <a:r>
                        <a:rPr lang="en-ID" dirty="0" smtClean="0"/>
                        <a:t>YOURS</a:t>
                      </a:r>
                      <a:endParaRPr lang="en-US" dirty="0"/>
                    </a:p>
                  </a:txBody>
                  <a:tcPr/>
                </a:tc>
                <a:tc>
                  <a:txBody>
                    <a:bodyPr/>
                    <a:lstStyle/>
                    <a:p>
                      <a:pPr algn="ctr"/>
                      <a:r>
                        <a:rPr lang="en-ID" dirty="0" smtClean="0"/>
                        <a:t>YOURSELF</a:t>
                      </a:r>
                    </a:p>
                    <a:p>
                      <a:pPr algn="ctr"/>
                      <a:r>
                        <a:rPr lang="en-ID" dirty="0" smtClean="0"/>
                        <a:t>YOURSELVES</a:t>
                      </a:r>
                      <a:endParaRPr lang="en-US" dirty="0"/>
                    </a:p>
                  </a:txBody>
                  <a:tcPr/>
                </a:tc>
                <a:extLst>
                  <a:ext uri="{0D108BD9-81ED-4DB2-BD59-A6C34878D82A}">
                    <a16:rowId xmlns="" xmlns:a16="http://schemas.microsoft.com/office/drawing/2014/main" val="916639803"/>
                  </a:ext>
                </a:extLst>
              </a:tr>
              <a:tr h="370840">
                <a:tc>
                  <a:txBody>
                    <a:bodyPr/>
                    <a:lstStyle/>
                    <a:p>
                      <a:pPr algn="ctr"/>
                      <a:r>
                        <a:rPr lang="en-ID" dirty="0" smtClean="0"/>
                        <a:t>WE</a:t>
                      </a:r>
                      <a:endParaRPr lang="en-US" dirty="0"/>
                    </a:p>
                  </a:txBody>
                  <a:tcPr/>
                </a:tc>
                <a:tc>
                  <a:txBody>
                    <a:bodyPr/>
                    <a:lstStyle/>
                    <a:p>
                      <a:pPr algn="ctr"/>
                      <a:r>
                        <a:rPr lang="en-ID" dirty="0" smtClean="0"/>
                        <a:t>US</a:t>
                      </a:r>
                      <a:endParaRPr lang="en-US" dirty="0"/>
                    </a:p>
                  </a:txBody>
                  <a:tcPr/>
                </a:tc>
                <a:tc>
                  <a:txBody>
                    <a:bodyPr/>
                    <a:lstStyle/>
                    <a:p>
                      <a:pPr algn="ctr"/>
                      <a:r>
                        <a:rPr lang="en-ID" dirty="0" smtClean="0"/>
                        <a:t>OUR</a:t>
                      </a:r>
                      <a:endParaRPr lang="en-US" dirty="0"/>
                    </a:p>
                  </a:txBody>
                  <a:tcPr/>
                </a:tc>
                <a:tc>
                  <a:txBody>
                    <a:bodyPr/>
                    <a:lstStyle/>
                    <a:p>
                      <a:pPr algn="ctr"/>
                      <a:r>
                        <a:rPr lang="en-ID" dirty="0" smtClean="0"/>
                        <a:t>OURS</a:t>
                      </a:r>
                      <a:endParaRPr lang="en-US" dirty="0"/>
                    </a:p>
                  </a:txBody>
                  <a:tcPr/>
                </a:tc>
                <a:tc>
                  <a:txBody>
                    <a:bodyPr/>
                    <a:lstStyle/>
                    <a:p>
                      <a:pPr algn="ctr"/>
                      <a:r>
                        <a:rPr lang="en-ID" dirty="0" smtClean="0"/>
                        <a:t>OURSELVES</a:t>
                      </a:r>
                      <a:endParaRPr lang="en-US" dirty="0"/>
                    </a:p>
                  </a:txBody>
                  <a:tcPr/>
                </a:tc>
                <a:extLst>
                  <a:ext uri="{0D108BD9-81ED-4DB2-BD59-A6C34878D82A}">
                    <a16:rowId xmlns="" xmlns:a16="http://schemas.microsoft.com/office/drawing/2014/main" val="2824371685"/>
                  </a:ext>
                </a:extLst>
              </a:tr>
              <a:tr h="370840">
                <a:tc>
                  <a:txBody>
                    <a:bodyPr/>
                    <a:lstStyle/>
                    <a:p>
                      <a:pPr algn="ctr"/>
                      <a:r>
                        <a:rPr lang="en-ID" dirty="0" smtClean="0"/>
                        <a:t>THEY</a:t>
                      </a:r>
                      <a:endParaRPr lang="en-US" dirty="0"/>
                    </a:p>
                  </a:txBody>
                  <a:tcPr/>
                </a:tc>
                <a:tc>
                  <a:txBody>
                    <a:bodyPr/>
                    <a:lstStyle/>
                    <a:p>
                      <a:pPr algn="ctr"/>
                      <a:r>
                        <a:rPr lang="en-ID" dirty="0" smtClean="0"/>
                        <a:t>THEM</a:t>
                      </a:r>
                      <a:endParaRPr lang="en-US" dirty="0"/>
                    </a:p>
                  </a:txBody>
                  <a:tcPr/>
                </a:tc>
                <a:tc>
                  <a:txBody>
                    <a:bodyPr/>
                    <a:lstStyle/>
                    <a:p>
                      <a:pPr algn="ctr"/>
                      <a:r>
                        <a:rPr lang="en-ID" dirty="0" smtClean="0"/>
                        <a:t>THEIR</a:t>
                      </a:r>
                      <a:endParaRPr lang="en-US" dirty="0"/>
                    </a:p>
                  </a:txBody>
                  <a:tcPr/>
                </a:tc>
                <a:tc>
                  <a:txBody>
                    <a:bodyPr/>
                    <a:lstStyle/>
                    <a:p>
                      <a:pPr algn="ctr"/>
                      <a:r>
                        <a:rPr lang="en-ID" dirty="0" smtClean="0"/>
                        <a:t>THEIRS</a:t>
                      </a:r>
                      <a:endParaRPr lang="en-US" dirty="0"/>
                    </a:p>
                  </a:txBody>
                  <a:tcPr/>
                </a:tc>
                <a:tc>
                  <a:txBody>
                    <a:bodyPr/>
                    <a:lstStyle/>
                    <a:p>
                      <a:pPr algn="ctr"/>
                      <a:r>
                        <a:rPr lang="en-ID" dirty="0" smtClean="0"/>
                        <a:t>THEIRSELVES</a:t>
                      </a:r>
                      <a:endParaRPr lang="en-US" dirty="0"/>
                    </a:p>
                  </a:txBody>
                  <a:tcPr/>
                </a:tc>
                <a:extLst>
                  <a:ext uri="{0D108BD9-81ED-4DB2-BD59-A6C34878D82A}">
                    <a16:rowId xmlns="" xmlns:a16="http://schemas.microsoft.com/office/drawing/2014/main" val="804005059"/>
                  </a:ext>
                </a:extLst>
              </a:tr>
              <a:tr h="370840">
                <a:tc>
                  <a:txBody>
                    <a:bodyPr/>
                    <a:lstStyle/>
                    <a:p>
                      <a:pPr algn="ctr"/>
                      <a:r>
                        <a:rPr lang="en-ID" dirty="0" smtClean="0"/>
                        <a:t>HE</a:t>
                      </a:r>
                      <a:endParaRPr lang="en-US" dirty="0"/>
                    </a:p>
                  </a:txBody>
                  <a:tcPr/>
                </a:tc>
                <a:tc>
                  <a:txBody>
                    <a:bodyPr/>
                    <a:lstStyle/>
                    <a:p>
                      <a:pPr algn="ctr"/>
                      <a:r>
                        <a:rPr lang="en-ID" dirty="0" smtClean="0"/>
                        <a:t>HIM</a:t>
                      </a:r>
                      <a:endParaRPr lang="en-US" dirty="0"/>
                    </a:p>
                  </a:txBody>
                  <a:tcPr/>
                </a:tc>
                <a:tc>
                  <a:txBody>
                    <a:bodyPr/>
                    <a:lstStyle/>
                    <a:p>
                      <a:pPr algn="ctr"/>
                      <a:r>
                        <a:rPr lang="en-ID" dirty="0" smtClean="0"/>
                        <a:t>HIS</a:t>
                      </a:r>
                      <a:endParaRPr lang="en-US" dirty="0"/>
                    </a:p>
                  </a:txBody>
                  <a:tcPr/>
                </a:tc>
                <a:tc>
                  <a:txBody>
                    <a:bodyPr/>
                    <a:lstStyle/>
                    <a:p>
                      <a:pPr algn="ctr"/>
                      <a:r>
                        <a:rPr lang="en-ID" dirty="0" smtClean="0"/>
                        <a:t>HIS</a:t>
                      </a:r>
                      <a:endParaRPr lang="en-US" dirty="0"/>
                    </a:p>
                  </a:txBody>
                  <a:tcPr/>
                </a:tc>
                <a:tc>
                  <a:txBody>
                    <a:bodyPr/>
                    <a:lstStyle/>
                    <a:p>
                      <a:pPr algn="ctr"/>
                      <a:r>
                        <a:rPr lang="en-ID" dirty="0" smtClean="0"/>
                        <a:t>HIMSELF</a:t>
                      </a:r>
                      <a:endParaRPr lang="en-US" dirty="0"/>
                    </a:p>
                  </a:txBody>
                  <a:tcPr/>
                </a:tc>
                <a:extLst>
                  <a:ext uri="{0D108BD9-81ED-4DB2-BD59-A6C34878D82A}">
                    <a16:rowId xmlns="" xmlns:a16="http://schemas.microsoft.com/office/drawing/2014/main" val="482734452"/>
                  </a:ext>
                </a:extLst>
              </a:tr>
              <a:tr h="370840">
                <a:tc>
                  <a:txBody>
                    <a:bodyPr/>
                    <a:lstStyle/>
                    <a:p>
                      <a:pPr algn="ctr"/>
                      <a:r>
                        <a:rPr lang="en-ID" dirty="0" smtClean="0"/>
                        <a:t>SHE</a:t>
                      </a:r>
                      <a:endParaRPr lang="en-US" dirty="0"/>
                    </a:p>
                  </a:txBody>
                  <a:tcPr/>
                </a:tc>
                <a:tc>
                  <a:txBody>
                    <a:bodyPr/>
                    <a:lstStyle/>
                    <a:p>
                      <a:pPr algn="ctr"/>
                      <a:r>
                        <a:rPr lang="en-ID" dirty="0" smtClean="0"/>
                        <a:t>HER</a:t>
                      </a:r>
                      <a:endParaRPr lang="en-US" dirty="0"/>
                    </a:p>
                  </a:txBody>
                  <a:tcPr/>
                </a:tc>
                <a:tc>
                  <a:txBody>
                    <a:bodyPr/>
                    <a:lstStyle/>
                    <a:p>
                      <a:pPr algn="ctr"/>
                      <a:r>
                        <a:rPr lang="en-ID" dirty="0" smtClean="0"/>
                        <a:t>HERS</a:t>
                      </a:r>
                      <a:endParaRPr lang="en-US" dirty="0"/>
                    </a:p>
                  </a:txBody>
                  <a:tcPr/>
                </a:tc>
                <a:tc>
                  <a:txBody>
                    <a:bodyPr/>
                    <a:lstStyle/>
                    <a:p>
                      <a:pPr algn="ctr"/>
                      <a:r>
                        <a:rPr lang="en-ID" dirty="0" smtClean="0"/>
                        <a:t>HERS</a:t>
                      </a:r>
                      <a:endParaRPr lang="en-US" dirty="0"/>
                    </a:p>
                  </a:txBody>
                  <a:tcPr/>
                </a:tc>
                <a:tc>
                  <a:txBody>
                    <a:bodyPr/>
                    <a:lstStyle/>
                    <a:p>
                      <a:pPr algn="ctr"/>
                      <a:r>
                        <a:rPr lang="en-ID" dirty="0" smtClean="0"/>
                        <a:t>HERSELF</a:t>
                      </a:r>
                      <a:endParaRPr lang="en-US" dirty="0"/>
                    </a:p>
                  </a:txBody>
                  <a:tcPr/>
                </a:tc>
                <a:extLst>
                  <a:ext uri="{0D108BD9-81ED-4DB2-BD59-A6C34878D82A}">
                    <a16:rowId xmlns="" xmlns:a16="http://schemas.microsoft.com/office/drawing/2014/main" val="2446532950"/>
                  </a:ext>
                </a:extLst>
              </a:tr>
              <a:tr h="370840">
                <a:tc>
                  <a:txBody>
                    <a:bodyPr/>
                    <a:lstStyle/>
                    <a:p>
                      <a:pPr algn="ctr"/>
                      <a:r>
                        <a:rPr lang="en-ID" dirty="0" smtClean="0"/>
                        <a:t>IT</a:t>
                      </a:r>
                      <a:endParaRPr lang="en-US" dirty="0"/>
                    </a:p>
                  </a:txBody>
                  <a:tcPr/>
                </a:tc>
                <a:tc>
                  <a:txBody>
                    <a:bodyPr/>
                    <a:lstStyle/>
                    <a:p>
                      <a:pPr algn="ctr"/>
                      <a:r>
                        <a:rPr lang="en-ID" dirty="0" smtClean="0"/>
                        <a:t>IT</a:t>
                      </a:r>
                      <a:endParaRPr lang="en-US" dirty="0"/>
                    </a:p>
                  </a:txBody>
                  <a:tcPr/>
                </a:tc>
                <a:tc>
                  <a:txBody>
                    <a:bodyPr/>
                    <a:lstStyle/>
                    <a:p>
                      <a:pPr algn="ctr"/>
                      <a:r>
                        <a:rPr lang="en-ID" dirty="0" smtClean="0"/>
                        <a:t>ITS</a:t>
                      </a:r>
                      <a:endParaRPr lang="en-US" dirty="0"/>
                    </a:p>
                  </a:txBody>
                  <a:tcPr/>
                </a:tc>
                <a:tc>
                  <a:txBody>
                    <a:bodyPr/>
                    <a:lstStyle/>
                    <a:p>
                      <a:pPr algn="ctr"/>
                      <a:r>
                        <a:rPr lang="en-ID" dirty="0" smtClean="0"/>
                        <a:t>IITS</a:t>
                      </a:r>
                      <a:endParaRPr lang="en-US" dirty="0"/>
                    </a:p>
                  </a:txBody>
                  <a:tcPr/>
                </a:tc>
                <a:tc>
                  <a:txBody>
                    <a:bodyPr/>
                    <a:lstStyle/>
                    <a:p>
                      <a:pPr algn="ctr"/>
                      <a:r>
                        <a:rPr lang="en-ID" dirty="0" smtClean="0"/>
                        <a:t>ITSELF</a:t>
                      </a:r>
                      <a:endParaRPr lang="en-US" dirty="0"/>
                    </a:p>
                  </a:txBody>
                  <a:tcPr/>
                </a:tc>
                <a:extLst>
                  <a:ext uri="{0D108BD9-81ED-4DB2-BD59-A6C34878D82A}">
                    <a16:rowId xmlns="" xmlns:a16="http://schemas.microsoft.com/office/drawing/2014/main" val="2293604065"/>
                  </a:ext>
                </a:extLst>
              </a:tr>
            </a:tbl>
          </a:graphicData>
        </a:graphic>
      </p:graphicFrame>
    </p:spTree>
    <p:extLst>
      <p:ext uri="{BB962C8B-B14F-4D97-AF65-F5344CB8AC3E}">
        <p14:creationId xmlns:p14="http://schemas.microsoft.com/office/powerpoint/2010/main" val="2954170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ounded Rectangle 1"/>
          <p:cNvSpPr/>
          <p:nvPr/>
        </p:nvSpPr>
        <p:spPr>
          <a:xfrm>
            <a:off x="0" y="2446944"/>
            <a:ext cx="3384644" cy="1893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800" b="1" dirty="0" smtClean="0">
                <a:latin typeface="+mj-lt"/>
              </a:rPr>
              <a:t>PARTS OF SPEECH</a:t>
            </a:r>
            <a:endParaRPr lang="en-US" sz="4800" b="1" dirty="0">
              <a:latin typeface="+mj-lt"/>
            </a:endParaRPr>
          </a:p>
        </p:txBody>
      </p:sp>
      <p:sp>
        <p:nvSpPr>
          <p:cNvPr id="3" name="Rounded Rectangle 2">
            <a:hlinkClick r:id="" action="ppaction://hlinkshowjump?jump=nextslide"/>
          </p:cNvPr>
          <p:cNvSpPr/>
          <p:nvPr/>
        </p:nvSpPr>
        <p:spPr>
          <a:xfrm>
            <a:off x="6086897" y="282059"/>
            <a:ext cx="4872253" cy="587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dirty="0" smtClean="0">
                <a:ln>
                  <a:solidFill>
                    <a:schemeClr val="tx1"/>
                  </a:solidFill>
                </a:ln>
                <a:solidFill>
                  <a:schemeClr val="tx1"/>
                </a:solidFill>
                <a:latin typeface="+mj-lt"/>
              </a:rPr>
              <a:t>NOUN (KATA BENDA)</a:t>
            </a:r>
            <a:endParaRPr lang="en-US" sz="2400" dirty="0">
              <a:ln>
                <a:solidFill>
                  <a:schemeClr val="tx1"/>
                </a:solidFill>
              </a:ln>
              <a:solidFill>
                <a:schemeClr val="tx1"/>
              </a:solidFill>
              <a:latin typeface="+mj-lt"/>
            </a:endParaRPr>
          </a:p>
        </p:txBody>
      </p:sp>
      <p:sp>
        <p:nvSpPr>
          <p:cNvPr id="4" name="Rounded Rectangle 3">
            <a:hlinkClick r:id="rId2" action="ppaction://hlinksldjump"/>
          </p:cNvPr>
          <p:cNvSpPr/>
          <p:nvPr/>
        </p:nvSpPr>
        <p:spPr>
          <a:xfrm>
            <a:off x="6086898" y="1020172"/>
            <a:ext cx="4872253" cy="570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dirty="0" smtClean="0">
                <a:ln>
                  <a:solidFill>
                    <a:schemeClr val="tx1"/>
                  </a:solidFill>
                </a:ln>
                <a:solidFill>
                  <a:schemeClr val="tx1"/>
                </a:solidFill>
                <a:latin typeface="+mj-lt"/>
              </a:rPr>
              <a:t>PRONOUN (KATA GANTI)</a:t>
            </a:r>
            <a:endParaRPr lang="en-US" sz="2400" dirty="0">
              <a:ln>
                <a:solidFill>
                  <a:schemeClr val="tx1"/>
                </a:solidFill>
              </a:ln>
              <a:solidFill>
                <a:schemeClr val="tx1"/>
              </a:solidFill>
              <a:latin typeface="+mj-lt"/>
            </a:endParaRPr>
          </a:p>
        </p:txBody>
      </p:sp>
      <p:sp>
        <p:nvSpPr>
          <p:cNvPr id="5" name="Rounded Rectangle 4"/>
          <p:cNvSpPr/>
          <p:nvPr/>
        </p:nvSpPr>
        <p:spPr>
          <a:xfrm>
            <a:off x="6086898" y="1767385"/>
            <a:ext cx="4872253" cy="605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dirty="0" smtClean="0">
                <a:ln>
                  <a:solidFill>
                    <a:schemeClr val="tx1"/>
                  </a:solidFill>
                </a:ln>
                <a:solidFill>
                  <a:schemeClr val="tx1"/>
                </a:solidFill>
                <a:latin typeface="+mj-lt"/>
              </a:rPr>
              <a:t>ADJECTIVE (KATA SIFAT)</a:t>
            </a:r>
            <a:endParaRPr lang="en-US" sz="2400" dirty="0">
              <a:ln>
                <a:solidFill>
                  <a:schemeClr val="tx1"/>
                </a:solidFill>
              </a:ln>
              <a:solidFill>
                <a:schemeClr val="tx1"/>
              </a:solidFill>
              <a:latin typeface="+mj-lt"/>
            </a:endParaRPr>
          </a:p>
        </p:txBody>
      </p:sp>
      <p:sp>
        <p:nvSpPr>
          <p:cNvPr id="6" name="Rounded Rectangle 5"/>
          <p:cNvSpPr/>
          <p:nvPr/>
        </p:nvSpPr>
        <p:spPr>
          <a:xfrm>
            <a:off x="6086898" y="2573754"/>
            <a:ext cx="4872253" cy="639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dirty="0" smtClean="0">
                <a:ln>
                  <a:solidFill>
                    <a:schemeClr val="tx1"/>
                  </a:solidFill>
                </a:ln>
                <a:solidFill>
                  <a:schemeClr val="tx1"/>
                </a:solidFill>
                <a:latin typeface="+mj-lt"/>
              </a:rPr>
              <a:t>VERB (KATA KERJA)</a:t>
            </a:r>
            <a:endParaRPr lang="en-US" sz="2400" dirty="0">
              <a:ln>
                <a:solidFill>
                  <a:schemeClr val="tx1"/>
                </a:solidFill>
              </a:ln>
              <a:solidFill>
                <a:schemeClr val="tx1"/>
              </a:solidFill>
              <a:latin typeface="+mj-lt"/>
            </a:endParaRPr>
          </a:p>
        </p:txBody>
      </p:sp>
      <p:sp>
        <p:nvSpPr>
          <p:cNvPr id="7" name="Rounded Rectangle 6"/>
          <p:cNvSpPr/>
          <p:nvPr/>
        </p:nvSpPr>
        <p:spPr>
          <a:xfrm>
            <a:off x="6086898" y="3393750"/>
            <a:ext cx="4872253" cy="598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dirty="0" smtClean="0">
                <a:ln>
                  <a:solidFill>
                    <a:schemeClr val="tx1"/>
                  </a:solidFill>
                </a:ln>
                <a:solidFill>
                  <a:schemeClr val="tx1"/>
                </a:solidFill>
                <a:latin typeface="+mj-lt"/>
              </a:rPr>
              <a:t>ADVERB (KATA KETERANGAN)</a:t>
            </a:r>
            <a:endParaRPr lang="en-US" sz="2400" dirty="0">
              <a:ln>
                <a:solidFill>
                  <a:schemeClr val="tx1"/>
                </a:solidFill>
              </a:ln>
              <a:solidFill>
                <a:schemeClr val="tx1"/>
              </a:solidFill>
              <a:latin typeface="+mj-lt"/>
            </a:endParaRPr>
          </a:p>
        </p:txBody>
      </p:sp>
      <p:sp>
        <p:nvSpPr>
          <p:cNvPr id="8" name="Rounded Rectangle 7"/>
          <p:cNvSpPr/>
          <p:nvPr/>
        </p:nvSpPr>
        <p:spPr>
          <a:xfrm>
            <a:off x="6086898" y="4208064"/>
            <a:ext cx="4872254" cy="639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dirty="0" smtClean="0">
                <a:ln>
                  <a:solidFill>
                    <a:schemeClr val="tx1"/>
                  </a:solidFill>
                </a:ln>
                <a:solidFill>
                  <a:schemeClr val="tx1"/>
                </a:solidFill>
                <a:latin typeface="+mj-lt"/>
              </a:rPr>
              <a:t>PREPOSITION (KATA DEPAN)</a:t>
            </a:r>
            <a:endParaRPr lang="en-US" sz="2400" dirty="0">
              <a:ln>
                <a:solidFill>
                  <a:schemeClr val="tx1"/>
                </a:solidFill>
              </a:ln>
              <a:solidFill>
                <a:schemeClr val="tx1"/>
              </a:solidFill>
              <a:latin typeface="+mj-lt"/>
            </a:endParaRPr>
          </a:p>
        </p:txBody>
      </p:sp>
      <p:sp>
        <p:nvSpPr>
          <p:cNvPr id="9" name="Rounded Rectangle 8"/>
          <p:cNvSpPr/>
          <p:nvPr/>
        </p:nvSpPr>
        <p:spPr>
          <a:xfrm>
            <a:off x="6086898" y="5040577"/>
            <a:ext cx="4872254" cy="68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dirty="0" smtClean="0">
                <a:ln>
                  <a:solidFill>
                    <a:schemeClr val="tx1"/>
                  </a:solidFill>
                </a:ln>
                <a:solidFill>
                  <a:schemeClr val="tx1"/>
                </a:solidFill>
                <a:latin typeface="+mj-lt"/>
              </a:rPr>
              <a:t>DETERMINER </a:t>
            </a:r>
            <a:endParaRPr lang="en-US" sz="2400" dirty="0">
              <a:ln>
                <a:solidFill>
                  <a:schemeClr val="tx1"/>
                </a:solidFill>
              </a:ln>
              <a:solidFill>
                <a:schemeClr val="tx1"/>
              </a:solidFill>
              <a:latin typeface="+mj-lt"/>
            </a:endParaRPr>
          </a:p>
        </p:txBody>
      </p:sp>
      <p:sp>
        <p:nvSpPr>
          <p:cNvPr id="10" name="Rounded Rectangle 9"/>
          <p:cNvSpPr/>
          <p:nvPr/>
        </p:nvSpPr>
        <p:spPr>
          <a:xfrm>
            <a:off x="6086898" y="5873088"/>
            <a:ext cx="4872254" cy="68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dirty="0" smtClean="0">
                <a:ln>
                  <a:solidFill>
                    <a:schemeClr val="tx1"/>
                  </a:solidFill>
                </a:ln>
                <a:solidFill>
                  <a:schemeClr val="tx1"/>
                </a:solidFill>
                <a:latin typeface="+mj-lt"/>
              </a:rPr>
              <a:t>INTERJECTION (KATA SERU)</a:t>
            </a:r>
            <a:endParaRPr lang="en-US" sz="2400" dirty="0">
              <a:ln>
                <a:solidFill>
                  <a:schemeClr val="tx1"/>
                </a:solidFill>
              </a:ln>
              <a:solidFill>
                <a:schemeClr val="tx1"/>
              </a:solidFill>
              <a:latin typeface="+mj-lt"/>
            </a:endParaRPr>
          </a:p>
        </p:txBody>
      </p:sp>
      <p:cxnSp>
        <p:nvCxnSpPr>
          <p:cNvPr id="40" name="Straight Connector 39"/>
          <p:cNvCxnSpPr/>
          <p:nvPr/>
        </p:nvCxnSpPr>
        <p:spPr>
          <a:xfrm>
            <a:off x="4162567" y="606193"/>
            <a:ext cx="0" cy="558306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162567" y="606193"/>
            <a:ext cx="1719619" cy="27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162567" y="1278342"/>
            <a:ext cx="1719619" cy="27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189862" y="2024421"/>
            <a:ext cx="1719619" cy="27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217158" y="2879689"/>
            <a:ext cx="1719619" cy="27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189862" y="3665567"/>
            <a:ext cx="1719619" cy="27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217158" y="4527648"/>
            <a:ext cx="1719619" cy="27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217158" y="5354476"/>
            <a:ext cx="1719619" cy="27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162566" y="6200634"/>
            <a:ext cx="1719619" cy="136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 idx="3"/>
          </p:cNvCxnSpPr>
          <p:nvPr/>
        </p:nvCxnSpPr>
        <p:spPr>
          <a:xfrm>
            <a:off x="3384644" y="3393750"/>
            <a:ext cx="70286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72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left)">
                                      <p:cBhvr>
                                        <p:cTn id="38" dur="5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left)">
                                      <p:cBhvr>
                                        <p:cTn id="48" dur="500"/>
                                        <p:tgtEl>
                                          <p:spTgt spid="4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wipe(left)">
                                      <p:cBhvr>
                                        <p:cTn id="58" dur="500"/>
                                        <p:tgtEl>
                                          <p:spTgt spid="4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left)">
                                      <p:cBhvr>
                                        <p:cTn id="73" dur="5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wipe(left)">
                                      <p:cBhvr>
                                        <p:cTn id="78" dur="500"/>
                                        <p:tgtEl>
                                          <p:spTgt spid="5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wipe(left)">
                                      <p:cBhvr>
                                        <p:cTn id="88" dur="500"/>
                                        <p:tgtEl>
                                          <p:spTgt spid="5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wipe(left)">
                                      <p:cBhvr>
                                        <p:cTn id="9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090382"/>
            <a:ext cx="9244084" cy="121465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800" dirty="0" smtClean="0"/>
              <a:t>INDEFINITE PRONOUN</a:t>
            </a:r>
            <a:endParaRPr lang="en-US" sz="4800" dirty="0"/>
          </a:p>
        </p:txBody>
      </p:sp>
      <p:sp>
        <p:nvSpPr>
          <p:cNvPr id="4" name="Rectangle 3"/>
          <p:cNvSpPr/>
          <p:nvPr/>
        </p:nvSpPr>
        <p:spPr>
          <a:xfrm>
            <a:off x="0" y="3769057"/>
            <a:ext cx="11359487" cy="26044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800" dirty="0" smtClean="0">
                <a:latin typeface="Comic Sans MS" panose="030F0702030302020204" pitchFamily="66" charset="0"/>
              </a:rPr>
              <a:t>A pronoun that doesn’t refer to any </a:t>
            </a:r>
            <a:r>
              <a:rPr lang="en-ID" sz="2800" dirty="0" err="1" smtClean="0">
                <a:latin typeface="Comic Sans MS" panose="030F0702030302020204" pitchFamily="66" charset="0"/>
              </a:rPr>
              <a:t>person,amount</a:t>
            </a:r>
            <a:r>
              <a:rPr lang="en-ID" sz="2800" dirty="0" smtClean="0">
                <a:latin typeface="Comic Sans MS" panose="030F0702030302020204" pitchFamily="66" charset="0"/>
              </a:rPr>
              <a:t>, or thing in particular.</a:t>
            </a:r>
          </a:p>
          <a:p>
            <a:pPr algn="ctr"/>
            <a:r>
              <a:rPr lang="en-ID" sz="2400" dirty="0" smtClean="0"/>
              <a:t>Example :</a:t>
            </a:r>
            <a:r>
              <a:rPr lang="en-ID" sz="2400" dirty="0"/>
              <a:t> </a:t>
            </a:r>
            <a:r>
              <a:rPr lang="en-ID" sz="2400" b="1" dirty="0" smtClean="0">
                <a:solidFill>
                  <a:srgbClr val="FF0000"/>
                </a:solidFill>
              </a:rPr>
              <a:t>Everyone has </a:t>
            </a:r>
            <a:r>
              <a:rPr lang="en-ID" sz="2400" dirty="0" smtClean="0"/>
              <a:t>an inner beauty</a:t>
            </a:r>
            <a:endParaRPr lang="en-US" sz="2400" dirty="0"/>
          </a:p>
        </p:txBody>
      </p:sp>
    </p:spTree>
    <p:extLst>
      <p:ext uri="{BB962C8B-B14F-4D97-AF65-F5344CB8AC3E}">
        <p14:creationId xmlns:p14="http://schemas.microsoft.com/office/powerpoint/2010/main" val="183014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56531602"/>
              </p:ext>
            </p:extLst>
          </p:nvPr>
        </p:nvGraphicFramePr>
        <p:xfrm>
          <a:off x="2536968" y="1661360"/>
          <a:ext cx="7282180" cy="2296160"/>
        </p:xfrm>
        <a:graphic>
          <a:graphicData uri="http://schemas.openxmlformats.org/drawingml/2006/table">
            <a:tbl>
              <a:tblPr firstRow="1" bandRow="1">
                <a:tableStyleId>{5C22544A-7EE6-4342-B048-85BDC9FD1C3A}</a:tableStyleId>
              </a:tblPr>
              <a:tblGrid>
                <a:gridCol w="779780">
                  <a:extLst>
                    <a:ext uri="{9D8B030D-6E8A-4147-A177-3AD203B41FA5}">
                      <a16:colId xmlns="" xmlns:a16="http://schemas.microsoft.com/office/drawing/2014/main" val="2961134740"/>
                    </a:ext>
                  </a:extLst>
                </a:gridCol>
                <a:gridCol w="1625600">
                  <a:extLst>
                    <a:ext uri="{9D8B030D-6E8A-4147-A177-3AD203B41FA5}">
                      <a16:colId xmlns="" xmlns:a16="http://schemas.microsoft.com/office/drawing/2014/main" val="3527600743"/>
                    </a:ext>
                  </a:extLst>
                </a:gridCol>
                <a:gridCol w="1625600">
                  <a:extLst>
                    <a:ext uri="{9D8B030D-6E8A-4147-A177-3AD203B41FA5}">
                      <a16:colId xmlns="" xmlns:a16="http://schemas.microsoft.com/office/drawing/2014/main" val="722916611"/>
                    </a:ext>
                  </a:extLst>
                </a:gridCol>
                <a:gridCol w="1625600">
                  <a:extLst>
                    <a:ext uri="{9D8B030D-6E8A-4147-A177-3AD203B41FA5}">
                      <a16:colId xmlns="" xmlns:a16="http://schemas.microsoft.com/office/drawing/2014/main" val="1340336825"/>
                    </a:ext>
                  </a:extLst>
                </a:gridCol>
                <a:gridCol w="1625600">
                  <a:extLst>
                    <a:ext uri="{9D8B030D-6E8A-4147-A177-3AD203B41FA5}">
                      <a16:colId xmlns="" xmlns:a16="http://schemas.microsoft.com/office/drawing/2014/main" val="120296191"/>
                    </a:ext>
                  </a:extLst>
                </a:gridCol>
              </a:tblGrid>
              <a:tr h="370840">
                <a:tc gridSpan="2">
                  <a:txBody>
                    <a:bodyPr/>
                    <a:lstStyle/>
                    <a:p>
                      <a:r>
                        <a:rPr lang="en-ID" dirty="0" smtClean="0"/>
                        <a:t>IDEFINITE PRONOUN</a:t>
                      </a:r>
                      <a:endParaRPr lang="en-US" dirty="0"/>
                    </a:p>
                  </a:txBody>
                  <a:tcPr/>
                </a:tc>
                <a:tc hMerge="1">
                  <a:txBody>
                    <a:bodyPr/>
                    <a:lstStyle/>
                    <a:p>
                      <a:endParaRPr lang="en-US" dirty="0"/>
                    </a:p>
                  </a:txBody>
                  <a:tcPr/>
                </a:tc>
                <a:tc>
                  <a:txBody>
                    <a:bodyPr/>
                    <a:lstStyle/>
                    <a:p>
                      <a:r>
                        <a:rPr lang="en-ID" dirty="0" smtClean="0"/>
                        <a:t>+ BODY</a:t>
                      </a:r>
                      <a:endParaRPr lang="en-US" dirty="0"/>
                    </a:p>
                  </a:txBody>
                  <a:tcPr/>
                </a:tc>
                <a:tc>
                  <a:txBody>
                    <a:bodyPr/>
                    <a:lstStyle/>
                    <a:p>
                      <a:r>
                        <a:rPr lang="en-ID" dirty="0" smtClean="0"/>
                        <a:t>+ ONE</a:t>
                      </a:r>
                      <a:endParaRPr lang="en-US" dirty="0"/>
                    </a:p>
                  </a:txBody>
                  <a:tcPr/>
                </a:tc>
                <a:tc>
                  <a:txBody>
                    <a:bodyPr/>
                    <a:lstStyle/>
                    <a:p>
                      <a:r>
                        <a:rPr lang="en-ID" dirty="0" smtClean="0"/>
                        <a:t>+ THING</a:t>
                      </a:r>
                      <a:endParaRPr lang="en-US" dirty="0"/>
                    </a:p>
                  </a:txBody>
                  <a:tcPr/>
                </a:tc>
                <a:extLst>
                  <a:ext uri="{0D108BD9-81ED-4DB2-BD59-A6C34878D82A}">
                    <a16:rowId xmlns="" xmlns:a16="http://schemas.microsoft.com/office/drawing/2014/main" val="4196358627"/>
                  </a:ext>
                </a:extLst>
              </a:tr>
              <a:tr h="370840">
                <a:tc>
                  <a:txBody>
                    <a:bodyPr/>
                    <a:lstStyle/>
                    <a:p>
                      <a:r>
                        <a:rPr lang="en-ID" dirty="0" smtClean="0"/>
                        <a:t>+</a:t>
                      </a:r>
                      <a:endParaRPr lang="en-US" dirty="0"/>
                    </a:p>
                  </a:txBody>
                  <a:tcPr/>
                </a:tc>
                <a:tc>
                  <a:txBody>
                    <a:bodyPr/>
                    <a:lstStyle/>
                    <a:p>
                      <a:r>
                        <a:rPr lang="en-ID" dirty="0" smtClean="0"/>
                        <a:t>SOME</a:t>
                      </a:r>
                      <a:endParaRPr lang="en-US" dirty="0"/>
                    </a:p>
                  </a:txBody>
                  <a:tcPr/>
                </a:tc>
                <a:tc>
                  <a:txBody>
                    <a:bodyPr/>
                    <a:lstStyle/>
                    <a:p>
                      <a:r>
                        <a:rPr lang="en-ID" dirty="0" smtClean="0"/>
                        <a:t>SOMEBODY</a:t>
                      </a:r>
                      <a:endParaRPr lang="en-US" dirty="0"/>
                    </a:p>
                  </a:txBody>
                  <a:tcPr/>
                </a:tc>
                <a:tc>
                  <a:txBody>
                    <a:bodyPr/>
                    <a:lstStyle/>
                    <a:p>
                      <a:r>
                        <a:rPr lang="en-ID" dirty="0" smtClean="0"/>
                        <a:t>SOMEONE</a:t>
                      </a:r>
                      <a:endParaRPr lang="en-US" dirty="0"/>
                    </a:p>
                  </a:txBody>
                  <a:tcPr/>
                </a:tc>
                <a:tc>
                  <a:txBody>
                    <a:bodyPr/>
                    <a:lstStyle/>
                    <a:p>
                      <a:r>
                        <a:rPr lang="en-ID" dirty="0" smtClean="0"/>
                        <a:t>SOMETHING</a:t>
                      </a:r>
                      <a:endParaRPr lang="en-US" dirty="0"/>
                    </a:p>
                  </a:txBody>
                  <a:tcPr/>
                </a:tc>
                <a:extLst>
                  <a:ext uri="{0D108BD9-81ED-4DB2-BD59-A6C34878D82A}">
                    <a16:rowId xmlns="" xmlns:a16="http://schemas.microsoft.com/office/drawing/2014/main" val="510945470"/>
                  </a:ext>
                </a:extLst>
              </a:tr>
              <a:tr h="370840">
                <a:tc>
                  <a:txBody>
                    <a:bodyPr/>
                    <a:lstStyle/>
                    <a:p>
                      <a:r>
                        <a:rPr lang="en-ID" dirty="0" smtClean="0"/>
                        <a:t>-</a:t>
                      </a:r>
                    </a:p>
                    <a:p>
                      <a:r>
                        <a:rPr lang="en-ID" dirty="0" smtClean="0"/>
                        <a:t>?</a:t>
                      </a:r>
                      <a:endParaRPr lang="en-US" dirty="0"/>
                    </a:p>
                  </a:txBody>
                  <a:tcPr/>
                </a:tc>
                <a:tc>
                  <a:txBody>
                    <a:bodyPr/>
                    <a:lstStyle/>
                    <a:p>
                      <a:r>
                        <a:rPr lang="en-ID" dirty="0" smtClean="0"/>
                        <a:t>ANY</a:t>
                      </a:r>
                      <a:endParaRPr lang="en-US" dirty="0"/>
                    </a:p>
                  </a:txBody>
                  <a:tcPr/>
                </a:tc>
                <a:tc>
                  <a:txBody>
                    <a:bodyPr/>
                    <a:lstStyle/>
                    <a:p>
                      <a:r>
                        <a:rPr lang="en-ID" dirty="0" smtClean="0"/>
                        <a:t>ANYBODY</a:t>
                      </a:r>
                      <a:endParaRPr lang="en-US" dirty="0"/>
                    </a:p>
                  </a:txBody>
                  <a:tcPr/>
                </a:tc>
                <a:tc>
                  <a:txBody>
                    <a:bodyPr/>
                    <a:lstStyle/>
                    <a:p>
                      <a:r>
                        <a:rPr lang="en-ID" dirty="0" smtClean="0"/>
                        <a:t>ANYONE</a:t>
                      </a:r>
                      <a:endParaRPr lang="en-US" dirty="0"/>
                    </a:p>
                  </a:txBody>
                  <a:tcPr/>
                </a:tc>
                <a:tc>
                  <a:txBody>
                    <a:bodyPr/>
                    <a:lstStyle/>
                    <a:p>
                      <a:r>
                        <a:rPr lang="en-ID" dirty="0" smtClean="0"/>
                        <a:t>ANYTHING</a:t>
                      </a:r>
                      <a:endParaRPr lang="en-US" dirty="0"/>
                    </a:p>
                  </a:txBody>
                  <a:tcPr/>
                </a:tc>
                <a:extLst>
                  <a:ext uri="{0D108BD9-81ED-4DB2-BD59-A6C34878D82A}">
                    <a16:rowId xmlns="" xmlns:a16="http://schemas.microsoft.com/office/drawing/2014/main" val="3358304346"/>
                  </a:ext>
                </a:extLst>
              </a:tr>
              <a:tr h="370840">
                <a:tc rowSpan="2">
                  <a:txBody>
                    <a:bodyPr/>
                    <a:lstStyle/>
                    <a:p>
                      <a:r>
                        <a:rPr lang="en-ID" dirty="0" smtClean="0"/>
                        <a:t>+</a:t>
                      </a:r>
                    </a:p>
                    <a:p>
                      <a:r>
                        <a:rPr lang="en-ID" dirty="0" smtClean="0"/>
                        <a:t>-</a:t>
                      </a:r>
                    </a:p>
                    <a:p>
                      <a:r>
                        <a:rPr lang="en-ID" dirty="0" smtClean="0"/>
                        <a:t>?</a:t>
                      </a:r>
                      <a:endParaRPr lang="en-US" dirty="0"/>
                    </a:p>
                  </a:txBody>
                  <a:tcPr/>
                </a:tc>
                <a:tc>
                  <a:txBody>
                    <a:bodyPr/>
                    <a:lstStyle/>
                    <a:p>
                      <a:r>
                        <a:rPr lang="en-ID" dirty="0" smtClean="0"/>
                        <a:t>EVERY</a:t>
                      </a:r>
                      <a:endParaRPr lang="en-US" dirty="0"/>
                    </a:p>
                  </a:txBody>
                  <a:tcPr/>
                </a:tc>
                <a:tc>
                  <a:txBody>
                    <a:bodyPr/>
                    <a:lstStyle/>
                    <a:p>
                      <a:r>
                        <a:rPr lang="en-ID" dirty="0" smtClean="0"/>
                        <a:t>EVERYBODY</a:t>
                      </a:r>
                      <a:endParaRPr lang="en-US" dirty="0"/>
                    </a:p>
                  </a:txBody>
                  <a:tcPr/>
                </a:tc>
                <a:tc>
                  <a:txBody>
                    <a:bodyPr/>
                    <a:lstStyle/>
                    <a:p>
                      <a:r>
                        <a:rPr lang="en-ID" dirty="0" smtClean="0"/>
                        <a:t>EVERYONE</a:t>
                      </a:r>
                      <a:endParaRPr lang="en-US" dirty="0"/>
                    </a:p>
                  </a:txBody>
                  <a:tcPr/>
                </a:tc>
                <a:tc>
                  <a:txBody>
                    <a:bodyPr/>
                    <a:lstStyle/>
                    <a:p>
                      <a:r>
                        <a:rPr lang="en-ID" dirty="0" smtClean="0"/>
                        <a:t>EVERYTHING</a:t>
                      </a:r>
                      <a:endParaRPr lang="en-US" dirty="0"/>
                    </a:p>
                  </a:txBody>
                  <a:tcPr/>
                </a:tc>
                <a:extLst>
                  <a:ext uri="{0D108BD9-81ED-4DB2-BD59-A6C34878D82A}">
                    <a16:rowId xmlns="" xmlns:a16="http://schemas.microsoft.com/office/drawing/2014/main" val="1343412925"/>
                  </a:ext>
                </a:extLst>
              </a:tr>
              <a:tr h="370840">
                <a:tc vMerge="1">
                  <a:txBody>
                    <a:bodyPr/>
                    <a:lstStyle/>
                    <a:p>
                      <a:endParaRPr lang="en-US" dirty="0"/>
                    </a:p>
                  </a:txBody>
                  <a:tcPr/>
                </a:tc>
                <a:tc>
                  <a:txBody>
                    <a:bodyPr/>
                    <a:lstStyle/>
                    <a:p>
                      <a:r>
                        <a:rPr lang="en-ID" dirty="0" smtClean="0"/>
                        <a:t>NO</a:t>
                      </a:r>
                      <a:endParaRPr lang="en-US" dirty="0"/>
                    </a:p>
                  </a:txBody>
                  <a:tcPr/>
                </a:tc>
                <a:tc>
                  <a:txBody>
                    <a:bodyPr/>
                    <a:lstStyle/>
                    <a:p>
                      <a:r>
                        <a:rPr lang="en-ID" dirty="0" smtClean="0"/>
                        <a:t>NOBODY</a:t>
                      </a:r>
                      <a:endParaRPr lang="en-US" dirty="0"/>
                    </a:p>
                  </a:txBody>
                  <a:tcPr/>
                </a:tc>
                <a:tc>
                  <a:txBody>
                    <a:bodyPr/>
                    <a:lstStyle/>
                    <a:p>
                      <a:r>
                        <a:rPr lang="en-ID" dirty="0" smtClean="0"/>
                        <a:t>NO</a:t>
                      </a:r>
                      <a:r>
                        <a:rPr lang="en-ID" baseline="0" dirty="0" smtClean="0"/>
                        <a:t> ONE</a:t>
                      </a:r>
                      <a:endParaRPr lang="en-US" dirty="0"/>
                    </a:p>
                  </a:txBody>
                  <a:tcPr/>
                </a:tc>
                <a:tc>
                  <a:txBody>
                    <a:bodyPr/>
                    <a:lstStyle/>
                    <a:p>
                      <a:r>
                        <a:rPr lang="en-ID" dirty="0" smtClean="0"/>
                        <a:t>NOTHING</a:t>
                      </a:r>
                      <a:endParaRPr lang="en-US" dirty="0"/>
                    </a:p>
                  </a:txBody>
                  <a:tcPr/>
                </a:tc>
                <a:extLst>
                  <a:ext uri="{0D108BD9-81ED-4DB2-BD59-A6C34878D82A}">
                    <a16:rowId xmlns="" xmlns:a16="http://schemas.microsoft.com/office/drawing/2014/main" val="3151902013"/>
                  </a:ext>
                </a:extLst>
              </a:tr>
            </a:tbl>
          </a:graphicData>
        </a:graphic>
      </p:graphicFrame>
      <p:sp>
        <p:nvSpPr>
          <p:cNvPr id="4" name="Rounded Rectangle 3"/>
          <p:cNvSpPr/>
          <p:nvPr/>
        </p:nvSpPr>
        <p:spPr>
          <a:xfrm>
            <a:off x="3357350" y="4831306"/>
            <a:ext cx="5786651" cy="750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smtClean="0"/>
              <a:t>The Pattern: </a:t>
            </a:r>
          </a:p>
          <a:p>
            <a:pPr algn="ctr"/>
            <a:r>
              <a:rPr lang="en-ID" sz="2400" b="1" dirty="0" err="1" smtClean="0"/>
              <a:t>Indifinite</a:t>
            </a:r>
            <a:r>
              <a:rPr lang="en-ID" sz="2400" b="1" dirty="0" smtClean="0"/>
              <a:t> </a:t>
            </a:r>
            <a:r>
              <a:rPr lang="en-ID" sz="2400" b="1" dirty="0" err="1" smtClean="0"/>
              <a:t>Pronoun+Singular</a:t>
            </a:r>
            <a:r>
              <a:rPr lang="en-ID" sz="2400" b="1" dirty="0" smtClean="0"/>
              <a:t> Predicate</a:t>
            </a:r>
            <a:endParaRPr lang="en-US" sz="2400" b="1" dirty="0"/>
          </a:p>
        </p:txBody>
      </p:sp>
    </p:spTree>
    <p:extLst>
      <p:ext uri="{BB962C8B-B14F-4D97-AF65-F5344CB8AC3E}">
        <p14:creationId xmlns:p14="http://schemas.microsoft.com/office/powerpoint/2010/main" val="1332501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7386" y="715455"/>
            <a:ext cx="3940502" cy="923330"/>
          </a:xfrm>
          <a:prstGeom prst="rect">
            <a:avLst/>
          </a:prstGeom>
          <a:noFill/>
        </p:spPr>
        <p:txBody>
          <a:bodyPr wrap="none" lIns="91440" tIns="45720" rIns="91440" bIns="45720">
            <a:spAutoFit/>
          </a:bodyPr>
          <a:lstStyle/>
          <a:p>
            <a:pPr algn="ctr"/>
            <a:r>
              <a:rPr lang="en-US" sz="5400" dirty="0">
                <a:ln w="0"/>
                <a:solidFill>
                  <a:schemeClr val="accent1"/>
                </a:solidFill>
                <a:effectLst>
                  <a:glow rad="139700">
                    <a:schemeClr val="accent1">
                      <a:satMod val="175000"/>
                      <a:alpha val="40000"/>
                    </a:schemeClr>
                  </a:glow>
                  <a:outerShdw blurRad="50800" dist="38100" dir="13500000" algn="br" rotWithShape="0">
                    <a:prstClr val="black">
                      <a:alpha val="40000"/>
                    </a:prstClr>
                  </a:outerShdw>
                </a:effectLst>
              </a:rPr>
              <a:t>C</a:t>
            </a:r>
            <a:r>
              <a:rPr lang="en-US" sz="5400" dirty="0" smtClean="0">
                <a:ln w="0"/>
                <a:solidFill>
                  <a:schemeClr val="accent1"/>
                </a:solidFill>
                <a:effectLst>
                  <a:glow rad="139700">
                    <a:schemeClr val="accent1">
                      <a:satMod val="175000"/>
                      <a:alpha val="40000"/>
                    </a:schemeClr>
                  </a:glow>
                  <a:outerShdw blurRad="50800" dist="38100" dir="13500000" algn="br" rotWithShape="0">
                    <a:prstClr val="black">
                      <a:alpha val="40000"/>
                    </a:prstClr>
                  </a:outerShdw>
                </a:effectLst>
              </a:rPr>
              <a:t>onclusion</a:t>
            </a:r>
            <a:endParaRPr lang="en-US" sz="5400" b="1" cap="none" spc="0" dirty="0">
              <a:ln w="22225">
                <a:solidFill>
                  <a:schemeClr val="accent2"/>
                </a:solidFill>
                <a:prstDash val="solid"/>
              </a:ln>
              <a:solidFill>
                <a:schemeClr val="accent2">
                  <a:lumMod val="40000"/>
                  <a:lumOff val="60000"/>
                </a:schemeClr>
              </a:solidFill>
              <a:effectLst>
                <a:glow rad="139700">
                  <a:schemeClr val="accent1">
                    <a:satMod val="175000"/>
                    <a:alpha val="40000"/>
                  </a:schemeClr>
                </a:glow>
                <a:outerShdw blurRad="50800" dist="38100" dir="13500000" algn="br" rotWithShape="0">
                  <a:prstClr val="black">
                    <a:alpha val="40000"/>
                  </a:prstClr>
                </a:outerShdw>
              </a:effectLst>
            </a:endParaRPr>
          </a:p>
        </p:txBody>
      </p:sp>
      <p:sp>
        <p:nvSpPr>
          <p:cNvPr id="3" name="Rectangle 2"/>
          <p:cNvSpPr/>
          <p:nvPr/>
        </p:nvSpPr>
        <p:spPr>
          <a:xfrm>
            <a:off x="1323833" y="2238233"/>
            <a:ext cx="9321421" cy="4026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smtClean="0"/>
              <a:t>Noun and </a:t>
            </a:r>
            <a:r>
              <a:rPr lang="en-ID" dirty="0" err="1" smtClean="0"/>
              <a:t>prounoun</a:t>
            </a:r>
            <a:r>
              <a:rPr lang="en-ID" dirty="0" smtClean="0"/>
              <a:t> are different </a:t>
            </a:r>
            <a:r>
              <a:rPr lang="en-ID" dirty="0" err="1" smtClean="0"/>
              <a:t>beause</a:t>
            </a:r>
            <a:r>
              <a:rPr lang="en-ID" dirty="0" smtClean="0"/>
              <a:t> noun is </a:t>
            </a:r>
            <a:r>
              <a:rPr lang="en-ID" dirty="0" err="1" smtClean="0"/>
              <a:t>definiting</a:t>
            </a:r>
            <a:r>
              <a:rPr lang="en-ID" dirty="0" smtClean="0"/>
              <a:t> things (Place, people, </a:t>
            </a:r>
            <a:r>
              <a:rPr lang="en-ID" dirty="0" err="1" smtClean="0"/>
              <a:t>etc</a:t>
            </a:r>
            <a:r>
              <a:rPr lang="en-ID" dirty="0" smtClean="0"/>
              <a:t>) While pronoun is replacing a subject or object</a:t>
            </a:r>
            <a:endParaRPr lang="en-US" dirty="0"/>
          </a:p>
        </p:txBody>
      </p:sp>
    </p:spTree>
    <p:extLst>
      <p:ext uri="{BB962C8B-B14F-4D97-AF65-F5344CB8AC3E}">
        <p14:creationId xmlns:p14="http://schemas.microsoft.com/office/powerpoint/2010/main" val="229971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987759962"/>
              </p:ext>
            </p:extLst>
          </p:nvPr>
        </p:nvGraphicFramePr>
        <p:xfrm>
          <a:off x="1745397" y="70943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866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chemeClr val="bg1"/>
                </a:solidFill>
                <a:latin typeface="Berlin Sans FB" panose="020E0602020502020306" pitchFamily="34" charset="0"/>
              </a:rPr>
              <a:t/>
            </a:r>
            <a:br>
              <a:rPr lang="en-US" sz="5400" dirty="0" smtClean="0">
                <a:solidFill>
                  <a:schemeClr val="bg1"/>
                </a:solidFill>
                <a:latin typeface="Berlin Sans FB" panose="020E0602020502020306" pitchFamily="34" charset="0"/>
              </a:rPr>
            </a:br>
            <a:r>
              <a:rPr lang="en-US" sz="5400" dirty="0">
                <a:ln>
                  <a:solidFill>
                    <a:schemeClr val="tx1"/>
                  </a:solidFill>
                </a:ln>
                <a:solidFill>
                  <a:schemeClr val="tx1"/>
                </a:solidFill>
                <a:latin typeface="Berlin Sans FB" panose="020E0602020502020306" pitchFamily="34" charset="0"/>
              </a:rPr>
              <a:t>T</a:t>
            </a:r>
            <a:r>
              <a:rPr lang="en-US" sz="5400" dirty="0" smtClean="0">
                <a:ln>
                  <a:solidFill>
                    <a:schemeClr val="tx1"/>
                  </a:solidFill>
                </a:ln>
                <a:solidFill>
                  <a:schemeClr val="tx1"/>
                </a:solidFill>
                <a:latin typeface="Berlin Sans FB" panose="020E0602020502020306" pitchFamily="34" charset="0"/>
              </a:rPr>
              <a:t>he Definition of noun</a:t>
            </a:r>
            <a:endParaRPr lang="en-US" sz="5400" dirty="0">
              <a:ln>
                <a:solidFill>
                  <a:schemeClr val="tx1"/>
                </a:solidFill>
              </a:ln>
              <a:solidFill>
                <a:schemeClr val="tx1"/>
              </a:solidFill>
              <a:latin typeface="Berlin Sans FB" panose="020E0602020502020306" pitchFamily="34" charset="0"/>
            </a:endParaRPr>
          </a:p>
        </p:txBody>
      </p:sp>
      <p:sp>
        <p:nvSpPr>
          <p:cNvPr id="3" name="Content Placeholder 2"/>
          <p:cNvSpPr>
            <a:spLocks noGrp="1"/>
          </p:cNvSpPr>
          <p:nvPr>
            <p:ph idx="1"/>
          </p:nvPr>
        </p:nvSpPr>
        <p:spPr/>
        <p:txBody>
          <a:bodyPr/>
          <a:lstStyle/>
          <a:p>
            <a:pPr marL="0" indent="0" algn="ctr">
              <a:buNone/>
            </a:pPr>
            <a:r>
              <a:rPr lang="en-ID" sz="3200" dirty="0" smtClean="0">
                <a:latin typeface="Comic Sans MS" panose="030F0702030302020204" pitchFamily="66" charset="0"/>
              </a:rPr>
              <a:t>A word (other than a </a:t>
            </a:r>
            <a:r>
              <a:rPr lang="en-ID" sz="3200" dirty="0" err="1" smtClean="0">
                <a:latin typeface="Comic Sans MS" panose="030F0702030302020204" pitchFamily="66" charset="0"/>
              </a:rPr>
              <a:t>pronun</a:t>
            </a:r>
            <a:r>
              <a:rPr lang="en-ID" sz="3200" dirty="0" smtClean="0">
                <a:latin typeface="Comic Sans MS" panose="030F0702030302020204" pitchFamily="66" charset="0"/>
              </a:rPr>
              <a:t>) used to identify any of a class of people, places, or things (common noun), or to name a particular one of these (proper noun).</a:t>
            </a:r>
          </a:p>
          <a:p>
            <a:pPr marL="0" indent="0">
              <a:buNone/>
            </a:pPr>
            <a:r>
              <a:rPr lang="en-ID" sz="2000" dirty="0" smtClean="0"/>
              <a:t>Example : Book,love,phone,pencil,car,bus,wife,husband,enemy,piano,toy,boy,girl,copy,tea, coffee,knife,tomato,potato,bamboo,monkey,apple,army,fish,women,child,dress,tree,fox,cat,teacher.</a:t>
            </a:r>
            <a:endParaRPr lang="en-US" sz="2000" dirty="0"/>
          </a:p>
        </p:txBody>
      </p:sp>
    </p:spTree>
    <p:extLst>
      <p:ext uri="{BB962C8B-B14F-4D97-AF65-F5344CB8AC3E}">
        <p14:creationId xmlns:p14="http://schemas.microsoft.com/office/powerpoint/2010/main" val="4201950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908474" y="204432"/>
            <a:ext cx="1927488" cy="1667503"/>
            <a:chOff x="1689035" y="0"/>
            <a:chExt cx="1927488" cy="1667503"/>
          </a:xfrm>
        </p:grpSpPr>
        <p:sp>
          <p:nvSpPr>
            <p:cNvPr id="12" name="Hexagon 11">
              <a:hlinkClick r:id="" action="ppaction://hlinkshowjump?jump=nextslide"/>
            </p:cNvPr>
            <p:cNvSpPr/>
            <p:nvPr/>
          </p:nvSpPr>
          <p:spPr>
            <a:xfrm>
              <a:off x="1689035" y="0"/>
              <a:ext cx="1927488" cy="1667503"/>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Hexagon 4"/>
            <p:cNvSpPr txBox="1"/>
            <p:nvPr/>
          </p:nvSpPr>
          <p:spPr>
            <a:xfrm>
              <a:off x="2008461" y="276341"/>
              <a:ext cx="1288636" cy="11148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D" sz="2000" kern="1200" dirty="0" smtClean="0"/>
                <a:t>Concrete Nouns</a:t>
              </a:r>
              <a:endParaRPr lang="en-US" sz="2000" kern="1200" dirty="0"/>
            </a:p>
          </p:txBody>
        </p:sp>
      </p:grpSp>
      <p:grpSp>
        <p:nvGrpSpPr>
          <p:cNvPr id="14" name="Group 13"/>
          <p:cNvGrpSpPr/>
          <p:nvPr/>
        </p:nvGrpSpPr>
        <p:grpSpPr>
          <a:xfrm>
            <a:off x="4908474" y="2194714"/>
            <a:ext cx="1927488" cy="1667503"/>
            <a:chOff x="3212309" y="0"/>
            <a:chExt cx="1927488" cy="1667503"/>
          </a:xfrm>
        </p:grpSpPr>
        <p:sp>
          <p:nvSpPr>
            <p:cNvPr id="15" name="Hexagon 14"/>
            <p:cNvSpPr/>
            <p:nvPr/>
          </p:nvSpPr>
          <p:spPr>
            <a:xfrm>
              <a:off x="3212309" y="0"/>
              <a:ext cx="1927488" cy="1667503"/>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Hexagon 4">
              <a:hlinkClick r:id="rId2" action="ppaction://hlinksldjump"/>
            </p:cNvPr>
            <p:cNvSpPr txBox="1"/>
            <p:nvPr/>
          </p:nvSpPr>
          <p:spPr>
            <a:xfrm>
              <a:off x="3531735" y="276341"/>
              <a:ext cx="1288636" cy="11148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D" sz="2000" kern="1200" dirty="0" smtClean="0"/>
                <a:t>Abstract Nouns</a:t>
              </a:r>
              <a:endParaRPr lang="en-US" sz="2000" kern="1200" dirty="0"/>
            </a:p>
          </p:txBody>
        </p:sp>
      </p:grpSp>
      <p:grpSp>
        <p:nvGrpSpPr>
          <p:cNvPr id="20" name="Group 19"/>
          <p:cNvGrpSpPr/>
          <p:nvPr/>
        </p:nvGrpSpPr>
        <p:grpSpPr>
          <a:xfrm>
            <a:off x="7422102" y="4675081"/>
            <a:ext cx="1927474" cy="1667503"/>
            <a:chOff x="2432646" y="0"/>
            <a:chExt cx="1927474" cy="1667503"/>
          </a:xfrm>
        </p:grpSpPr>
        <p:sp>
          <p:nvSpPr>
            <p:cNvPr id="21" name="Hexagon 20">
              <a:hlinkClick r:id="rId3" action="ppaction://hlinksldjump"/>
            </p:cNvPr>
            <p:cNvSpPr/>
            <p:nvPr/>
          </p:nvSpPr>
          <p:spPr>
            <a:xfrm>
              <a:off x="2432646" y="0"/>
              <a:ext cx="1927474" cy="1667503"/>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Hexagon 4">
              <a:hlinkClick r:id="rId3" action="ppaction://hlinksldjump"/>
            </p:cNvPr>
            <p:cNvSpPr txBox="1"/>
            <p:nvPr/>
          </p:nvSpPr>
          <p:spPr>
            <a:xfrm>
              <a:off x="2752071" y="276342"/>
              <a:ext cx="1410696" cy="1107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D" sz="1600" kern="1200" dirty="0" smtClean="0"/>
                <a:t>Countable &amp; Uncountable Nouns</a:t>
              </a:r>
              <a:endParaRPr lang="en-US" sz="1600" kern="1200" dirty="0"/>
            </a:p>
          </p:txBody>
        </p:sp>
      </p:grpSp>
      <p:grpSp>
        <p:nvGrpSpPr>
          <p:cNvPr id="23" name="Group 22"/>
          <p:cNvGrpSpPr/>
          <p:nvPr/>
        </p:nvGrpSpPr>
        <p:grpSpPr>
          <a:xfrm>
            <a:off x="7221783" y="1974968"/>
            <a:ext cx="2328112" cy="2014118"/>
            <a:chOff x="3723843" y="0"/>
            <a:chExt cx="2328112" cy="2014118"/>
          </a:xfrm>
        </p:grpSpPr>
        <p:sp>
          <p:nvSpPr>
            <p:cNvPr id="24" name="Hexagon 23">
              <a:hlinkClick r:id="rId4" action="ppaction://hlinksldjump"/>
            </p:cNvPr>
            <p:cNvSpPr/>
            <p:nvPr/>
          </p:nvSpPr>
          <p:spPr>
            <a:xfrm>
              <a:off x="3723843" y="0"/>
              <a:ext cx="2328112" cy="2014118"/>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Hexagon 4">
              <a:hlinkClick r:id="rId4" action="ppaction://hlinksldjump"/>
            </p:cNvPr>
            <p:cNvSpPr txBox="1"/>
            <p:nvPr/>
          </p:nvSpPr>
          <p:spPr>
            <a:xfrm>
              <a:off x="4109664" y="333785"/>
              <a:ext cx="1556470" cy="13465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ID" sz="2400" kern="1200" dirty="0" smtClean="0"/>
                <a:t>Collective Nouns</a:t>
              </a:r>
              <a:endParaRPr lang="en-US" sz="2400" kern="1200" dirty="0"/>
            </a:p>
          </p:txBody>
        </p:sp>
      </p:grpSp>
      <p:grpSp>
        <p:nvGrpSpPr>
          <p:cNvPr id="29" name="Group 28"/>
          <p:cNvGrpSpPr/>
          <p:nvPr/>
        </p:nvGrpSpPr>
        <p:grpSpPr>
          <a:xfrm>
            <a:off x="9742711" y="2094640"/>
            <a:ext cx="2068289" cy="1765835"/>
            <a:chOff x="3005859" y="627767"/>
            <a:chExt cx="2990984" cy="2587548"/>
          </a:xfrm>
        </p:grpSpPr>
        <p:sp>
          <p:nvSpPr>
            <p:cNvPr id="30" name="Hexagon 29">
              <a:hlinkClick r:id="rId5" action="ppaction://hlinksldjump"/>
            </p:cNvPr>
            <p:cNvSpPr/>
            <p:nvPr/>
          </p:nvSpPr>
          <p:spPr>
            <a:xfrm>
              <a:off x="3005859" y="627767"/>
              <a:ext cx="2990984" cy="2587548"/>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Hexagon 4">
              <a:hlinkClick r:id="rId5" action="ppaction://hlinksldjump"/>
            </p:cNvPr>
            <p:cNvSpPr txBox="1"/>
            <p:nvPr/>
          </p:nvSpPr>
          <p:spPr>
            <a:xfrm>
              <a:off x="3569594" y="1170205"/>
              <a:ext cx="1912742" cy="19222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ID" sz="2000" kern="1200" dirty="0" smtClean="0"/>
                <a:t>Proper Nouns</a:t>
              </a:r>
              <a:endParaRPr lang="en-US" sz="2000" kern="1200" dirty="0"/>
            </a:p>
            <a:p>
              <a:pPr marL="228600" lvl="1" indent="-228600" algn="ctr" defTabSz="1066800">
                <a:lnSpc>
                  <a:spcPct val="90000"/>
                </a:lnSpc>
                <a:spcBef>
                  <a:spcPct val="0"/>
                </a:spcBef>
                <a:spcAft>
                  <a:spcPct val="15000"/>
                </a:spcAft>
                <a:buChar char="••"/>
              </a:pPr>
              <a:endParaRPr lang="en-US" sz="2400" kern="1200" dirty="0"/>
            </a:p>
          </p:txBody>
        </p:sp>
      </p:grpSp>
      <p:grpSp>
        <p:nvGrpSpPr>
          <p:cNvPr id="32" name="Group 31"/>
          <p:cNvGrpSpPr/>
          <p:nvPr/>
        </p:nvGrpSpPr>
        <p:grpSpPr>
          <a:xfrm>
            <a:off x="50213" y="463041"/>
            <a:ext cx="4727988" cy="4461214"/>
            <a:chOff x="0" y="270135"/>
            <a:chExt cx="6070599" cy="5250928"/>
          </a:xfrm>
        </p:grpSpPr>
        <p:sp>
          <p:nvSpPr>
            <p:cNvPr id="33" name="Hexagon 32"/>
            <p:cNvSpPr/>
            <p:nvPr/>
          </p:nvSpPr>
          <p:spPr>
            <a:xfrm>
              <a:off x="0" y="270135"/>
              <a:ext cx="6070599" cy="5250928"/>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Hexagon 4"/>
            <p:cNvSpPr txBox="1"/>
            <p:nvPr/>
          </p:nvSpPr>
          <p:spPr>
            <a:xfrm>
              <a:off x="1005947" y="1140256"/>
              <a:ext cx="4058705" cy="35106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ID" sz="6600" b="1" kern="1200" dirty="0" smtClean="0"/>
                <a:t>Types of Nouns</a:t>
              </a:r>
              <a:endParaRPr lang="en-US" sz="6600" b="1" kern="1200" dirty="0"/>
            </a:p>
          </p:txBody>
        </p:sp>
      </p:grpSp>
      <p:grpSp>
        <p:nvGrpSpPr>
          <p:cNvPr id="35" name="Group 34"/>
          <p:cNvGrpSpPr/>
          <p:nvPr/>
        </p:nvGrpSpPr>
        <p:grpSpPr>
          <a:xfrm>
            <a:off x="9813111" y="222194"/>
            <a:ext cx="1927488" cy="1667503"/>
            <a:chOff x="3212309" y="0"/>
            <a:chExt cx="1927488" cy="1667503"/>
          </a:xfrm>
        </p:grpSpPr>
        <p:sp>
          <p:nvSpPr>
            <p:cNvPr id="36" name="Hexagon 35">
              <a:hlinkClick r:id="rId6" action="ppaction://hlinksldjump"/>
            </p:cNvPr>
            <p:cNvSpPr/>
            <p:nvPr/>
          </p:nvSpPr>
          <p:spPr>
            <a:xfrm>
              <a:off x="3212309" y="0"/>
              <a:ext cx="1927488" cy="1667503"/>
            </a:xfrm>
            <a:prstGeom prst="hexagon">
              <a:avLst>
                <a:gd name="adj" fmla="val 2857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Hexagon 4">
              <a:hlinkClick r:id="rId6" action="ppaction://hlinksldjump"/>
            </p:cNvPr>
            <p:cNvSpPr txBox="1"/>
            <p:nvPr/>
          </p:nvSpPr>
          <p:spPr>
            <a:xfrm>
              <a:off x="3531735" y="276341"/>
              <a:ext cx="1288636" cy="11148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D" sz="2000" kern="1200" dirty="0" smtClean="0"/>
                <a:t>Common Nouns</a:t>
              </a:r>
              <a:endParaRPr lang="en-US" sz="2000" kern="1200" dirty="0"/>
            </a:p>
          </p:txBody>
        </p:sp>
      </p:grpSp>
    </p:spTree>
    <p:extLst>
      <p:ext uri="{BB962C8B-B14F-4D97-AF65-F5344CB8AC3E}">
        <p14:creationId xmlns:p14="http://schemas.microsoft.com/office/powerpoint/2010/main" val="1427768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090382"/>
            <a:ext cx="9244084" cy="121465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800" dirty="0" smtClean="0"/>
              <a:t>CONCRETE NOUNS</a:t>
            </a:r>
            <a:endParaRPr lang="en-US" sz="4800" dirty="0"/>
          </a:p>
        </p:txBody>
      </p:sp>
      <p:sp>
        <p:nvSpPr>
          <p:cNvPr id="4" name="Rectangle 3"/>
          <p:cNvSpPr/>
          <p:nvPr/>
        </p:nvSpPr>
        <p:spPr>
          <a:xfrm>
            <a:off x="0" y="3769057"/>
            <a:ext cx="11359487" cy="26044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800" dirty="0" smtClean="0">
                <a:latin typeface="Comic Sans MS" panose="030F0702030302020204" pitchFamily="66" charset="0"/>
              </a:rPr>
              <a:t>A noun denoting a material object rather than an abstract </a:t>
            </a:r>
            <a:r>
              <a:rPr lang="en-ID" sz="2800" dirty="0" err="1" smtClean="0">
                <a:latin typeface="Comic Sans MS" panose="030F0702030302020204" pitchFamily="66" charset="0"/>
              </a:rPr>
              <a:t>quality,state</a:t>
            </a:r>
            <a:r>
              <a:rPr lang="en-ID" sz="2800" dirty="0" smtClean="0">
                <a:latin typeface="Comic Sans MS" panose="030F0702030302020204" pitchFamily="66" charset="0"/>
              </a:rPr>
              <a:t>, or action.</a:t>
            </a:r>
          </a:p>
          <a:p>
            <a:pPr algn="ctr"/>
            <a:r>
              <a:rPr lang="en-ID" sz="2400" dirty="0" smtClean="0"/>
              <a:t>Example : Dog, building, tree, man, Andrew, table, iron, etc.</a:t>
            </a:r>
            <a:endParaRPr lang="en-US" sz="2400" dirty="0"/>
          </a:p>
        </p:txBody>
      </p:sp>
    </p:spTree>
    <p:extLst>
      <p:ext uri="{BB962C8B-B14F-4D97-AF65-F5344CB8AC3E}">
        <p14:creationId xmlns:p14="http://schemas.microsoft.com/office/powerpoint/2010/main" val="36348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0" y="2090382"/>
            <a:ext cx="9244084" cy="121465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800" dirty="0" smtClean="0"/>
              <a:t>ABSTRACT NOUNS</a:t>
            </a:r>
            <a:endParaRPr lang="en-US" sz="4800" dirty="0"/>
          </a:p>
        </p:txBody>
      </p:sp>
      <p:sp>
        <p:nvSpPr>
          <p:cNvPr id="4" name="Rectangle 3"/>
          <p:cNvSpPr/>
          <p:nvPr/>
        </p:nvSpPr>
        <p:spPr>
          <a:xfrm>
            <a:off x="0" y="3769057"/>
            <a:ext cx="11359487" cy="26044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800" dirty="0" smtClean="0">
                <a:latin typeface="Comic Sans MS" panose="030F0702030302020204" pitchFamily="66" charset="0"/>
              </a:rPr>
              <a:t>A noun denoting an </a:t>
            </a:r>
            <a:r>
              <a:rPr lang="en-ID" sz="2800" dirty="0" err="1" smtClean="0">
                <a:latin typeface="Comic Sans MS" panose="030F0702030302020204" pitchFamily="66" charset="0"/>
              </a:rPr>
              <a:t>idea,quality,or</a:t>
            </a:r>
            <a:r>
              <a:rPr lang="en-ID" sz="2800" dirty="0" smtClean="0">
                <a:latin typeface="Comic Sans MS" panose="030F0702030302020204" pitchFamily="66" charset="0"/>
              </a:rPr>
              <a:t> state rather than a concrete object. </a:t>
            </a:r>
          </a:p>
          <a:p>
            <a:pPr algn="ctr"/>
            <a:r>
              <a:rPr lang="en-ID" sz="2400" dirty="0" smtClean="0"/>
              <a:t>Example : Truth, danger, happiness, wisdom, life, faith, etc.</a:t>
            </a:r>
            <a:endParaRPr lang="en-US" sz="2400" dirty="0"/>
          </a:p>
        </p:txBody>
      </p:sp>
    </p:spTree>
    <p:extLst>
      <p:ext uri="{BB962C8B-B14F-4D97-AF65-F5344CB8AC3E}">
        <p14:creationId xmlns:p14="http://schemas.microsoft.com/office/powerpoint/2010/main" val="2597929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090382"/>
            <a:ext cx="9244084" cy="121465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3600" dirty="0" smtClean="0"/>
              <a:t>COUNTABLE AND UNCOUNTABLE NOUNS</a:t>
            </a:r>
            <a:endParaRPr lang="en-US" sz="3600" dirty="0"/>
          </a:p>
        </p:txBody>
      </p:sp>
      <p:sp>
        <p:nvSpPr>
          <p:cNvPr id="4" name="Rectangle 3"/>
          <p:cNvSpPr/>
          <p:nvPr/>
        </p:nvSpPr>
        <p:spPr>
          <a:xfrm>
            <a:off x="0" y="3769057"/>
            <a:ext cx="11359487" cy="26044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en-ID" sz="2800" dirty="0" smtClean="0">
                <a:latin typeface="Comic Sans MS" panose="030F0702030302020204" pitchFamily="66" charset="0"/>
              </a:rPr>
              <a:t> Countable noun is a noun can form a plural and, in the singular, can be used with the </a:t>
            </a:r>
            <a:r>
              <a:rPr lang="en-ID" sz="2800" dirty="0" err="1" smtClean="0">
                <a:latin typeface="Comic Sans MS" panose="030F0702030302020204" pitchFamily="66" charset="0"/>
              </a:rPr>
              <a:t>idenfinite</a:t>
            </a:r>
            <a:r>
              <a:rPr lang="en-ID" sz="2800" dirty="0" smtClean="0">
                <a:latin typeface="Comic Sans MS" panose="030F0702030302020204" pitchFamily="66" charset="0"/>
              </a:rPr>
              <a:t> article</a:t>
            </a:r>
            <a:r>
              <a:rPr lang="en-US" sz="2800" dirty="0" smtClean="0">
                <a:latin typeface="Comic Sans MS" panose="030F0702030302020204" pitchFamily="66" charset="0"/>
              </a:rPr>
              <a:t>.</a:t>
            </a:r>
          </a:p>
          <a:p>
            <a:r>
              <a:rPr lang="en-ID" sz="2400" dirty="0" smtClean="0"/>
              <a:t>Example : Books, a book</a:t>
            </a:r>
            <a:r>
              <a:rPr lang="en-ID" dirty="0" smtClean="0"/>
              <a:t>.</a:t>
            </a:r>
          </a:p>
          <a:p>
            <a:pPr marL="87313" lvl="1" indent="-87313">
              <a:buFont typeface="Arial" panose="020B0604020202020204" pitchFamily="34" charset="0"/>
              <a:buChar char="•"/>
            </a:pPr>
            <a:r>
              <a:rPr lang="en-ID" sz="2600" dirty="0" smtClean="0">
                <a:latin typeface="Comic Sans MS" panose="030F0702030302020204" pitchFamily="66" charset="0"/>
              </a:rPr>
              <a:t> Uncountable noun is a noun denoting something that cannot be counted (substance or quality).</a:t>
            </a:r>
          </a:p>
          <a:p>
            <a:pPr>
              <a:tabLst>
                <a:tab pos="261938" algn="l"/>
              </a:tabLst>
            </a:pPr>
            <a:r>
              <a:rPr lang="en-ID" sz="2400" dirty="0" smtClean="0"/>
              <a:t>Example : </a:t>
            </a:r>
            <a:r>
              <a:rPr lang="en-ID" sz="2400" dirty="0" err="1" smtClean="0"/>
              <a:t>Happiness,water</a:t>
            </a:r>
            <a:endParaRPr lang="en-ID" sz="2400" dirty="0" smtClean="0"/>
          </a:p>
        </p:txBody>
      </p:sp>
    </p:spTree>
    <p:extLst>
      <p:ext uri="{BB962C8B-B14F-4D97-AF65-F5344CB8AC3E}">
        <p14:creationId xmlns:p14="http://schemas.microsoft.com/office/powerpoint/2010/main" val="3477062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244084" cy="95338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4800" dirty="0" smtClean="0"/>
              <a:t>COLLECTIVE NOUNS</a:t>
            </a:r>
            <a:endParaRPr lang="en-US" sz="4800" dirty="0"/>
          </a:p>
        </p:txBody>
      </p:sp>
      <p:sp>
        <p:nvSpPr>
          <p:cNvPr id="4" name="Rectangle 3"/>
          <p:cNvSpPr/>
          <p:nvPr/>
        </p:nvSpPr>
        <p:spPr>
          <a:xfrm>
            <a:off x="0" y="953389"/>
            <a:ext cx="12192000" cy="590461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1900" dirty="0" smtClean="0">
                <a:latin typeface="Comic Sans MS" panose="030F0702030302020204" pitchFamily="66" charset="0"/>
              </a:rPr>
              <a:t>Collective nouns are nouns that refer to a collection or group of multiple people, animals, or things. However, even though collective nouns refer to multiple individuals, they still usually function as singular nouns in a sentence. This is because they still are technically referring to one thing :the group as a whole. Here are some examples of collective nouns :</a:t>
            </a:r>
          </a:p>
          <a:p>
            <a:r>
              <a:rPr lang="en-ID" sz="1900" b="1" dirty="0" smtClean="0">
                <a:latin typeface="Comic Sans MS" panose="030F0702030302020204" pitchFamily="66" charset="0"/>
              </a:rPr>
              <a:t>Group</a:t>
            </a:r>
            <a:r>
              <a:rPr lang="en-ID" sz="1900" dirty="0" smtClean="0">
                <a:latin typeface="Comic Sans MS" panose="030F0702030302020204" pitchFamily="66" charset="0"/>
              </a:rPr>
              <a:t> </a:t>
            </a:r>
          </a:p>
          <a:p>
            <a:r>
              <a:rPr lang="en-ID" sz="1900" dirty="0" smtClean="0">
                <a:latin typeface="Comic Sans MS" panose="030F0702030302020204" pitchFamily="66" charset="0"/>
              </a:rPr>
              <a:t>A group is a single unit that is made up of a number of individuals, whether people or things.</a:t>
            </a:r>
          </a:p>
          <a:p>
            <a:r>
              <a:rPr lang="en-ID" sz="1900" dirty="0" smtClean="0">
                <a:latin typeface="Comic Sans MS" panose="030F0702030302020204" pitchFamily="66" charset="0"/>
              </a:rPr>
              <a:t>Collection </a:t>
            </a:r>
          </a:p>
          <a:p>
            <a:r>
              <a:rPr lang="en-ID" sz="1900" dirty="0" smtClean="0">
                <a:latin typeface="Comic Sans MS" panose="030F0702030302020204" pitchFamily="66" charset="0"/>
              </a:rPr>
              <a:t>A collection is a single unit that typically consist of many similar things organized together, such as paintings.</a:t>
            </a:r>
          </a:p>
          <a:p>
            <a:r>
              <a:rPr lang="en-ID" sz="1900" b="1" dirty="0" smtClean="0">
                <a:latin typeface="Comic Sans MS" panose="030F0702030302020204" pitchFamily="66" charset="0"/>
              </a:rPr>
              <a:t>Tribe</a:t>
            </a:r>
          </a:p>
          <a:p>
            <a:r>
              <a:rPr lang="en-ID" sz="1900" dirty="0" smtClean="0">
                <a:latin typeface="Comic Sans MS" panose="030F0702030302020204" pitchFamily="66" charset="0"/>
              </a:rPr>
              <a:t>A tribe is a single unit that is made up of a group of tribe members.</a:t>
            </a:r>
          </a:p>
          <a:p>
            <a:r>
              <a:rPr lang="en-ID" sz="1900" b="1" dirty="0" smtClean="0">
                <a:latin typeface="Comic Sans MS" panose="030F0702030302020204" pitchFamily="66" charset="0"/>
              </a:rPr>
              <a:t>Fleet</a:t>
            </a:r>
          </a:p>
          <a:p>
            <a:r>
              <a:rPr lang="en-ID" sz="1900" dirty="0" smtClean="0">
                <a:latin typeface="Comic Sans MS" panose="030F0702030302020204" pitchFamily="66" charset="0"/>
              </a:rPr>
              <a:t>A fleet is a single unit that is made up of several vehicles or vessels, such as ships.</a:t>
            </a:r>
          </a:p>
          <a:p>
            <a:r>
              <a:rPr lang="en-ID" sz="1900" b="1" dirty="0" smtClean="0">
                <a:latin typeface="Comic Sans MS" panose="030F0702030302020204" pitchFamily="66" charset="0"/>
              </a:rPr>
              <a:t>Band </a:t>
            </a:r>
          </a:p>
          <a:p>
            <a:r>
              <a:rPr lang="en-ID" sz="1900" dirty="0" smtClean="0">
                <a:latin typeface="Comic Sans MS" panose="030F0702030302020204" pitchFamily="66" charset="0"/>
              </a:rPr>
              <a:t>A band is a single unit that consist of a number of different musicians.</a:t>
            </a:r>
          </a:p>
          <a:p>
            <a:r>
              <a:rPr lang="en-ID" sz="1900" dirty="0" smtClean="0">
                <a:latin typeface="Comic Sans MS" panose="030F0702030302020204" pitchFamily="66" charset="0"/>
              </a:rPr>
              <a:t>Collective nouns are used in sentences to refer to a group of people, </a:t>
            </a:r>
            <a:r>
              <a:rPr lang="en-ID" sz="1900" dirty="0" err="1" smtClean="0">
                <a:latin typeface="Comic Sans MS" panose="030F0702030302020204" pitchFamily="66" charset="0"/>
              </a:rPr>
              <a:t>anmials</a:t>
            </a:r>
            <a:r>
              <a:rPr lang="en-ID" sz="1900" dirty="0" smtClean="0">
                <a:latin typeface="Comic Sans MS" panose="030F0702030302020204" pitchFamily="66" charset="0"/>
              </a:rPr>
              <a:t> or things. Here  are some examples of collective nouns being used in sentences :</a:t>
            </a:r>
          </a:p>
          <a:p>
            <a:r>
              <a:rPr lang="en-ID" sz="1900" dirty="0" smtClean="0">
                <a:latin typeface="Comic Sans MS" panose="030F0702030302020204" pitchFamily="66" charset="0"/>
              </a:rPr>
              <a:t>“The organization voted to revoke the rules that it had previously approved.”</a:t>
            </a:r>
            <a:endParaRPr lang="en-US" sz="1900" dirty="0">
              <a:latin typeface="Comic Sans MS" panose="030F0702030302020204" pitchFamily="66" charset="0"/>
            </a:endParaRPr>
          </a:p>
        </p:txBody>
      </p:sp>
    </p:spTree>
    <p:extLst>
      <p:ext uri="{BB962C8B-B14F-4D97-AF65-F5344CB8AC3E}">
        <p14:creationId xmlns:p14="http://schemas.microsoft.com/office/powerpoint/2010/main" val="2314620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40921</TotalTime>
  <Words>1042</Words>
  <Application>Microsoft Office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Berlin Sans FB</vt:lpstr>
      <vt:lpstr>Century Gothic</vt:lpstr>
      <vt:lpstr>Comic Sans MS</vt:lpstr>
      <vt:lpstr>Wingdings 2</vt:lpstr>
      <vt:lpstr>Quotable</vt:lpstr>
      <vt:lpstr>Noun and Pronoun</vt:lpstr>
      <vt:lpstr>PowerPoint Presentation</vt:lpstr>
      <vt:lpstr>PowerPoint Presentation</vt:lpstr>
      <vt:lpstr> The Definition of noun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Definition of Pronoun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NOUN</dc:title>
  <dc:creator>Acer</dc:creator>
  <cp:lastModifiedBy>Boby</cp:lastModifiedBy>
  <cp:revision>93</cp:revision>
  <dcterms:created xsi:type="dcterms:W3CDTF">2019-08-12T05:31:14Z</dcterms:created>
  <dcterms:modified xsi:type="dcterms:W3CDTF">2020-11-08T02:27:56Z</dcterms:modified>
</cp:coreProperties>
</file>