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F42C13-C8DD-4210-8696-79FFFDD261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856D50-9C21-49C5-8997-F558CF8C81EA}" type="datetimeFigureOut">
              <a:rPr lang="en-US" smtClean="0"/>
              <a:t>3/16/2020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iobelajar.com/belajar-bahasa-inggris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iobelajar.com/present-continuous-tense/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iobelajar.com/simple-past-tense/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471" y="484691"/>
            <a:ext cx="5519057" cy="1420309"/>
          </a:xfrm>
        </p:spPr>
        <p:txBody>
          <a:bodyPr/>
          <a:lstStyle/>
          <a:p>
            <a:pPr algn="ctr"/>
            <a:r>
              <a:rPr lang="en-US" sz="2800" b="1"/>
              <a:t>PAST CONTINOUS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209800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6877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22925"/>
              </p:ext>
            </p:extLst>
          </p:nvPr>
        </p:nvGraphicFramePr>
        <p:xfrm>
          <a:off x="762000" y="228600"/>
          <a:ext cx="8000999" cy="4038600"/>
        </p:xfrm>
        <a:graphic>
          <a:graphicData uri="http://schemas.openxmlformats.org/drawingml/2006/table">
            <a:tbl>
              <a:tblPr/>
              <a:tblGrid>
                <a:gridCol w="395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As soon as</a:t>
                      </a:r>
                    </a:p>
                    <a:p>
                      <a:pPr algn="ctr" fontAlgn="base"/>
                      <a:r>
                        <a:rPr lang="en-US" sz="2400" dirty="0" err="1">
                          <a:effectLst/>
                        </a:rPr>
                        <a:t>Berfungsi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sama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dengan</a:t>
                      </a:r>
                      <a:r>
                        <a:rPr lang="en-US" sz="2400" dirty="0">
                          <a:effectLst/>
                        </a:rPr>
                        <a:t> when </a:t>
                      </a:r>
                      <a:r>
                        <a:rPr lang="en-US" sz="2400" dirty="0" err="1">
                          <a:effectLst/>
                        </a:rPr>
                        <a:t>namun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lebih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mempunyai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arti</a:t>
                      </a:r>
                      <a:r>
                        <a:rPr lang="en-US" sz="2400" dirty="0">
                          <a:effectLst/>
                        </a:rPr>
                        <a:t> “</a:t>
                      </a:r>
                      <a:r>
                        <a:rPr lang="en-US" sz="2400" dirty="0" err="1">
                          <a:effectLst/>
                        </a:rPr>
                        <a:t>segera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setelah</a:t>
                      </a:r>
                      <a:r>
                        <a:rPr lang="en-US" sz="2400" dirty="0">
                          <a:effectLst/>
                        </a:rPr>
                        <a:t>”. </a:t>
                      </a:r>
                      <a:r>
                        <a:rPr lang="en-US" sz="2400" dirty="0" err="1">
                          <a:effectLst/>
                        </a:rPr>
                        <a:t>Umumnya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diikuti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oleh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bentuk</a:t>
                      </a:r>
                      <a:r>
                        <a:rPr lang="en-US" sz="2400" dirty="0">
                          <a:effectLst/>
                        </a:rPr>
                        <a:t> simple past tense.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As soon as she found out that her baby fell, she put her baby back to bed.</a:t>
                      </a:r>
                    </a:p>
                    <a:p>
                      <a:pPr algn="ctr" fontAlgn="base"/>
                      <a:r>
                        <a:rPr lang="en-US" sz="2400" dirty="0" err="1">
                          <a:effectLst/>
                        </a:rPr>
                        <a:t>Penjelasan</a:t>
                      </a:r>
                      <a:r>
                        <a:rPr lang="en-US" sz="2400" dirty="0">
                          <a:effectLst/>
                        </a:rPr>
                        <a:t>:</a:t>
                      </a:r>
                    </a:p>
                    <a:p>
                      <a:pPr algn="ctr" fontAlgn="base"/>
                      <a:r>
                        <a:rPr lang="en-US" sz="2400" dirty="0" err="1">
                          <a:effectLst/>
                        </a:rPr>
                        <a:t>Segera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setelah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mengetahui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bahwa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bayinya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jatuh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dia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mengembalikan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bayinya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tempat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tidur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1638" y="2109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4958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Jadi</a:t>
            </a:r>
            <a:r>
              <a:rPr lang="en-US" sz="2400" dirty="0"/>
              <a:t>,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kalimatnya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diawali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keterangan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while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, when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diikuti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past continuous,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percakapan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81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/>
              <a:t>Simple Past </a:t>
            </a:r>
            <a:r>
              <a:rPr lang="en-US" sz="2400" dirty="0" err="1"/>
              <a:t>vs</a:t>
            </a:r>
            <a:r>
              <a:rPr lang="en-US" sz="2400" dirty="0"/>
              <a:t> Past Continuous</a:t>
            </a:r>
            <a:br>
              <a:rPr lang="en-US" sz="2400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tense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950505"/>
              </p:ext>
            </p:extLst>
          </p:nvPr>
        </p:nvGraphicFramePr>
        <p:xfrm>
          <a:off x="1600200" y="1676400"/>
          <a:ext cx="5819775" cy="37338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Simple Past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</a:rPr>
                        <a:t>Past Continuous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7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a)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aksi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terjadi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berulang-ulang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atau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secara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reguler</a:t>
                      </a:r>
                      <a:r>
                        <a:rPr lang="en-US" sz="2000" dirty="0">
                          <a:effectLst/>
                        </a:rPr>
                        <a:t> di </a:t>
                      </a:r>
                      <a:r>
                        <a:rPr lang="en-US" sz="2000" dirty="0" err="1">
                          <a:effectLst/>
                        </a:rPr>
                        <a:t>masa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lampau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  <a:p>
                      <a:pPr fontAlgn="base"/>
                      <a:r>
                        <a:rPr lang="en-US" sz="2000" dirty="0" err="1">
                          <a:effectLst/>
                        </a:rPr>
                        <a:t>Contoh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kalimat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  <a:p>
                      <a:pPr fontAlgn="base"/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Keanu always cooked by himself.</a:t>
                      </a:r>
                    </a:p>
                    <a:p>
                      <a:pPr fontAlgn="base"/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baseline="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Shella</a:t>
                      </a:r>
                      <a:r>
                        <a:rPr lang="en-US" sz="2000" dirty="0">
                          <a:effectLst/>
                        </a:rPr>
                        <a:t> usually walked to her campus.</a:t>
                      </a:r>
                    </a:p>
                    <a:p>
                      <a:pPr fontAlgn="base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a)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aksi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berlangsung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pada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masa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lampau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  <a:p>
                      <a:pPr fontAlgn="base"/>
                      <a:r>
                        <a:rPr lang="en-US" sz="2000" dirty="0" err="1">
                          <a:effectLst/>
                        </a:rPr>
                        <a:t>Contoh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kalimat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2000" dirty="0">
                          <a:effectLst/>
                        </a:rPr>
                        <a:t>Keanu was cooking in his dorm last night.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2000" dirty="0" err="1">
                          <a:effectLst/>
                        </a:rPr>
                        <a:t>Shella</a:t>
                      </a:r>
                      <a:r>
                        <a:rPr lang="en-US" sz="2000" dirty="0">
                          <a:effectLst/>
                        </a:rPr>
                        <a:t> was waiting for rain to stop yesterday.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72606"/>
              </p:ext>
            </p:extLst>
          </p:nvPr>
        </p:nvGraphicFramePr>
        <p:xfrm>
          <a:off x="533400" y="1633182"/>
          <a:ext cx="8229600" cy="4724400"/>
        </p:xfrm>
        <a:graphic>
          <a:graphicData uri="http://schemas.openxmlformats.org/drawingml/2006/table">
            <a:tbl>
              <a:tblPr/>
              <a:tblGrid>
                <a:gridCol w="420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b)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menyatakan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keadaan</a:t>
                      </a:r>
                      <a:r>
                        <a:rPr lang="en-US" dirty="0">
                          <a:effectLst/>
                        </a:rPr>
                        <a:t> yang </a:t>
                      </a:r>
                      <a:r>
                        <a:rPr lang="en-US" dirty="0" err="1">
                          <a:effectLst/>
                        </a:rPr>
                        <a:t>terjadi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secara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cepat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satu</a:t>
                      </a:r>
                      <a:r>
                        <a:rPr lang="en-US" dirty="0">
                          <a:effectLst/>
                        </a:rPr>
                        <a:t> kali, </a:t>
                      </a:r>
                      <a:r>
                        <a:rPr lang="en-US" dirty="0" err="1">
                          <a:effectLst/>
                        </a:rPr>
                        <a:t>dan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umumnya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sebagai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interupsi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ketika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berpasangan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bentuk</a:t>
                      </a:r>
                      <a:r>
                        <a:rPr lang="en-US" dirty="0">
                          <a:effectLst/>
                        </a:rPr>
                        <a:t> past continuous.</a:t>
                      </a:r>
                    </a:p>
                    <a:p>
                      <a:pPr fontAlgn="base"/>
                      <a:r>
                        <a:rPr lang="en-US" dirty="0" err="1">
                          <a:effectLst/>
                        </a:rPr>
                        <a:t>Contoh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kalimat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o   </a:t>
                      </a:r>
                      <a:r>
                        <a:rPr lang="en-US" dirty="0" err="1">
                          <a:effectLst/>
                        </a:rPr>
                        <a:t>Shella</a:t>
                      </a:r>
                      <a:r>
                        <a:rPr lang="en-US" dirty="0">
                          <a:effectLst/>
                        </a:rPr>
                        <a:t> broke her leg while she was skiing,</a:t>
                      </a: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o   The doorbell rang when Keanu was cooking.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b) </a:t>
                      </a:r>
                      <a:r>
                        <a:rPr lang="en-US" dirty="0" err="1">
                          <a:effectLst/>
                        </a:rPr>
                        <a:t>Untuk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menyatakan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situasi</a:t>
                      </a:r>
                      <a:r>
                        <a:rPr lang="en-US" dirty="0">
                          <a:effectLst/>
                        </a:rPr>
                        <a:t> yang </a:t>
                      </a:r>
                      <a:r>
                        <a:rPr lang="en-US" dirty="0" err="1">
                          <a:effectLst/>
                        </a:rPr>
                        <a:t>berlangsung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pada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saat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suatu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interupsi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dilakukan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Umumnya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berpasangan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dengan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bentuk</a:t>
                      </a:r>
                      <a:r>
                        <a:rPr lang="en-US" dirty="0">
                          <a:effectLst/>
                        </a:rPr>
                        <a:t> simple past.</a:t>
                      </a:r>
                    </a:p>
                    <a:p>
                      <a:pPr fontAlgn="base"/>
                      <a:r>
                        <a:rPr lang="en-US" dirty="0" err="1">
                          <a:effectLst/>
                        </a:rPr>
                        <a:t>Contoh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kalimat</a:t>
                      </a:r>
                      <a:r>
                        <a:rPr lang="en-US" dirty="0">
                          <a:effectLst/>
                        </a:rPr>
                        <a:t>: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dirty="0" err="1">
                          <a:effectLst/>
                        </a:rPr>
                        <a:t>Shella</a:t>
                      </a:r>
                      <a:r>
                        <a:rPr lang="en-US" dirty="0">
                          <a:effectLst/>
                        </a:rPr>
                        <a:t> was reading book when her mother called her to eat dinner.</a:t>
                      </a: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Alan was fixing his bicycle when his friend came to his house.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38313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32766"/>
              </p:ext>
            </p:extLst>
          </p:nvPr>
        </p:nvGraphicFramePr>
        <p:xfrm>
          <a:off x="533401" y="838200"/>
          <a:ext cx="8153400" cy="670560"/>
        </p:xfrm>
        <a:graphic>
          <a:graphicData uri="http://schemas.openxmlformats.org/drawingml/2006/table">
            <a:tbl>
              <a:tblPr/>
              <a:tblGrid>
                <a:gridCol w="411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Simple Past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Past Continuous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7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kesimpulan</a:t>
            </a:r>
            <a:endParaRPr lang="en-US" dirty="0"/>
          </a:p>
          <a:p>
            <a:endParaRPr lang="en-US" sz="2800" dirty="0"/>
          </a:p>
          <a:p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present continuous, kata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statis</a:t>
            </a:r>
            <a:r>
              <a:rPr lang="en-US" sz="2800" dirty="0"/>
              <a:t> (</a:t>
            </a:r>
            <a:r>
              <a:rPr lang="en-US" sz="2800" dirty="0" err="1"/>
              <a:t>stative</a:t>
            </a:r>
            <a:r>
              <a:rPr lang="en-US" sz="2800" dirty="0"/>
              <a:t> verbs)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past continuous tense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mendeskipsikan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aksi</a:t>
            </a:r>
            <a:r>
              <a:rPr lang="en-US" sz="2800" dirty="0"/>
              <a:t>.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cermat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kata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continuous agar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yang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ketentuan</a:t>
            </a:r>
            <a:r>
              <a:rPr lang="en-US" sz="2800" dirty="0"/>
              <a:t> </a:t>
            </a:r>
            <a:r>
              <a:rPr lang="en-US" sz="2800" dirty="0" err="1">
                <a:hlinkClick r:id="rId2"/>
              </a:rPr>
              <a:t>tata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bahasa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Inggris</a:t>
            </a:r>
            <a:r>
              <a:rPr lang="en-US" sz="2800" dirty="0"/>
              <a:t> yang </a:t>
            </a:r>
            <a:r>
              <a:rPr lang="en-US" sz="2800" dirty="0" err="1"/>
              <a:t>baik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4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b="1" dirty="0" err="1"/>
              <a:t>Pengertian</a:t>
            </a:r>
            <a:r>
              <a:rPr lang="en-US" b="1" dirty="0"/>
              <a:t> Past Continuous Tense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Past Continuous Tense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tenses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dimasa</a:t>
            </a:r>
            <a:r>
              <a:rPr lang="en-US" dirty="0"/>
              <a:t> </a:t>
            </a:r>
            <a:r>
              <a:rPr lang="en-US" dirty="0" err="1"/>
              <a:t>lampau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Past continuous tense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past progressive tense. Past continuous Tense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“to be” kata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lampau</a:t>
            </a:r>
            <a:r>
              <a:rPr lang="en-US" dirty="0"/>
              <a:t>,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present participle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dengan-ing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fontAlgn="base"/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present continuous tense</a:t>
            </a:r>
            <a:r>
              <a:rPr lang="en-US" sz="2000" dirty="0"/>
              <a:t> 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,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  past continuous tense </a:t>
            </a:r>
            <a:r>
              <a:rPr lang="en-US" sz="2000" dirty="0" err="1"/>
              <a:t>tidaklah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.</a:t>
            </a:r>
          </a:p>
          <a:p>
            <a:pPr fontAlgn="base"/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r>
              <a:rPr lang="en-US" sz="2000" dirty="0"/>
              <a:t>:</a:t>
            </a:r>
          </a:p>
          <a:p>
            <a:r>
              <a:rPr lang="en-US" sz="2000" dirty="0"/>
              <a:t>She was sleeping when his parents arrived at 21.00.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nya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tidur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orang </a:t>
            </a:r>
            <a:r>
              <a:rPr lang="en-US" sz="2000" dirty="0" err="1"/>
              <a:t>tuanya</a:t>
            </a:r>
            <a:r>
              <a:rPr lang="en-US" sz="2000" dirty="0"/>
              <a:t> </a:t>
            </a:r>
            <a:r>
              <a:rPr lang="en-US" sz="2000" dirty="0" err="1"/>
              <a:t>tiba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pukul</a:t>
            </a:r>
            <a:r>
              <a:rPr lang="en-US" sz="2000" dirty="0"/>
              <a:t> 21.00.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tidur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jam 21.00 (began before),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tidur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orang </a:t>
            </a:r>
            <a:r>
              <a:rPr lang="en-US" sz="2000" dirty="0" err="1"/>
              <a:t>tuanya</a:t>
            </a:r>
            <a:r>
              <a:rPr lang="en-US" sz="2000" dirty="0"/>
              <a:t> </a:t>
            </a:r>
            <a:r>
              <a:rPr lang="en-US" sz="2000" dirty="0" err="1"/>
              <a:t>tiba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pukul</a:t>
            </a:r>
            <a:r>
              <a:rPr lang="en-US" sz="2000" dirty="0"/>
              <a:t> 21.00 (was in progress),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tidur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jam 21.00 (continued after).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di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lampau</a:t>
            </a:r>
            <a:r>
              <a:rPr lang="en-US" sz="2000" dirty="0"/>
              <a:t>,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1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7145"/>
              </p:ext>
            </p:extLst>
          </p:nvPr>
        </p:nvGraphicFramePr>
        <p:xfrm>
          <a:off x="1143000" y="2209800"/>
          <a:ext cx="5762625" cy="44805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Bentuk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Rumus</a:t>
                      </a:r>
                      <a:r>
                        <a:rPr lang="en-US" dirty="0">
                          <a:effectLst/>
                        </a:rPr>
                        <a:t> Past Continuous Tense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Contoh Kalimat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Positif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(+)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Subjek</a:t>
                      </a:r>
                      <a:r>
                        <a:rPr lang="en-US" dirty="0">
                          <a:effectLst/>
                        </a:rPr>
                        <a:t> + be (was/were) + verb (-</a:t>
                      </a:r>
                      <a:r>
                        <a:rPr lang="en-US" dirty="0" err="1">
                          <a:effectLst/>
                        </a:rPr>
                        <a:t>ing</a:t>
                      </a:r>
                      <a:r>
                        <a:rPr lang="en-US" dirty="0">
                          <a:effectLst/>
                        </a:rPr>
                        <a:t>) + 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She was waiting for you yesterday</a:t>
                      </a:r>
                    </a:p>
                    <a:p>
                      <a:pPr fontAlgn="base"/>
                      <a:r>
                        <a:rPr lang="en-US">
                          <a:effectLst/>
                        </a:rPr>
                        <a:t>They were discussing my birthday party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Negatif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(-)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Subjek +be (was/were) + not + verb (-ing) + 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She was not waiting for you yesterday</a:t>
                      </a: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They were not discussing my birthday party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Interrogatif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(?)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Be (was/were) + subjek + verb (-ing) + …?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Was she waiting for you yesterday?</a:t>
                      </a:r>
                    </a:p>
                    <a:p>
                      <a:pPr fontAlgn="base"/>
                      <a:r>
                        <a:rPr lang="en-US" dirty="0">
                          <a:effectLst/>
                        </a:rPr>
                        <a:t>Were they discussing my birthday party?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8600"/>
            <a:ext cx="7391400" cy="189023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Rumus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Past Continuous Tense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Untuk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membentuk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kalimatnya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kita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harus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menerapkan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rumus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bentuk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lampau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dari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be + present participle (-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pada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kata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kerja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utama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0559"/>
              </p:ext>
            </p:extLst>
          </p:nvPr>
        </p:nvGraphicFramePr>
        <p:xfrm>
          <a:off x="1066800" y="1090248"/>
          <a:ext cx="7239000" cy="576775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887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Penggunaan</a:t>
                      </a:r>
                      <a:endParaRPr lang="en-US" sz="1800" dirty="0">
                        <a:effectLst/>
                      </a:endParaRP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Contoh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Kalimat</a:t>
                      </a:r>
                      <a:endParaRPr lang="en-US" sz="1800" dirty="0">
                        <a:effectLst/>
                      </a:endParaRP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559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a)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menunjukkan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suatu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dimulai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berlangsung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selesai</a:t>
                      </a:r>
                      <a:r>
                        <a:rPr lang="en-US" sz="1800" dirty="0">
                          <a:effectLst/>
                        </a:rPr>
                        <a:t> di </a:t>
                      </a:r>
                      <a:r>
                        <a:rPr lang="en-US" sz="1800" dirty="0" err="1">
                          <a:effectLst/>
                        </a:rPr>
                        <a:t>masa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lalu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Ryan was eating lunch at 12.00.</a:t>
                      </a:r>
                    </a:p>
                    <a:p>
                      <a:pPr algn="l" fontAlgn="base"/>
                      <a:r>
                        <a:rPr lang="en-US" sz="1800" dirty="0" err="1">
                          <a:effectLst/>
                        </a:rPr>
                        <a:t>Penjelasan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</a:p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Ryan </a:t>
                      </a:r>
                      <a:r>
                        <a:rPr lang="en-US" sz="1800" dirty="0" err="1">
                          <a:effectLst/>
                        </a:rPr>
                        <a:t>makan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pukul</a:t>
                      </a:r>
                      <a:r>
                        <a:rPr lang="en-US" sz="1800" dirty="0">
                          <a:effectLst/>
                        </a:rPr>
                        <a:t> 12.00.</a:t>
                      </a:r>
                    </a:p>
                    <a:p>
                      <a:pPr algn="l" fontAlgn="base"/>
                      <a:r>
                        <a:rPr lang="en-US" sz="1800" dirty="0" err="1">
                          <a:effectLst/>
                        </a:rPr>
                        <a:t>Berarti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ketika</a:t>
                      </a:r>
                      <a:r>
                        <a:rPr lang="en-US" sz="1800" dirty="0">
                          <a:effectLst/>
                        </a:rPr>
                        <a:t> Ryan </a:t>
                      </a:r>
                      <a:r>
                        <a:rPr lang="en-US" sz="1800" dirty="0" err="1">
                          <a:effectLst/>
                        </a:rPr>
                        <a:t>makan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dimulai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berlangsung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selesai</a:t>
                      </a:r>
                      <a:r>
                        <a:rPr lang="en-US" sz="1800" dirty="0">
                          <a:effectLst/>
                        </a:rPr>
                        <a:t> di </a:t>
                      </a:r>
                      <a:r>
                        <a:rPr lang="en-US" sz="1800" dirty="0" err="1">
                          <a:effectLst/>
                        </a:rPr>
                        <a:t>masa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lalu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Jadi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ini</a:t>
                      </a:r>
                      <a:r>
                        <a:rPr lang="en-US" sz="1800" dirty="0">
                          <a:effectLst/>
                        </a:rPr>
                        <a:t> Ryan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sedang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siang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30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b)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menunjukkan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suatu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terjadi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terlebih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dahulu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masih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berlangsung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ketika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kedua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terjadi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Biasanya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berpasangan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kalimat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  <a:hlinkClick r:id="rId2"/>
                        </a:rPr>
                        <a:t>simple past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Mr. Hill was watching a movie when the lamp fell on the floor.</a:t>
                      </a:r>
                    </a:p>
                    <a:p>
                      <a:pPr fontAlgn="base"/>
                      <a:r>
                        <a:rPr lang="en-US" sz="1800" dirty="0" err="1">
                          <a:effectLst/>
                        </a:rPr>
                        <a:t>Penjelasan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</a:p>
                    <a:p>
                      <a:pPr fontAlgn="base"/>
                      <a:r>
                        <a:rPr lang="en-US" sz="1800" dirty="0">
                          <a:effectLst/>
                        </a:rPr>
                        <a:t>Tuan Hill </a:t>
                      </a:r>
                      <a:r>
                        <a:rPr lang="en-US" sz="1800" dirty="0" err="1">
                          <a:effectLst/>
                        </a:rPr>
                        <a:t>sedang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menonton</a:t>
                      </a:r>
                      <a:r>
                        <a:rPr lang="en-US" sz="1800" dirty="0">
                          <a:effectLst/>
                        </a:rPr>
                        <a:t> film </a:t>
                      </a:r>
                      <a:r>
                        <a:rPr lang="en-US" sz="1800" dirty="0" err="1">
                          <a:effectLst/>
                        </a:rPr>
                        <a:t>ketika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lampu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jatuh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lantai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Jadi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 Tuan Hill </a:t>
                      </a:r>
                      <a:r>
                        <a:rPr lang="en-US" sz="1800" dirty="0" err="1">
                          <a:effectLst/>
                        </a:rPr>
                        <a:t>menonton</a:t>
                      </a:r>
                      <a:r>
                        <a:rPr lang="en-US" sz="1800" dirty="0">
                          <a:effectLst/>
                        </a:rPr>
                        <a:t> film </a:t>
                      </a:r>
                      <a:r>
                        <a:rPr lang="en-US" sz="1800" dirty="0" err="1">
                          <a:effectLst/>
                        </a:rPr>
                        <a:t>terjadi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sebelum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masih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berlangsung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ketika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lampu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jatuh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lantai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Kedua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rangkaian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tersebut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terjadi</a:t>
                      </a:r>
                      <a:r>
                        <a:rPr lang="en-US" sz="1800" dirty="0">
                          <a:effectLst/>
                        </a:rPr>
                        <a:t> di </a:t>
                      </a:r>
                      <a:r>
                        <a:rPr lang="en-US" sz="1800" dirty="0" err="1">
                          <a:effectLst/>
                        </a:rPr>
                        <a:t>masa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lampau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87" y="457200"/>
            <a:ext cx="9222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Bentuk</a:t>
            </a:r>
            <a:r>
              <a:rPr lang="en-US" sz="2000" dirty="0"/>
              <a:t> past continuous tense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626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243280"/>
              </p:ext>
            </p:extLst>
          </p:nvPr>
        </p:nvGraphicFramePr>
        <p:xfrm>
          <a:off x="457200" y="1524000"/>
          <a:ext cx="5800725" cy="2225040"/>
        </p:xfrm>
        <a:graphic>
          <a:graphicData uri="http://schemas.openxmlformats.org/drawingml/2006/table">
            <a:tbl>
              <a:tblPr/>
              <a:tblGrid>
                <a:gridCol w="27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c) </a:t>
                      </a:r>
                      <a:r>
                        <a:rPr lang="en-US" sz="2000" dirty="0" err="1">
                          <a:effectLst/>
                        </a:rPr>
                        <a:t>Untuk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menunjukkan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bahwa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dua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berlangsung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secara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bersamaan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en-US" sz="2000" dirty="0" err="1">
                          <a:effectLst/>
                        </a:rPr>
                        <a:t>Biasanya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terdapat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dua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bentuk</a:t>
                      </a:r>
                      <a:r>
                        <a:rPr lang="en-US" sz="2000" dirty="0">
                          <a:effectLst/>
                        </a:rPr>
                        <a:t> past continuous tense </a:t>
                      </a:r>
                      <a:r>
                        <a:rPr lang="en-US" sz="2000" dirty="0" err="1">
                          <a:effectLst/>
                        </a:rPr>
                        <a:t>dalam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satu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kalimat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>
                          <a:effectLst/>
                        </a:rPr>
                        <a:t>Shella</a:t>
                      </a:r>
                      <a:r>
                        <a:rPr lang="en-US" sz="2400" dirty="0">
                          <a:effectLst/>
                        </a:rPr>
                        <a:t> was talking on the phone while Alan was reading his book.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77570" y="41910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err="1"/>
              <a:t>Penjelasan</a:t>
            </a:r>
            <a:r>
              <a:rPr lang="en-US" sz="2400" dirty="0"/>
              <a:t>:</a:t>
            </a:r>
          </a:p>
          <a:p>
            <a:pPr fontAlgn="base"/>
            <a:r>
              <a:rPr lang="en-US" sz="2400" dirty="0" err="1"/>
              <a:t>Shella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berbicara</a:t>
            </a:r>
            <a:r>
              <a:rPr lang="en-US" sz="2400" dirty="0"/>
              <a:t> di </a:t>
            </a:r>
            <a:r>
              <a:rPr lang="en-US" sz="2400" dirty="0" err="1"/>
              <a:t>telepon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Alan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bukunya</a:t>
            </a:r>
            <a:r>
              <a:rPr lang="en-US" sz="2400" dirty="0"/>
              <a:t>.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yang </a:t>
            </a:r>
            <a:r>
              <a:rPr lang="en-US" sz="2400" dirty="0" err="1"/>
              <a:t>bersamaan</a:t>
            </a:r>
            <a:r>
              <a:rPr lang="en-US" sz="2400" dirty="0"/>
              <a:t> di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29224"/>
              </p:ext>
            </p:extLst>
          </p:nvPr>
        </p:nvGraphicFramePr>
        <p:xfrm>
          <a:off x="457200" y="990601"/>
          <a:ext cx="5867400" cy="4572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 err="1">
                          <a:effectLst/>
                        </a:rPr>
                        <a:t>Penggunaan</a:t>
                      </a:r>
                      <a:endParaRPr lang="en-US" sz="2000" dirty="0">
                        <a:effectLst/>
                      </a:endParaRP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 err="1">
                          <a:effectLst/>
                        </a:rPr>
                        <a:t>Contoh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Kalimat</a:t>
                      </a:r>
                      <a:endParaRPr lang="en-US" sz="2000" dirty="0">
                        <a:effectLst/>
                      </a:endParaRPr>
                    </a:p>
                  </a:txBody>
                  <a:tcPr marL="37405" marR="37405" marT="18702" marB="1870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6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fontAlgn="base"/>
            <a:r>
              <a:rPr lang="en-US" sz="2800" dirty="0"/>
              <a:t>While, When, As Soon As</a:t>
            </a:r>
          </a:p>
          <a:p>
            <a:pPr fontAlgn="base"/>
            <a:r>
              <a:rPr lang="en-US" sz="2800" dirty="0" err="1"/>
              <a:t>Mengingat</a:t>
            </a:r>
            <a:r>
              <a:rPr lang="en-US" sz="2800" dirty="0"/>
              <a:t> </a:t>
            </a:r>
            <a:r>
              <a:rPr lang="en-US" sz="2800" dirty="0" err="1"/>
              <a:t>kalimatnya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berdiri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ditemani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simple past,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while, when, </a:t>
            </a:r>
            <a:r>
              <a:rPr lang="en-US" sz="2800" dirty="0" err="1"/>
              <a:t>dan</a:t>
            </a:r>
            <a:r>
              <a:rPr lang="en-US" sz="2800" dirty="0"/>
              <a:t> as soon as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dijumpai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past continuous tense.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056402"/>
              </p:ext>
            </p:extLst>
          </p:nvPr>
        </p:nvGraphicFramePr>
        <p:xfrm>
          <a:off x="685800" y="762000"/>
          <a:ext cx="5800725" cy="2834640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While</a:t>
                      </a:r>
                    </a:p>
                    <a:p>
                      <a:pPr fontAlgn="base"/>
                      <a:r>
                        <a:rPr lang="en-US" sz="2000" dirty="0" err="1">
                          <a:effectLst/>
                        </a:rPr>
                        <a:t>Menunjukkan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bahwa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suatu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aksi</a:t>
                      </a:r>
                      <a:r>
                        <a:rPr lang="en-US" sz="2000" dirty="0">
                          <a:effectLst/>
                        </a:rPr>
                        <a:t> yang </a:t>
                      </a:r>
                      <a:r>
                        <a:rPr lang="en-US" sz="2000" dirty="0" err="1">
                          <a:effectLst/>
                        </a:rPr>
                        <a:t>mengikutinya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sedang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berlangsung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en-US" sz="2000" dirty="0" err="1">
                          <a:effectLst/>
                        </a:rPr>
                        <a:t>Oleh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karena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itu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keterangan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waktu</a:t>
                      </a:r>
                      <a:r>
                        <a:rPr lang="en-US" sz="2000" dirty="0">
                          <a:effectLst/>
                        </a:rPr>
                        <a:t> while </a:t>
                      </a:r>
                      <a:r>
                        <a:rPr lang="en-US" sz="2000" dirty="0" err="1">
                          <a:effectLst/>
                        </a:rPr>
                        <a:t>selalu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diikuti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oleh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bentuk</a:t>
                      </a:r>
                      <a:r>
                        <a:rPr lang="en-US" sz="2000" dirty="0">
                          <a:effectLst/>
                        </a:rPr>
                        <a:t> past continuous tense.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While she was getting ready for work, her baby fell from bed.</a:t>
                      </a:r>
                    </a:p>
                    <a:p>
                      <a:pPr fontAlgn="base"/>
                      <a:r>
                        <a:rPr lang="en-US" sz="2000" dirty="0" err="1">
                          <a:effectLst/>
                        </a:rPr>
                        <a:t>Penjelasan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86200" y="39624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bersiap-siap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bayinya</a:t>
            </a:r>
            <a:r>
              <a:rPr lang="en-US" sz="2400" dirty="0"/>
              <a:t> </a:t>
            </a:r>
            <a:r>
              <a:rPr lang="en-US" sz="2400" dirty="0" err="1"/>
              <a:t>jatuh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tidur</a:t>
            </a:r>
            <a:r>
              <a:rPr lang="en-US" sz="2400" dirty="0"/>
              <a:t>. </a:t>
            </a:r>
            <a:r>
              <a:rPr lang="en-US" sz="2400" dirty="0" err="1"/>
              <a:t>Berarti</a:t>
            </a:r>
            <a:r>
              <a:rPr lang="en-US" sz="2400" dirty="0"/>
              <a:t>,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bersiap-siap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berlangsung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bayinya</a:t>
            </a:r>
            <a:r>
              <a:rPr lang="en-US" sz="2400" dirty="0"/>
              <a:t> </a:t>
            </a:r>
            <a:r>
              <a:rPr lang="en-US" sz="2400" dirty="0" err="1"/>
              <a:t>jatuh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tidur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7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272841"/>
              </p:ext>
            </p:extLst>
          </p:nvPr>
        </p:nvGraphicFramePr>
        <p:xfrm>
          <a:off x="685801" y="914400"/>
          <a:ext cx="8001000" cy="5486400"/>
        </p:xfrm>
        <a:graphic>
          <a:graphicData uri="http://schemas.openxmlformats.org/drawingml/2006/table">
            <a:tbl>
              <a:tblPr/>
              <a:tblGrid>
                <a:gridCol w="4031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When</a:t>
                      </a:r>
                    </a:p>
                    <a:p>
                      <a:pPr algn="ctr" fontAlgn="base"/>
                      <a:r>
                        <a:rPr lang="en-US" sz="2400" dirty="0" err="1">
                          <a:effectLst/>
                        </a:rPr>
                        <a:t>Menunjukkan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suatu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aksi</a:t>
                      </a:r>
                      <a:r>
                        <a:rPr lang="en-US" sz="2400" dirty="0">
                          <a:effectLst/>
                        </a:rPr>
                        <a:t> yang </a:t>
                      </a:r>
                      <a:r>
                        <a:rPr lang="en-US" sz="2400" dirty="0" err="1">
                          <a:effectLst/>
                        </a:rPr>
                        <a:t>terjadi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pada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satu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spesifik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waktu</a:t>
                      </a:r>
                      <a:r>
                        <a:rPr lang="en-US" sz="2400" dirty="0">
                          <a:effectLst/>
                        </a:rPr>
                        <a:t>. </a:t>
                      </a:r>
                      <a:r>
                        <a:rPr lang="en-US" sz="2400" dirty="0" err="1">
                          <a:effectLst/>
                        </a:rPr>
                        <a:t>Oleh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karena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itu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umumnya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diikuti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oleh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bentuk</a:t>
                      </a:r>
                      <a:r>
                        <a:rPr lang="en-US" sz="2400" dirty="0">
                          <a:effectLst/>
                        </a:rPr>
                        <a:t> simple past tense.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While she was getting ready for work, her baby fell from bed.</a:t>
                      </a:r>
                    </a:p>
                    <a:p>
                      <a:pPr algn="ctr" fontAlgn="base"/>
                      <a:endParaRPr 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dirty="0" err="1">
                          <a:effectLst/>
                        </a:rPr>
                        <a:t>Penjelasan</a:t>
                      </a:r>
                      <a:r>
                        <a:rPr lang="en-US" sz="2800" dirty="0">
                          <a:effectLst/>
                        </a:rPr>
                        <a:t>:</a:t>
                      </a:r>
                    </a:p>
                    <a:p>
                      <a:pPr algn="ctr" fontAlgn="base"/>
                      <a:r>
                        <a:rPr lang="en-US" sz="2800" dirty="0" err="1">
                          <a:effectLst/>
                        </a:rPr>
                        <a:t>Kejadian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dimana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bayinya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jatuh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dari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tempat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terjadi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pada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satu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spesifik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waktu</a:t>
                      </a:r>
                      <a:r>
                        <a:rPr lang="en-US" sz="2800" dirty="0">
                          <a:effectLst/>
                        </a:rPr>
                        <a:t> di </a:t>
                      </a:r>
                      <a:r>
                        <a:rPr lang="en-US" sz="2800" dirty="0" err="1">
                          <a:effectLst/>
                        </a:rPr>
                        <a:t>masa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lalu</a:t>
                      </a:r>
                      <a:r>
                        <a:rPr lang="en-US" sz="2800" dirty="0">
                          <a:effectLst/>
                        </a:rPr>
                        <a:t>. </a:t>
                      </a:r>
                      <a:r>
                        <a:rPr lang="en-US" sz="2800" dirty="0" err="1">
                          <a:effectLst/>
                        </a:rPr>
                        <a:t>Sehingga</a:t>
                      </a:r>
                      <a:r>
                        <a:rPr lang="en-US" sz="2800" dirty="0">
                          <a:effectLst/>
                        </a:rPr>
                        <a:t> when </a:t>
                      </a:r>
                      <a:r>
                        <a:rPr lang="en-US" sz="2800" dirty="0" err="1">
                          <a:effectLst/>
                        </a:rPr>
                        <a:t>lebih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tepat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untuk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digunakan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daripada</a:t>
                      </a:r>
                      <a:r>
                        <a:rPr lang="en-US" sz="2800" dirty="0">
                          <a:effectLst/>
                        </a:rPr>
                        <a:t> while.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1638" y="1652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</TotalTime>
  <Words>916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PAST CONTINOUS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Past vs Past Continuous Untuk memudahkan dalam membedakan penggunaan kedua bentuk tense ini, perhatikan penjelasan berikut: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Unknown User</cp:lastModifiedBy>
  <cp:revision>8</cp:revision>
  <dcterms:created xsi:type="dcterms:W3CDTF">2020-03-10T15:03:04Z</dcterms:created>
  <dcterms:modified xsi:type="dcterms:W3CDTF">2020-03-16T01:25:13Z</dcterms:modified>
</cp:coreProperties>
</file>