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7" r:id="rId4"/>
    <p:sldId id="259" r:id="rId5"/>
    <p:sldId id="265" r:id="rId6"/>
    <p:sldId id="264" r:id="rId7"/>
    <p:sldId id="260" r:id="rId8"/>
    <p:sldId id="266" r:id="rId9"/>
    <p:sldId id="267" r:id="rId10"/>
    <p:sldId id="268" r:id="rId11"/>
    <p:sldId id="269" r:id="rId12"/>
    <p:sldId id="270" r:id="rId13"/>
    <p:sldId id="271" r:id="rId14"/>
    <p:sldId id="272" r:id="rId15"/>
    <p:sldId id="273" r:id="rId16"/>
    <p:sldId id="274"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p:cViewPr varScale="1">
        <p:scale>
          <a:sx n="70" d="100"/>
          <a:sy n="70" d="100"/>
        </p:scale>
        <p:origin x="13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0726A9B-8ED7-4CBC-A125-4AD290B9B7C4}" type="datetimeFigureOut">
              <a:rPr lang="id-ID" smtClean="0"/>
              <a:t>01/11/2020</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ACC1879-7B3F-4A8D-ADB9-3BF2C76C0C14}"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726A9B-8ED7-4CBC-A125-4AD290B9B7C4}" type="datetimeFigureOut">
              <a:rPr lang="id-ID" smtClean="0"/>
              <a:t>01/11/2020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CC1879-7B3F-4A8D-ADB9-3BF2C76C0C1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726A9B-8ED7-4CBC-A125-4AD290B9B7C4}" type="datetimeFigureOut">
              <a:rPr lang="id-ID" smtClean="0"/>
              <a:t>01/11/2020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CC1879-7B3F-4A8D-ADB9-3BF2C76C0C14}"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1" y="3085765"/>
            <a:ext cx="8474199"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922636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702156"/>
            <a:ext cx="8272212"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340864"/>
            <a:ext cx="8272211"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427926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393951"/>
            <a:ext cx="8272211" cy="2147467"/>
          </a:xfrm>
        </p:spPr>
        <p:txBody>
          <a:bodyPr anchor="b">
            <a:normAutofit/>
          </a:bodyPr>
          <a:lstStyle>
            <a:lvl1pPr algn="l">
              <a:defRPr sz="27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209055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3896075"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2030" y="2228004"/>
            <a:ext cx="389607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839144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35894" y="2250891"/>
            <a:ext cx="3896077" cy="557784"/>
          </a:xfrm>
        </p:spPr>
        <p:txBody>
          <a:bodyPr anchor="ctr">
            <a:noAutofit/>
          </a:bodyPr>
          <a:lstStyle>
            <a:lvl1pPr marL="0" indent="0">
              <a:buNone/>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2926053"/>
            <a:ext cx="3896075"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12029" y="2250893"/>
            <a:ext cx="3896078" cy="553373"/>
          </a:xfrm>
        </p:spPr>
        <p:txBody>
          <a:bodyPr anchor="ctr">
            <a:noAutofit/>
          </a:bodyPr>
          <a:lstStyle>
            <a:lvl1pPr marL="0" marR="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marR="0" lvl="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812028" y="2926053"/>
            <a:ext cx="3896078"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252140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75000"/>
                  <a:lumOff val="25000"/>
                </a:prstClr>
              </a:solidFill>
            </a:endParaRPr>
          </a:p>
        </p:txBody>
      </p:sp>
      <p:sp>
        <p:nvSpPr>
          <p:cNvPr id="5" name="Slide Number Placeholder 4"/>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119242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4238265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601201"/>
            <a:ext cx="2762042"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5893" y="933451"/>
            <a:ext cx="2273889" cy="1722419"/>
          </a:xfrm>
        </p:spPr>
        <p:txBody>
          <a:bodyPr anchor="b">
            <a:normAutofit/>
          </a:bodyPr>
          <a:lstStyle>
            <a:lvl1pPr algn="l">
              <a:defRPr sz="18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75697" y="1179829"/>
            <a:ext cx="4988243" cy="4658216"/>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5893" y="2836654"/>
            <a:ext cx="2273889" cy="3001392"/>
          </a:xfrm>
        </p:spPr>
        <p:txBody>
          <a:bodyPr anchor="t">
            <a:normAutofit/>
          </a:bodyPr>
          <a:lstStyle>
            <a:lvl1pPr marL="0" indent="0" algn="l">
              <a:buNone/>
              <a:defRPr sz="1200">
                <a:solidFill>
                  <a:srgbClr val="FFFFFF"/>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5704464" y="6456917"/>
            <a:ext cx="2133599" cy="365125"/>
          </a:xfrm>
        </p:spPr>
        <p:txBody>
          <a:bodyPr/>
          <a:lstStyle/>
          <a:p>
            <a:fld id="{D82884F1-FFEA-405F-9602-3DCA865EDA4E}"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435894" y="6452591"/>
            <a:ext cx="5187908" cy="365125"/>
          </a:xfrm>
        </p:spPr>
        <p:txBody>
          <a:bodyPr/>
          <a:lstStyle/>
          <a:p>
            <a:endParaRPr lang="en-US" dirty="0">
              <a:solidFill>
                <a:prstClr val="black">
                  <a:lumMod val="75000"/>
                  <a:lumOff val="25000"/>
                </a:prstClr>
              </a:solidFill>
            </a:endParaRPr>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7918725" y="6456917"/>
            <a:ext cx="789383" cy="365125"/>
          </a:xfrm>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7532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726A9B-8ED7-4CBC-A125-4AD290B9B7C4}" type="datetimeFigureOut">
              <a:rPr lang="id-ID" smtClean="0"/>
              <a:t>01/11/2020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CC1879-7B3F-4A8D-ADB9-3BF2C76C0C14}" type="slidenum">
              <a:rPr lang="id-ID" smtClean="0"/>
              <a:t>‹#›</a:t>
            </a:fld>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641351"/>
            <a:ext cx="8468144" cy="365124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7"/>
            <a:ext cx="8272213" cy="998148"/>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536175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2997245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043613" y="599725"/>
            <a:ext cx="2765487"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53150" y="863600"/>
            <a:ext cx="234315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81193" y="863600"/>
            <a:ext cx="5371219"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334901" y="457200"/>
            <a:ext cx="277749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6031610" y="453643"/>
            <a:ext cx="277749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3181373" y="457200"/>
            <a:ext cx="277749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solidFill>
                <a:prstClr val="black">
                  <a:lumMod val="75000"/>
                  <a:lumOff val="25000"/>
                </a:prstClr>
              </a:solidFill>
            </a:endParaRPr>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09506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726A9B-8ED7-4CBC-A125-4AD290B9B7C4}" type="datetimeFigureOut">
              <a:rPr lang="id-ID" smtClean="0"/>
              <a:t>01/11/2020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CC1879-7B3F-4A8D-ADB9-3BF2C76C0C14}"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726A9B-8ED7-4CBC-A125-4AD290B9B7C4}" type="datetimeFigureOut">
              <a:rPr lang="id-ID" smtClean="0"/>
              <a:t>01/11/2020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CC1879-7B3F-4A8D-ADB9-3BF2C76C0C14}"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0726A9B-8ED7-4CBC-A125-4AD290B9B7C4}" type="datetimeFigureOut">
              <a:rPr lang="id-ID" smtClean="0"/>
              <a:t>01/11/2020</a:t>
            </a:fld>
            <a:endParaRPr lang="id-ID"/>
          </a:p>
        </p:txBody>
      </p:sp>
      <p:sp>
        <p:nvSpPr>
          <p:cNvPr id="27" name="Slide Number Placeholder 26"/>
          <p:cNvSpPr>
            <a:spLocks noGrp="1"/>
          </p:cNvSpPr>
          <p:nvPr>
            <p:ph type="sldNum" sz="quarter" idx="11"/>
          </p:nvPr>
        </p:nvSpPr>
        <p:spPr/>
        <p:txBody>
          <a:bodyPr rtlCol="0"/>
          <a:lstStyle/>
          <a:p>
            <a:fld id="{FACC1879-7B3F-4A8D-ADB9-3BF2C76C0C14}" type="slidenum">
              <a:rPr lang="id-ID" smtClean="0"/>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0726A9B-8ED7-4CBC-A125-4AD290B9B7C4}" type="datetimeFigureOut">
              <a:rPr lang="id-ID" smtClean="0"/>
              <a:t>01/11/2020</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FACC1879-7B3F-4A8D-ADB9-3BF2C76C0C1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726A9B-8ED7-4CBC-A125-4AD290B9B7C4}" type="datetimeFigureOut">
              <a:rPr lang="id-ID" smtClean="0"/>
              <a:t>01/11/2020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ACC1879-7B3F-4A8D-ADB9-3BF2C76C0C1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726A9B-8ED7-4CBC-A125-4AD290B9B7C4}" type="datetimeFigureOut">
              <a:rPr lang="id-ID" smtClean="0"/>
              <a:t>01/11/2020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CC1879-7B3F-4A8D-ADB9-3BF2C76C0C14}"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726A9B-8ED7-4CBC-A125-4AD290B9B7C4}" type="datetimeFigureOut">
              <a:rPr lang="id-ID" smtClean="0"/>
              <a:t>01/11/2020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CC1879-7B3F-4A8D-ADB9-3BF2C76C0C14}"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0726A9B-8ED7-4CBC-A125-4AD290B9B7C4}" type="datetimeFigureOut">
              <a:rPr lang="id-ID" smtClean="0"/>
              <a:t>01/11/2020</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ACC1879-7B3F-4A8D-ADB9-3BF2C76C0C1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6423915"/>
            <a:ext cx="2133599" cy="365125"/>
          </a:xfrm>
          <a:prstGeom prst="rect">
            <a:avLst/>
          </a:prstGeom>
        </p:spPr>
        <p:txBody>
          <a:bodyPr vert="horz" lIns="91440" tIns="45720" rIns="91440" bIns="45720" rtlCol="0" anchor="ctr"/>
          <a:lstStyle>
            <a:lvl1pPr algn="r">
              <a:defRPr sz="675">
                <a:solidFill>
                  <a:schemeClr val="tx1">
                    <a:lumMod val="75000"/>
                    <a:lumOff val="25000"/>
                  </a:schemeClr>
                </a:solidFill>
              </a:defRPr>
            </a:lvl1pPr>
          </a:lstStyle>
          <a:p>
            <a:fld id="{ED291B17-9318-49DB-B28B-6E5994AE9581}" type="datetime1">
              <a:rPr lang="en-US" smtClean="0">
                <a:solidFill>
                  <a:prstClr val="black">
                    <a:lumMod val="75000"/>
                    <a:lumOff val="25000"/>
                  </a:prstClr>
                </a:solidFill>
              </a:rPr>
              <a:pPr/>
              <a:t>11/1/2020</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435894" y="6423915"/>
            <a:ext cx="5187908" cy="365125"/>
          </a:xfrm>
          <a:prstGeom prst="rect">
            <a:avLst/>
          </a:prstGeom>
        </p:spPr>
        <p:txBody>
          <a:bodyPr vert="horz" lIns="91440" tIns="45720" rIns="91440" bIns="45720" rtlCol="0" anchor="ctr"/>
          <a:lstStyle>
            <a:lvl1pPr algn="l">
              <a:defRPr sz="675" cap="all">
                <a:solidFill>
                  <a:schemeClr val="tx1">
                    <a:lumMod val="75000"/>
                    <a:lumOff val="25000"/>
                  </a:schemeClr>
                </a:solidFill>
              </a:defRPr>
            </a:lvl1pPr>
          </a:lstStyle>
          <a:p>
            <a:endParaRPr lang="en-US" dirty="0">
              <a:solidFill>
                <a:prstClr val="black">
                  <a:lumMod val="75000"/>
                  <a:lumOff val="25000"/>
                </a:prstClr>
              </a:solidFill>
            </a:endParaRPr>
          </a:p>
        </p:txBody>
      </p:sp>
      <p:sp>
        <p:nvSpPr>
          <p:cNvPr id="6" name="Slide Number Placeholder 5"/>
          <p:cNvSpPr>
            <a:spLocks noGrp="1"/>
          </p:cNvSpPr>
          <p:nvPr>
            <p:ph type="sldNum" sz="quarter" idx="4"/>
          </p:nvPr>
        </p:nvSpPr>
        <p:spPr>
          <a:xfrm>
            <a:off x="7918725" y="6423915"/>
            <a:ext cx="789383" cy="365125"/>
          </a:xfrm>
          <a:prstGeom prst="rect">
            <a:avLst/>
          </a:prstGeom>
        </p:spPr>
        <p:txBody>
          <a:bodyPr vert="horz" lIns="91440" tIns="45720" rIns="91440" bIns="45720" rtlCol="0" anchor="ctr"/>
          <a:lstStyle>
            <a:lvl1pPr algn="r">
              <a:defRPr sz="675">
                <a:solidFill>
                  <a:schemeClr val="tx1">
                    <a:lumMod val="75000"/>
                    <a:lumOff val="25000"/>
                  </a:schemeClr>
                </a:solidFill>
              </a:defRPr>
            </a:lvl1pPr>
          </a:lstStyle>
          <a:p>
            <a:fld id="{3A98EE3D-8CD1-4C3F-BD1C-C98C9596463C}"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
        <p:nvSpPr>
          <p:cNvPr id="9" name="Rectangle 8"/>
          <p:cNvSpPr/>
          <p:nvPr/>
        </p:nvSpPr>
        <p:spPr>
          <a:xfrm>
            <a:off x="334901" y="457200"/>
            <a:ext cx="277749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37331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342900" rtl="0" eaLnBrk="1" latinLnBrk="0" hangingPunct="1">
        <a:lnSpc>
          <a:spcPct val="100000"/>
        </a:lnSpc>
        <a:spcBef>
          <a:spcPct val="0"/>
        </a:spcBef>
        <a:buNone/>
        <a:defRPr sz="21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1275" kern="1200">
          <a:solidFill>
            <a:schemeClr val="tx1">
              <a:lumMod val="75000"/>
              <a:lumOff val="25000"/>
            </a:schemeClr>
          </a:solidFill>
          <a:latin typeface="+mn-lt"/>
          <a:ea typeface="+mn-ea"/>
          <a:cs typeface="+mn-cs"/>
        </a:defRPr>
      </a:lvl1pPr>
      <a:lvl2pPr marL="472500" indent="-229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1050" kern="1200">
          <a:solidFill>
            <a:schemeClr val="tx1">
              <a:lumMod val="75000"/>
              <a:lumOff val="25000"/>
            </a:schemeClr>
          </a:solidFill>
          <a:latin typeface="+mn-lt"/>
          <a:ea typeface="+mn-ea"/>
          <a:cs typeface="+mn-cs"/>
        </a:defRPr>
      </a:lvl2pPr>
      <a:lvl3pPr marL="675000" indent="-202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975" kern="1200">
          <a:solidFill>
            <a:schemeClr val="tx1">
              <a:lumMod val="75000"/>
              <a:lumOff val="25000"/>
            </a:schemeClr>
          </a:solidFill>
          <a:latin typeface="+mn-lt"/>
          <a:ea typeface="+mn-ea"/>
          <a:cs typeface="+mn-cs"/>
        </a:defRPr>
      </a:lvl3pPr>
      <a:lvl4pPr marL="931500" indent="-175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4pPr>
      <a:lvl5pPr marL="1201500" indent="-175500" algn="l" defTabSz="342900" rtl="0" eaLnBrk="1" latinLnBrk="0" hangingPunct="1">
        <a:spcBef>
          <a:spcPct val="20000"/>
        </a:spcBef>
        <a:spcAft>
          <a:spcPts val="450"/>
        </a:spcAft>
        <a:buClr>
          <a:schemeClr val="accent1"/>
        </a:buClr>
        <a:buSzPct val="92000"/>
        <a:buFont typeface="Wingdings 2" panose="05020102010507070707" pitchFamily="18" charset="2"/>
        <a:buChar char=""/>
        <a:defRPr sz="825" kern="1200">
          <a:solidFill>
            <a:schemeClr val="tx1">
              <a:lumMod val="75000"/>
              <a:lumOff val="25000"/>
            </a:schemeClr>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ordsmile.com/after-before-when" TargetMode="External"/><Relationship Id="rId2" Type="http://schemas.openxmlformats.org/officeDocument/2006/relationships/hyperlink" Target="https://www.wordsmile.com/when-pada-berbagai-macam-tense"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tudiobelajar.com/simple-past-ten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p:cNvSpPr txBox="1"/>
          <p:nvPr/>
        </p:nvSpPr>
        <p:spPr>
          <a:xfrm>
            <a:off x="4369010" y="260648"/>
            <a:ext cx="4536504" cy="2862322"/>
          </a:xfrm>
          <a:prstGeom prst="rect">
            <a:avLst/>
          </a:prstGeom>
          <a:noFill/>
        </p:spPr>
        <p:txBody>
          <a:bodyPr wrap="square" rtlCol="0">
            <a:spAutoFit/>
          </a:bodyPr>
          <a:lstStyle/>
          <a:p>
            <a:r>
              <a:rPr lang="id-ID" sz="6000" dirty="0" smtClean="0">
                <a:solidFill>
                  <a:schemeClr val="bg1"/>
                </a:solidFill>
                <a:latin typeface="Bodoni MT Black" pitchFamily="18" charset="0"/>
              </a:rPr>
              <a:t>PRESENT PERFECT TENSES</a:t>
            </a:r>
            <a:endParaRPr lang="id-ID" sz="6000" dirty="0">
              <a:solidFill>
                <a:schemeClr val="bg1"/>
              </a:solidFill>
              <a:latin typeface="Bodoni MT Black" pitchFamily="18" charset="0"/>
            </a:endParaRPr>
          </a:p>
        </p:txBody>
      </p:sp>
    </p:spTree>
    <p:extLst>
      <p:ext uri="{BB962C8B-B14F-4D97-AF65-F5344CB8AC3E}">
        <p14:creationId xmlns:p14="http://schemas.microsoft.com/office/powerpoint/2010/main" val="107716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6C948B17-29B1-4530-984B-427639FEF3D9}"/>
              </a:ext>
            </a:extLst>
          </p:cNvPr>
          <p:cNvGraphicFramePr>
            <a:graphicFrameLocks noGrp="1"/>
          </p:cNvGraphicFramePr>
          <p:nvPr>
            <p:ph idx="1"/>
            <p:extLst/>
          </p:nvPr>
        </p:nvGraphicFramePr>
        <p:xfrm>
          <a:off x="447261" y="1423780"/>
          <a:ext cx="8348870" cy="4323030"/>
        </p:xfrm>
        <a:graphic>
          <a:graphicData uri="http://schemas.openxmlformats.org/drawingml/2006/table">
            <a:tbl>
              <a:tblPr firstRow="1" firstCol="1" bandRow="1">
                <a:tableStyleId>{5C22544A-7EE6-4342-B048-85BDC9FD1C3A}</a:tableStyleId>
              </a:tblPr>
              <a:tblGrid>
                <a:gridCol w="4174435">
                  <a:extLst>
                    <a:ext uri="{9D8B030D-6E8A-4147-A177-3AD203B41FA5}">
                      <a16:colId xmlns:a16="http://schemas.microsoft.com/office/drawing/2014/main" xmlns="" val="1040267982"/>
                    </a:ext>
                  </a:extLst>
                </a:gridCol>
                <a:gridCol w="4174435">
                  <a:extLst>
                    <a:ext uri="{9D8B030D-6E8A-4147-A177-3AD203B41FA5}">
                      <a16:colId xmlns:a16="http://schemas.microsoft.com/office/drawing/2014/main" xmlns="" val="1620865376"/>
                    </a:ext>
                  </a:extLst>
                </a:gridCol>
              </a:tblGrid>
              <a:tr h="594360">
                <a:tc>
                  <a:txBody>
                    <a:bodyPr/>
                    <a:lstStyle/>
                    <a:p>
                      <a:pPr algn="just">
                        <a:lnSpc>
                          <a:spcPct val="150000"/>
                        </a:lnSpc>
                        <a:spcAft>
                          <a:spcPts val="800"/>
                        </a:spcAft>
                      </a:pPr>
                      <a:r>
                        <a:rPr lang="id-ID" sz="2100" dirty="0">
                          <a:effectLst/>
                          <a:latin typeface="Times New Roman" panose="02020603050405020304" pitchFamily="18" charset="0"/>
                          <a:cs typeface="Times New Roman" panose="02020603050405020304" pitchFamily="18" charset="0"/>
                        </a:rPr>
                        <a:t>Rumus Past Perfect Tense</a:t>
                      </a:r>
                      <a:endParaRPr lang="id-ID"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just">
                        <a:lnSpc>
                          <a:spcPct val="150000"/>
                        </a:lnSpc>
                        <a:spcAft>
                          <a:spcPts val="800"/>
                        </a:spcAft>
                      </a:pPr>
                      <a:r>
                        <a:rPr lang="id-ID" sz="1400" dirty="0">
                          <a:effectLst/>
                          <a:latin typeface="Times New Roman" panose="02020603050405020304" pitchFamily="18" charset="0"/>
                          <a:cs typeface="Times New Roman" panose="02020603050405020304" pitchFamily="18" charset="0"/>
                        </a:rPr>
                        <a:t>Contoh Past Perfect Tense</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xmlns="" val="1524488414"/>
                  </a:ext>
                </a:extLst>
              </a:tr>
              <a:tr h="580270">
                <a:tc rowSpan="2">
                  <a:txBody>
                    <a:bodyPr/>
                    <a:lstStyle/>
                    <a:p>
                      <a:pPr algn="just">
                        <a:lnSpc>
                          <a:spcPct val="150000"/>
                        </a:lnSpc>
                        <a:spcBef>
                          <a:spcPts val="200"/>
                        </a:spcBef>
                        <a:spcAft>
                          <a:spcPts val="1500"/>
                        </a:spcAft>
                      </a:pPr>
                      <a:r>
                        <a:rPr lang="id-ID" sz="1400" dirty="0">
                          <a:effectLst/>
                          <a:latin typeface="Times New Roman" panose="02020603050405020304" pitchFamily="18" charset="0"/>
                          <a:cs typeface="Times New Roman" panose="02020603050405020304" pitchFamily="18" charset="0"/>
                        </a:rPr>
                        <a:t>kalimat positif (+):</a:t>
                      </a:r>
                    </a:p>
                    <a:p>
                      <a:pPr algn="just">
                        <a:lnSpc>
                          <a:spcPct val="150000"/>
                        </a:lnSpc>
                        <a:spcAft>
                          <a:spcPts val="1800"/>
                        </a:spcAft>
                      </a:pPr>
                      <a:r>
                        <a:rPr lang="id-ID" sz="1400" dirty="0">
                          <a:effectLst/>
                          <a:latin typeface="Times New Roman" panose="02020603050405020304" pitchFamily="18" charset="0"/>
                          <a:cs typeface="Times New Roman" panose="02020603050405020304" pitchFamily="18" charset="0"/>
                        </a:rPr>
                        <a:t>S + had + past participle (V-3)</a:t>
                      </a:r>
                      <a:endParaRPr lang="id-ID"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57150" marT="57150" marB="57150"/>
                </a:tc>
                <a:tc>
                  <a:txBody>
                    <a:bodyPr/>
                    <a:lstStyle/>
                    <a:p>
                      <a:pPr algn="just">
                        <a:lnSpc>
                          <a:spcPct val="150000"/>
                        </a:lnSpc>
                        <a:spcAft>
                          <a:spcPts val="800"/>
                        </a:spcAft>
                      </a:pPr>
                      <a:r>
                        <a:rPr lang="id-ID" sz="1400" dirty="0">
                          <a:effectLst/>
                          <a:latin typeface="Times New Roman" panose="02020603050405020304" pitchFamily="18" charset="0"/>
                          <a:cs typeface="Times New Roman" panose="02020603050405020304" pitchFamily="18" charset="0"/>
                        </a:rPr>
                        <a:t>My brother had slept</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150" marR="57150" marT="57150" marB="57150"/>
                </a:tc>
                <a:extLst>
                  <a:ext uri="{0D108BD9-81ED-4DB2-BD59-A6C34878D82A}">
                    <a16:rowId xmlns:a16="http://schemas.microsoft.com/office/drawing/2014/main" xmlns="" val="2077473369"/>
                  </a:ext>
                </a:extLst>
              </a:tr>
              <a:tr h="662620">
                <a:tc vMerge="1">
                  <a:txBody>
                    <a:bodyPr/>
                    <a:lstStyle/>
                    <a:p>
                      <a:endParaRPr lang="id-ID"/>
                    </a:p>
                  </a:txBody>
                  <a:tcPr/>
                </a:tc>
                <a:tc>
                  <a:txBody>
                    <a:bodyPr/>
                    <a:lstStyle/>
                    <a:p>
                      <a:pPr algn="just">
                        <a:lnSpc>
                          <a:spcPct val="150000"/>
                        </a:lnSpc>
                        <a:spcAft>
                          <a:spcPts val="800"/>
                        </a:spcAft>
                      </a:pPr>
                      <a:r>
                        <a:rPr lang="id-ID" sz="1400" dirty="0">
                          <a:effectLst/>
                          <a:latin typeface="Times New Roman" panose="02020603050405020304" pitchFamily="18" charset="0"/>
                          <a:cs typeface="Times New Roman" panose="02020603050405020304" pitchFamily="18" charset="0"/>
                        </a:rPr>
                        <a:t>They had come</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150" marR="57150" marT="57150" marB="57150"/>
                </a:tc>
                <a:extLst>
                  <a:ext uri="{0D108BD9-81ED-4DB2-BD59-A6C34878D82A}">
                    <a16:rowId xmlns:a16="http://schemas.microsoft.com/office/drawing/2014/main" xmlns="" val="3529788339"/>
                  </a:ext>
                </a:extLst>
              </a:tr>
              <a:tr h="580270">
                <a:tc rowSpan="2">
                  <a:txBody>
                    <a:bodyPr/>
                    <a:lstStyle/>
                    <a:p>
                      <a:pPr algn="just">
                        <a:lnSpc>
                          <a:spcPct val="150000"/>
                        </a:lnSpc>
                        <a:spcBef>
                          <a:spcPts val="200"/>
                        </a:spcBef>
                        <a:spcAft>
                          <a:spcPts val="1500"/>
                        </a:spcAft>
                      </a:pPr>
                      <a:r>
                        <a:rPr lang="id-ID" sz="1400">
                          <a:effectLst/>
                          <a:latin typeface="Times New Roman" panose="02020603050405020304" pitchFamily="18" charset="0"/>
                          <a:cs typeface="Times New Roman" panose="02020603050405020304" pitchFamily="18" charset="0"/>
                        </a:rPr>
                        <a:t>kalimat negatif (-):</a:t>
                      </a:r>
                    </a:p>
                    <a:p>
                      <a:pPr algn="just">
                        <a:lnSpc>
                          <a:spcPct val="150000"/>
                        </a:lnSpc>
                        <a:spcAft>
                          <a:spcPts val="1800"/>
                        </a:spcAft>
                      </a:pPr>
                      <a:r>
                        <a:rPr lang="id-ID" sz="1400">
                          <a:effectLst/>
                          <a:latin typeface="Times New Roman" panose="02020603050405020304" pitchFamily="18" charset="0"/>
                          <a:cs typeface="Times New Roman" panose="02020603050405020304" pitchFamily="18" charset="0"/>
                        </a:rPr>
                        <a:t>S + had + not + past participle (V-3)</a:t>
                      </a:r>
                      <a:endParaRPr lang="id-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57150" marT="57150" marB="57150"/>
                </a:tc>
                <a:tc>
                  <a:txBody>
                    <a:bodyPr/>
                    <a:lstStyle/>
                    <a:p>
                      <a:pPr algn="just">
                        <a:lnSpc>
                          <a:spcPct val="150000"/>
                        </a:lnSpc>
                        <a:spcAft>
                          <a:spcPts val="800"/>
                        </a:spcAft>
                      </a:pPr>
                      <a:r>
                        <a:rPr lang="id-ID" sz="1400" dirty="0">
                          <a:effectLst/>
                          <a:latin typeface="Times New Roman" panose="02020603050405020304" pitchFamily="18" charset="0"/>
                          <a:cs typeface="Times New Roman" panose="02020603050405020304" pitchFamily="18" charset="0"/>
                        </a:rPr>
                        <a:t>My brother hadn’t slept</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150" marR="57150" marT="57150" marB="57150"/>
                </a:tc>
                <a:extLst>
                  <a:ext uri="{0D108BD9-81ED-4DB2-BD59-A6C34878D82A}">
                    <a16:rowId xmlns:a16="http://schemas.microsoft.com/office/drawing/2014/main" xmlns="" val="3050926049"/>
                  </a:ext>
                </a:extLst>
              </a:tr>
              <a:tr h="662620">
                <a:tc vMerge="1">
                  <a:txBody>
                    <a:bodyPr/>
                    <a:lstStyle/>
                    <a:p>
                      <a:endParaRPr lang="id-ID"/>
                    </a:p>
                  </a:txBody>
                  <a:tcPr/>
                </a:tc>
                <a:tc>
                  <a:txBody>
                    <a:bodyPr/>
                    <a:lstStyle/>
                    <a:p>
                      <a:pPr algn="just">
                        <a:lnSpc>
                          <a:spcPct val="150000"/>
                        </a:lnSpc>
                        <a:spcAft>
                          <a:spcPts val="800"/>
                        </a:spcAft>
                      </a:pPr>
                      <a:r>
                        <a:rPr lang="id-ID" sz="1400" dirty="0">
                          <a:effectLst/>
                          <a:latin typeface="Times New Roman" panose="02020603050405020304" pitchFamily="18" charset="0"/>
                          <a:cs typeface="Times New Roman" panose="02020603050405020304" pitchFamily="18" charset="0"/>
                        </a:rPr>
                        <a:t>They hadn’t come</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150" marR="57150" marT="57150" marB="57150"/>
                </a:tc>
                <a:extLst>
                  <a:ext uri="{0D108BD9-81ED-4DB2-BD59-A6C34878D82A}">
                    <a16:rowId xmlns:a16="http://schemas.microsoft.com/office/drawing/2014/main" xmlns="" val="2948140506"/>
                  </a:ext>
                </a:extLst>
              </a:tr>
              <a:tr h="580270">
                <a:tc rowSpan="2">
                  <a:txBody>
                    <a:bodyPr/>
                    <a:lstStyle/>
                    <a:p>
                      <a:pPr algn="just">
                        <a:lnSpc>
                          <a:spcPct val="150000"/>
                        </a:lnSpc>
                        <a:spcBef>
                          <a:spcPts val="200"/>
                        </a:spcBef>
                        <a:spcAft>
                          <a:spcPts val="1500"/>
                        </a:spcAft>
                      </a:pPr>
                      <a:r>
                        <a:rPr lang="id-ID" sz="1400">
                          <a:effectLst/>
                          <a:latin typeface="Times New Roman" panose="02020603050405020304" pitchFamily="18" charset="0"/>
                          <a:cs typeface="Times New Roman" panose="02020603050405020304" pitchFamily="18" charset="0"/>
                        </a:rPr>
                        <a:t>kalimat interogatif (?):</a:t>
                      </a:r>
                    </a:p>
                    <a:p>
                      <a:pPr algn="just">
                        <a:lnSpc>
                          <a:spcPct val="150000"/>
                        </a:lnSpc>
                        <a:spcAft>
                          <a:spcPts val="1800"/>
                        </a:spcAft>
                      </a:pPr>
                      <a:r>
                        <a:rPr lang="id-ID" sz="1400">
                          <a:effectLst/>
                          <a:latin typeface="Times New Roman" panose="02020603050405020304" pitchFamily="18" charset="0"/>
                          <a:cs typeface="Times New Roman" panose="02020603050405020304" pitchFamily="18" charset="0"/>
                        </a:rPr>
                        <a:t>had + S + past participle (V-3)</a:t>
                      </a:r>
                      <a:endParaRPr lang="id-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57150" marT="57150" marB="57150"/>
                </a:tc>
                <a:tc>
                  <a:txBody>
                    <a:bodyPr/>
                    <a:lstStyle/>
                    <a:p>
                      <a:pPr algn="just">
                        <a:lnSpc>
                          <a:spcPct val="150000"/>
                        </a:lnSpc>
                        <a:spcAft>
                          <a:spcPts val="800"/>
                        </a:spcAft>
                      </a:pPr>
                      <a:r>
                        <a:rPr lang="id-ID" sz="1400" dirty="0">
                          <a:effectLst/>
                          <a:latin typeface="Times New Roman" panose="02020603050405020304" pitchFamily="18" charset="0"/>
                          <a:cs typeface="Times New Roman" panose="02020603050405020304" pitchFamily="18" charset="0"/>
                        </a:rPr>
                        <a:t>Had my brother slept</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150" marR="57150" marT="57150" marB="57150"/>
                </a:tc>
                <a:extLst>
                  <a:ext uri="{0D108BD9-81ED-4DB2-BD59-A6C34878D82A}">
                    <a16:rowId xmlns:a16="http://schemas.microsoft.com/office/drawing/2014/main" xmlns="" val="4104577656"/>
                  </a:ext>
                </a:extLst>
              </a:tr>
              <a:tr h="662620">
                <a:tc vMerge="1">
                  <a:txBody>
                    <a:bodyPr/>
                    <a:lstStyle/>
                    <a:p>
                      <a:endParaRPr lang="id-ID"/>
                    </a:p>
                  </a:txBody>
                  <a:tcPr/>
                </a:tc>
                <a:tc>
                  <a:txBody>
                    <a:bodyPr/>
                    <a:lstStyle/>
                    <a:p>
                      <a:pPr algn="just">
                        <a:lnSpc>
                          <a:spcPct val="150000"/>
                        </a:lnSpc>
                        <a:spcAft>
                          <a:spcPts val="800"/>
                        </a:spcAft>
                      </a:pPr>
                      <a:r>
                        <a:rPr lang="id-ID" sz="1400" dirty="0">
                          <a:effectLst/>
                          <a:latin typeface="Times New Roman" panose="02020603050405020304" pitchFamily="18" charset="0"/>
                          <a:cs typeface="Times New Roman" panose="02020603050405020304" pitchFamily="18" charset="0"/>
                        </a:rPr>
                        <a:t>Had they come</a:t>
                      </a:r>
                      <a:endParaRPr lang="id-ID"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150" marR="57150" marT="57150" marB="57150"/>
                </a:tc>
                <a:extLst>
                  <a:ext uri="{0D108BD9-81ED-4DB2-BD59-A6C34878D82A}">
                    <a16:rowId xmlns:a16="http://schemas.microsoft.com/office/drawing/2014/main" xmlns="" val="865629564"/>
                  </a:ext>
                </a:extLst>
              </a:tr>
            </a:tbl>
          </a:graphicData>
        </a:graphic>
      </p:graphicFrame>
    </p:spTree>
    <p:extLst>
      <p:ext uri="{BB962C8B-B14F-4D97-AF65-F5344CB8AC3E}">
        <p14:creationId xmlns:p14="http://schemas.microsoft.com/office/powerpoint/2010/main" val="85782680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F7171-71A9-4981-99BC-27F47D2EA90A}"/>
              </a:ext>
            </a:extLst>
          </p:cNvPr>
          <p:cNvSpPr>
            <a:spLocks noGrp="1"/>
          </p:cNvSpPr>
          <p:nvPr>
            <p:ph type="ctrTitle"/>
          </p:nvPr>
        </p:nvSpPr>
        <p:spPr/>
        <p:txBody>
          <a:bodyPr/>
          <a:lstStyle/>
          <a:p>
            <a:r>
              <a:rPr lang="id-ID" dirty="0"/>
              <a:t>Fungsi dan contoh past perfect tense</a:t>
            </a:r>
          </a:p>
        </p:txBody>
      </p:sp>
      <p:sp>
        <p:nvSpPr>
          <p:cNvPr id="3" name="Subtitle 2">
            <a:extLst>
              <a:ext uri="{FF2B5EF4-FFF2-40B4-BE49-F238E27FC236}">
                <a16:creationId xmlns:a16="http://schemas.microsoft.com/office/drawing/2014/main" xmlns="" id="{2E63651E-638B-4B4E-968A-E8125AFBBD8B}"/>
              </a:ext>
            </a:extLst>
          </p:cNvPr>
          <p:cNvSpPr>
            <a:spLocks noGrp="1"/>
          </p:cNvSpPr>
          <p:nvPr>
            <p:ph type="subTitle" idx="1"/>
          </p:nvPr>
        </p:nvSpPr>
        <p:spPr>
          <a:xfrm>
            <a:off x="435895" y="3183007"/>
            <a:ext cx="8245160" cy="2474843"/>
          </a:xfrm>
        </p:spPr>
        <p:txBody>
          <a:bodyPr>
            <a:normAutofit/>
          </a:bodyPr>
          <a:lstStyle/>
          <a:p>
            <a:pPr algn="just">
              <a:lnSpc>
                <a:spcPct val="150000"/>
              </a:lnSpc>
            </a:pPr>
            <a:r>
              <a:rPr lang="id-ID" dirty="0">
                <a:solidFill>
                  <a:schemeClr val="bg1"/>
                </a:solidFill>
                <a:latin typeface="Times New Roman" panose="02020603050405020304" pitchFamily="18" charset="0"/>
                <a:cs typeface="Times New Roman" panose="02020603050405020304" pitchFamily="18" charset="0"/>
              </a:rPr>
              <a:t>Past perfect tense untuk mengekspresikan aksi di masa lampau yang telah selesai terjadi sebelum past event lainnya. Subordinate conjunction yang dapat digunakan antara lain:</a:t>
            </a:r>
          </a:p>
          <a:p>
            <a:pPr algn="just">
              <a:lnSpc>
                <a:spcPct val="150000"/>
              </a:lnSpc>
            </a:pPr>
            <a:r>
              <a:rPr lang="id-ID" dirty="0">
                <a:solidFill>
                  <a:schemeClr val="bg1"/>
                </a:solidFill>
                <a:latin typeface="Times New Roman" panose="02020603050405020304" pitchFamily="18" charset="0"/>
                <a:cs typeface="Times New Roman" panose="02020603050405020304" pitchFamily="18" charset="0"/>
              </a:rPr>
              <a:t>•	after (simple past tense + after + past perfect tense)</a:t>
            </a:r>
          </a:p>
          <a:p>
            <a:pPr algn="just">
              <a:lnSpc>
                <a:spcPct val="150000"/>
              </a:lnSpc>
            </a:pPr>
            <a:r>
              <a:rPr lang="id-ID" dirty="0">
                <a:solidFill>
                  <a:schemeClr val="bg1"/>
                </a:solidFill>
                <a:latin typeface="Times New Roman" panose="02020603050405020304" pitchFamily="18" charset="0"/>
                <a:cs typeface="Times New Roman" panose="02020603050405020304" pitchFamily="18" charset="0"/>
              </a:rPr>
              <a:t>•	before, by the time, when (past perfect tense + before / by the time / when + simple past tense)</a:t>
            </a:r>
          </a:p>
          <a:p>
            <a:pPr algn="just">
              <a:lnSpc>
                <a:spcPct val="150000"/>
              </a:lnSpc>
            </a:pPr>
            <a:r>
              <a:rPr lang="id-ID" dirty="0">
                <a:solidFill>
                  <a:schemeClr val="bg1"/>
                </a:solidFill>
                <a:latin typeface="Times New Roman" panose="02020603050405020304" pitchFamily="18" charset="0"/>
                <a:cs typeface="Times New Roman" panose="02020603050405020304" pitchFamily="18" charset="0"/>
              </a:rPr>
              <a:t>Selain subordinate conjunction, dapat juga digunakan preposition prior to dan before (sebelum) yang merupakan sinonim.</a:t>
            </a:r>
          </a:p>
          <a:p>
            <a:pPr algn="just">
              <a:lnSpc>
                <a:spcPct val="150000"/>
              </a:lnSpc>
            </a:pPr>
            <a:endParaRPr lang="id-ID"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645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xmlns="" id="{F871916A-D532-40FA-8BAD-E24A6FAF3CC2}"/>
              </a:ext>
            </a:extLst>
          </p:cNvPr>
          <p:cNvGraphicFramePr>
            <a:graphicFrameLocks noGrp="1"/>
          </p:cNvGraphicFramePr>
          <p:nvPr>
            <p:ph idx="1"/>
            <p:extLst/>
          </p:nvPr>
        </p:nvGraphicFramePr>
        <p:xfrm>
          <a:off x="387626" y="1751771"/>
          <a:ext cx="8358809" cy="3945836"/>
        </p:xfrm>
        <a:graphic>
          <a:graphicData uri="http://schemas.openxmlformats.org/drawingml/2006/table">
            <a:tbl>
              <a:tblPr firstRow="1" firstCol="1" bandRow="1"/>
              <a:tblGrid>
                <a:gridCol w="256209">
                  <a:extLst>
                    <a:ext uri="{9D8B030D-6E8A-4147-A177-3AD203B41FA5}">
                      <a16:colId xmlns:a16="http://schemas.microsoft.com/office/drawing/2014/main" xmlns="" val="702074324"/>
                    </a:ext>
                  </a:extLst>
                </a:gridCol>
                <a:gridCol w="8102600">
                  <a:extLst>
                    <a:ext uri="{9D8B030D-6E8A-4147-A177-3AD203B41FA5}">
                      <a16:colId xmlns:a16="http://schemas.microsoft.com/office/drawing/2014/main" xmlns="" val="905170279"/>
                    </a:ext>
                  </a:extLst>
                </a:gridCol>
              </a:tblGrid>
              <a:tr h="986459">
                <a:tc>
                  <a:txBody>
                    <a:bodyPr/>
                    <a:lstStyle/>
                    <a:p>
                      <a:pPr algn="just">
                        <a:lnSpc>
                          <a:spcPct val="150000"/>
                        </a:lnSpc>
                        <a:spcAft>
                          <a:spcPts val="800"/>
                        </a:spcAft>
                      </a:pP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ct val="150000"/>
                        </a:lnSpc>
                        <a:spcAft>
                          <a:spcPts val="800"/>
                        </a:spcAft>
                      </a:pPr>
                      <a:r>
                        <a:rPr lang="id-ID" sz="1800" u="sng"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xmlns="" val="tx"/>
                              </a:ext>
                            </a:extLst>
                          </a:hlinkClick>
                        </a:rPr>
                        <a:t>When</a:t>
                      </a:r>
                      <a:r>
                        <a:rPr lang="id-ID" sz="1800"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he came last night, the cake </a:t>
                      </a:r>
                      <a:r>
                        <a:rPr lang="id-ID" sz="1800" b="1"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had run out</a:t>
                      </a:r>
                      <a:r>
                        <a:rPr lang="id-ID" sz="1800"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id-ID" sz="1800"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id-ID" sz="1800"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(Ketika dia datang semalam, kue sudah habis.)</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extLst>
                  <a:ext uri="{0D108BD9-81ED-4DB2-BD59-A6C34878D82A}">
                    <a16:rowId xmlns:a16="http://schemas.microsoft.com/office/drawing/2014/main" xmlns="" val="2535259838"/>
                  </a:ext>
                </a:extLst>
              </a:tr>
              <a:tr h="986459">
                <a:tc>
                  <a:txBody>
                    <a:bodyPr/>
                    <a:lstStyle/>
                    <a:p>
                      <a:pPr algn="just">
                        <a:lnSpc>
                          <a:spcPct val="150000"/>
                        </a:lnSpc>
                        <a:spcAft>
                          <a:spcPts val="800"/>
                        </a:spcAft>
                      </a:pP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ct val="150000"/>
                        </a:lnSpc>
                        <a:spcAft>
                          <a:spcPts val="800"/>
                        </a:spcAft>
                      </a:pP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student </a:t>
                      </a:r>
                      <a:r>
                        <a:rPr lang="id-ID" sz="1800" b="1"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had gotten</a:t>
                      </a: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verbal warning </a:t>
                      </a:r>
                      <a:r>
                        <a:rPr lang="id-ID" sz="1800" u="sng"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before</a:t>
                      </a: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his parents were called.</a:t>
                      </a:r>
                      <a:b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(Siswa tersebut telah mendapat peringatan verbal sebelum orangtuanya ditelepon.)</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extLst>
                  <a:ext uri="{0D108BD9-81ED-4DB2-BD59-A6C34878D82A}">
                    <a16:rowId xmlns:a16="http://schemas.microsoft.com/office/drawing/2014/main" xmlns="" val="1939515168"/>
                  </a:ext>
                </a:extLst>
              </a:tr>
              <a:tr h="986459">
                <a:tc>
                  <a:txBody>
                    <a:bodyPr/>
                    <a:lstStyle/>
                    <a:p>
                      <a:pPr algn="just">
                        <a:lnSpc>
                          <a:spcPct val="150000"/>
                        </a:lnSpc>
                        <a:spcAft>
                          <a:spcPts val="800"/>
                        </a:spcAft>
                      </a:pP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ct val="150000"/>
                        </a:lnSpc>
                        <a:spcAft>
                          <a:spcPts val="800"/>
                        </a:spcAft>
                      </a:pP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a:t>
                      </a:r>
                      <a:r>
                        <a:rPr lang="id-ID" sz="1800" b="1"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had</a:t>
                      </a: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already </a:t>
                      </a:r>
                      <a:r>
                        <a:rPr lang="id-ID" sz="1800" b="1"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eaten</a:t>
                      </a: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breakfast by the time he picked me up.</a:t>
                      </a:r>
                      <a:b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(Saya telah sarapan ketika dia menjemput.)</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extLst>
                  <a:ext uri="{0D108BD9-81ED-4DB2-BD59-A6C34878D82A}">
                    <a16:rowId xmlns:a16="http://schemas.microsoft.com/office/drawing/2014/main" xmlns="" val="1791300278"/>
                  </a:ext>
                </a:extLst>
              </a:tr>
              <a:tr h="986459">
                <a:tc>
                  <a:txBody>
                    <a:bodyPr/>
                    <a:lstStyle/>
                    <a:p>
                      <a:pPr algn="just">
                        <a:lnSpc>
                          <a:spcPct val="150000"/>
                        </a:lnSpc>
                        <a:spcAft>
                          <a:spcPts val="800"/>
                        </a:spcAft>
                      </a:pPr>
                      <a:r>
                        <a:rPr lang="id-ID" sz="1800"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ct val="150000"/>
                        </a:lnSpc>
                        <a:spcAft>
                          <a:spcPts val="800"/>
                        </a:spcAft>
                      </a:pPr>
                      <a:r>
                        <a:rPr lang="id-ID" sz="1800"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Prior to the proclamation, Indonesia </a:t>
                      </a:r>
                      <a:r>
                        <a:rPr lang="id-ID" sz="1800" b="1"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had</a:t>
                      </a:r>
                      <a:r>
                        <a:rPr lang="id-ID" sz="1800"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been </a:t>
                      </a:r>
                      <a:r>
                        <a:rPr lang="id-ID" sz="1800" b="1"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colonized</a:t>
                      </a:r>
                      <a:r>
                        <a:rPr lang="id-ID" sz="1800"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by Japan for 3 years.</a:t>
                      </a:r>
                      <a:br>
                        <a:rPr lang="id-ID" sz="1800"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id-ID" sz="1800"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(Sebelum proklamasi, Indonesia telah dijajah Jepang selama 3 tahun.)</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extLst>
                  <a:ext uri="{0D108BD9-81ED-4DB2-BD59-A6C34878D82A}">
                    <a16:rowId xmlns:a16="http://schemas.microsoft.com/office/drawing/2014/main" xmlns="" val="3022439902"/>
                  </a:ext>
                </a:extLst>
              </a:tr>
            </a:tbl>
          </a:graphicData>
        </a:graphic>
      </p:graphicFrame>
    </p:spTree>
    <p:extLst>
      <p:ext uri="{BB962C8B-B14F-4D97-AF65-F5344CB8AC3E}">
        <p14:creationId xmlns:p14="http://schemas.microsoft.com/office/powerpoint/2010/main" val="4060341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5BF6B5-8C4E-45C6-8B73-F1C77F6D45EE}"/>
              </a:ext>
            </a:extLst>
          </p:cNvPr>
          <p:cNvSpPr>
            <a:spLocks noGrp="1"/>
          </p:cNvSpPr>
          <p:nvPr>
            <p:ph idx="1"/>
          </p:nvPr>
        </p:nvSpPr>
        <p:spPr/>
        <p:txBody>
          <a:bodyPr/>
          <a:lstStyle/>
          <a:p>
            <a:pPr marL="0" indent="0" algn="just">
              <a:lnSpc>
                <a:spcPct val="150000"/>
              </a:lnSpc>
              <a:buNone/>
            </a:pPr>
            <a:r>
              <a:rPr lang="id-ID" sz="1350" dirty="0">
                <a:latin typeface="Times New Roman" panose="02020603050405020304" pitchFamily="18" charset="0"/>
                <a:cs typeface="Times New Roman" panose="02020603050405020304" pitchFamily="18" charset="0"/>
              </a:rPr>
              <a:t>Past perfect tense untuk mengekspresikan aksi di masa lampau yang telah selesai terjadi sebelum past event lainnya. Subordinate conjunction yang dapat digunakan antara lain:</a:t>
            </a:r>
          </a:p>
          <a:p>
            <a:pPr marL="0" indent="0" algn="just">
              <a:lnSpc>
                <a:spcPct val="150000"/>
              </a:lnSpc>
              <a:buNone/>
            </a:pPr>
            <a:r>
              <a:rPr lang="id-ID" sz="1350" dirty="0">
                <a:latin typeface="Times New Roman" panose="02020603050405020304" pitchFamily="18" charset="0"/>
                <a:cs typeface="Times New Roman" panose="02020603050405020304" pitchFamily="18" charset="0"/>
              </a:rPr>
              <a:t>•	after (simple past tense + after + past perfect tense)</a:t>
            </a:r>
          </a:p>
          <a:p>
            <a:pPr marL="0" indent="0" algn="just">
              <a:lnSpc>
                <a:spcPct val="150000"/>
              </a:lnSpc>
              <a:buNone/>
            </a:pPr>
            <a:r>
              <a:rPr lang="id-ID" sz="1350" dirty="0">
                <a:latin typeface="Times New Roman" panose="02020603050405020304" pitchFamily="18" charset="0"/>
                <a:cs typeface="Times New Roman" panose="02020603050405020304" pitchFamily="18" charset="0"/>
              </a:rPr>
              <a:t>•	before, by the time, when (past perfect tense + before / by the time / when + simple past tense)</a:t>
            </a:r>
          </a:p>
          <a:p>
            <a:pPr marL="0" indent="0" algn="just">
              <a:lnSpc>
                <a:spcPct val="150000"/>
              </a:lnSpc>
              <a:buNone/>
            </a:pPr>
            <a:r>
              <a:rPr lang="id-ID" sz="1350" dirty="0">
                <a:latin typeface="Times New Roman" panose="02020603050405020304" pitchFamily="18" charset="0"/>
                <a:cs typeface="Times New Roman" panose="02020603050405020304" pitchFamily="18" charset="0"/>
              </a:rPr>
              <a:t>Selain subordinate conjunction, dapat juga digunakan preposition prior to dan before (sebelum) yang merupakan sinonim.</a:t>
            </a:r>
          </a:p>
          <a:p>
            <a:endParaRPr lang="id-ID" dirty="0"/>
          </a:p>
        </p:txBody>
      </p:sp>
    </p:spTree>
    <p:extLst>
      <p:ext uri="{BB962C8B-B14F-4D97-AF65-F5344CB8AC3E}">
        <p14:creationId xmlns:p14="http://schemas.microsoft.com/office/powerpoint/2010/main" val="2511608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xmlns="" id="{94BD8AA7-26DA-4DF2-8907-020A6C12E619}"/>
              </a:ext>
            </a:extLst>
          </p:cNvPr>
          <p:cNvGraphicFramePr>
            <a:graphicFrameLocks noGrp="1"/>
          </p:cNvGraphicFramePr>
          <p:nvPr>
            <p:ph idx="1"/>
            <p:extLst/>
          </p:nvPr>
        </p:nvGraphicFramePr>
        <p:xfrm>
          <a:off x="427382" y="1721955"/>
          <a:ext cx="8338930" cy="4211872"/>
        </p:xfrm>
        <a:graphic>
          <a:graphicData uri="http://schemas.openxmlformats.org/drawingml/2006/table">
            <a:tbl>
              <a:tblPr firstRow="1" firstCol="1" bandRow="1"/>
              <a:tblGrid>
                <a:gridCol w="255599">
                  <a:extLst>
                    <a:ext uri="{9D8B030D-6E8A-4147-A177-3AD203B41FA5}">
                      <a16:colId xmlns:a16="http://schemas.microsoft.com/office/drawing/2014/main" xmlns="" val="2472247448"/>
                    </a:ext>
                  </a:extLst>
                </a:gridCol>
                <a:gridCol w="8083331">
                  <a:extLst>
                    <a:ext uri="{9D8B030D-6E8A-4147-A177-3AD203B41FA5}">
                      <a16:colId xmlns:a16="http://schemas.microsoft.com/office/drawing/2014/main" xmlns="" val="2752793613"/>
                    </a:ext>
                  </a:extLst>
                </a:gridCol>
              </a:tblGrid>
              <a:tr h="1760220">
                <a:tc>
                  <a:txBody>
                    <a:bodyPr/>
                    <a:lstStyle/>
                    <a:p>
                      <a:pPr algn="just">
                        <a:lnSpc>
                          <a:spcPct val="150000"/>
                        </a:lnSpc>
                        <a:spcAft>
                          <a:spcPts val="800"/>
                        </a:spcAft>
                      </a:pPr>
                      <a:r>
                        <a:rPr lang="id-ID"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ct val="150000"/>
                        </a:lnSpc>
                        <a:spcAft>
                          <a:spcPts val="800"/>
                        </a:spcAft>
                      </a:pPr>
                      <a: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a:t>
                      </a:r>
                      <a:r>
                        <a:rPr lang="id-ID"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had read</a:t>
                      </a:r>
                      <a: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book three times before I read his review.</a:t>
                      </a:r>
                      <a:b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(Saya telah membaca buku itu tiga kali sebelum saya membaca ulasannya.)</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extLst>
                  <a:ext uri="{0D108BD9-81ED-4DB2-BD59-A6C34878D82A}">
                    <a16:rowId xmlns:a16="http://schemas.microsoft.com/office/drawing/2014/main" xmlns="" val="2194575049"/>
                  </a:ext>
                </a:extLst>
              </a:tr>
              <a:tr h="1225826">
                <a:tc>
                  <a:txBody>
                    <a:bodyPr/>
                    <a:lstStyle/>
                    <a:p>
                      <a:pPr algn="just">
                        <a:lnSpc>
                          <a:spcPct val="150000"/>
                        </a:lnSpc>
                        <a:spcAft>
                          <a:spcPts val="800"/>
                        </a:spcAft>
                      </a:pPr>
                      <a:r>
                        <a:rPr lang="id-ID"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ct val="150000"/>
                        </a:lnSpc>
                        <a:spcAft>
                          <a:spcPts val="800"/>
                        </a:spcAft>
                      </a:pPr>
                      <a: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a:t>
                      </a:r>
                      <a:r>
                        <a:rPr lang="id-ID"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had met</a:t>
                      </a:r>
                      <a: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twice before married.</a:t>
                      </a:r>
                      <a:b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(Mereka bertemu dua kali sebelum menikah.)</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extLst>
                  <a:ext uri="{0D108BD9-81ED-4DB2-BD59-A6C34878D82A}">
                    <a16:rowId xmlns:a16="http://schemas.microsoft.com/office/drawing/2014/main" xmlns="" val="19969802"/>
                  </a:ext>
                </a:extLst>
              </a:tr>
              <a:tr h="1225826">
                <a:tc>
                  <a:txBody>
                    <a:bodyPr/>
                    <a:lstStyle/>
                    <a:p>
                      <a:pPr algn="just">
                        <a:lnSpc>
                          <a:spcPct val="150000"/>
                        </a:lnSpc>
                        <a:spcAft>
                          <a:spcPts val="800"/>
                        </a:spcAft>
                      </a:pPr>
                      <a:r>
                        <a:rPr lang="id-ID"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just">
                        <a:lnSpc>
                          <a:spcPct val="150000"/>
                        </a:lnSpc>
                        <a:spcAft>
                          <a:spcPts val="800"/>
                        </a:spcAft>
                      </a:pPr>
                      <a: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Yulia </a:t>
                      </a:r>
                      <a:r>
                        <a:rPr lang="id-ID"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had been</a:t>
                      </a:r>
                      <a: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the gym every two days until 2012.</a:t>
                      </a:r>
                      <a:b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id-ID"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(Yulia telah pergi ke gym setiap dua hari sampai tahun 2012.)</a:t>
                      </a:r>
                    </a:p>
                  </a:txBody>
                  <a:tcPr marL="57150" marR="57150" marT="57150" marB="571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extLst>
                  <a:ext uri="{0D108BD9-81ED-4DB2-BD59-A6C34878D82A}">
                    <a16:rowId xmlns:a16="http://schemas.microsoft.com/office/drawing/2014/main" xmlns="" val="143416108"/>
                  </a:ext>
                </a:extLst>
              </a:tr>
            </a:tbl>
          </a:graphicData>
        </a:graphic>
      </p:graphicFrame>
    </p:spTree>
    <p:extLst>
      <p:ext uri="{BB962C8B-B14F-4D97-AF65-F5344CB8AC3E}">
        <p14:creationId xmlns:p14="http://schemas.microsoft.com/office/powerpoint/2010/main" val="1528167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11804D8C-68A1-427D-9D47-BFBF41872E69}"/>
              </a:ext>
            </a:extLst>
          </p:cNvPr>
          <p:cNvSpPr>
            <a:spLocks noGrp="1"/>
          </p:cNvSpPr>
          <p:nvPr>
            <p:ph type="ctrTitle"/>
          </p:nvPr>
        </p:nvSpPr>
        <p:spPr>
          <a:xfrm>
            <a:off x="323528" y="1196752"/>
            <a:ext cx="8245079" cy="4125153"/>
          </a:xfrm>
        </p:spPr>
        <p:txBody>
          <a:bodyPr anchor="t">
            <a:normAutofit fontScale="90000"/>
          </a:bodyPr>
          <a:lstStyle/>
          <a:p>
            <a:pPr>
              <a:lnSpc>
                <a:spcPct val="150000"/>
              </a:lnSpc>
            </a:pPr>
            <a:r>
              <a:rPr lang="en-US" sz="1350" dirty="0">
                <a:solidFill>
                  <a:schemeClr val="tx1"/>
                </a:solidFill>
                <a:latin typeface="Times New Roman" panose="02020603050405020304" pitchFamily="18" charset="0"/>
                <a:cs typeface="Times New Roman" panose="02020603050405020304" pitchFamily="18" charset="0"/>
              </a:rPr>
              <a:t>3.	Past perfect tense </a:t>
            </a:r>
            <a:r>
              <a:rPr lang="en-US" sz="1350" dirty="0" err="1">
                <a:solidFill>
                  <a:schemeClr val="tx1"/>
                </a:solidFill>
                <a:latin typeface="Times New Roman" panose="02020603050405020304" pitchFamily="18" charset="0"/>
                <a:cs typeface="Times New Roman" panose="02020603050405020304" pitchFamily="18" charset="0"/>
              </a:rPr>
              <a:t>digunakan</a:t>
            </a:r>
            <a:r>
              <a:rPr lang="en-US" sz="1350" dirty="0">
                <a:solidFill>
                  <a:schemeClr val="tx1"/>
                </a:solidFill>
                <a:latin typeface="Times New Roman" panose="02020603050405020304" pitchFamily="18" charset="0"/>
                <a:cs typeface="Times New Roman" panose="02020603050405020304" pitchFamily="18" charset="0"/>
              </a:rPr>
              <a:t> pada reported speech </a:t>
            </a:r>
            <a:r>
              <a:rPr lang="en-US" sz="1350" dirty="0" err="1">
                <a:solidFill>
                  <a:schemeClr val="tx1"/>
                </a:solidFill>
                <a:latin typeface="Times New Roman" panose="02020603050405020304" pitchFamily="18" charset="0"/>
                <a:cs typeface="Times New Roman" panose="02020603050405020304" pitchFamily="18" charset="0"/>
              </a:rPr>
              <a:t>setelah</a:t>
            </a:r>
            <a:r>
              <a:rPr lang="en-US" sz="1350" dirty="0">
                <a:solidFill>
                  <a:schemeClr val="tx1"/>
                </a:solidFill>
                <a:latin typeface="Times New Roman" panose="02020603050405020304" pitchFamily="18" charset="0"/>
                <a:cs typeface="Times New Roman" panose="02020603050405020304" pitchFamily="18" charset="0"/>
              </a:rPr>
              <a:t> verb</a:t>
            </a:r>
            <a:br>
              <a:rPr lang="en-US" sz="1350" dirty="0">
                <a:solidFill>
                  <a:schemeClr val="tx1"/>
                </a:solidFill>
                <a:latin typeface="Times New Roman" panose="02020603050405020304" pitchFamily="18" charset="0"/>
                <a:cs typeface="Times New Roman" panose="02020603050405020304" pitchFamily="18" charset="0"/>
              </a:rPr>
            </a:br>
            <a:r>
              <a:rPr lang="en-US" sz="1350" dirty="0">
                <a:solidFill>
                  <a:schemeClr val="tx1"/>
                </a:solidFill>
                <a:latin typeface="Times New Roman" panose="02020603050405020304" pitchFamily="18" charset="0"/>
                <a:cs typeface="Times New Roman" panose="02020603050405020304" pitchFamily="18" charset="0"/>
              </a:rPr>
              <a:t>•	said</a:t>
            </a:r>
            <a:br>
              <a:rPr lang="en-US" sz="1350" dirty="0">
                <a:solidFill>
                  <a:schemeClr val="tx1"/>
                </a:solidFill>
                <a:latin typeface="Times New Roman" panose="02020603050405020304" pitchFamily="18" charset="0"/>
                <a:cs typeface="Times New Roman" panose="02020603050405020304" pitchFamily="18" charset="0"/>
              </a:rPr>
            </a:br>
            <a:r>
              <a:rPr lang="en-US" sz="1350" dirty="0">
                <a:solidFill>
                  <a:schemeClr val="tx1"/>
                </a:solidFill>
                <a:latin typeface="Times New Roman" panose="02020603050405020304" pitchFamily="18" charset="0"/>
                <a:cs typeface="Times New Roman" panose="02020603050405020304" pitchFamily="18" charset="0"/>
              </a:rPr>
              <a:t>•	told</a:t>
            </a:r>
            <a:br>
              <a:rPr lang="en-US" sz="1350" dirty="0">
                <a:solidFill>
                  <a:schemeClr val="tx1"/>
                </a:solidFill>
                <a:latin typeface="Times New Roman" panose="02020603050405020304" pitchFamily="18" charset="0"/>
                <a:cs typeface="Times New Roman" panose="02020603050405020304" pitchFamily="18" charset="0"/>
              </a:rPr>
            </a:br>
            <a:r>
              <a:rPr lang="en-US" sz="1350" dirty="0">
                <a:solidFill>
                  <a:schemeClr val="tx1"/>
                </a:solidFill>
                <a:latin typeface="Times New Roman" panose="02020603050405020304" pitchFamily="18" charset="0"/>
                <a:cs typeface="Times New Roman" panose="02020603050405020304" pitchFamily="18" charset="0"/>
              </a:rPr>
              <a:t>•	asked</a:t>
            </a:r>
            <a:br>
              <a:rPr lang="en-US" sz="1350" dirty="0">
                <a:solidFill>
                  <a:schemeClr val="tx1"/>
                </a:solidFill>
                <a:latin typeface="Times New Roman" panose="02020603050405020304" pitchFamily="18" charset="0"/>
                <a:cs typeface="Times New Roman" panose="02020603050405020304" pitchFamily="18" charset="0"/>
              </a:rPr>
            </a:br>
            <a:r>
              <a:rPr lang="en-US" sz="1350" dirty="0">
                <a:solidFill>
                  <a:schemeClr val="tx1"/>
                </a:solidFill>
                <a:latin typeface="Times New Roman" panose="02020603050405020304" pitchFamily="18" charset="0"/>
                <a:cs typeface="Times New Roman" panose="02020603050405020304" pitchFamily="18" charset="0"/>
              </a:rPr>
              <a:t>•	thought</a:t>
            </a:r>
            <a:r>
              <a:rPr lang="en-US" sz="1350" dirty="0">
                <a:latin typeface="Times New Roman" panose="02020603050405020304" pitchFamily="18" charset="0"/>
                <a:cs typeface="Times New Roman" panose="02020603050405020304" pitchFamily="18" charset="0"/>
              </a:rPr>
              <a:t/>
            </a:r>
            <a:br>
              <a:rPr lang="en-US" sz="1350" dirty="0">
                <a:latin typeface="Times New Roman" panose="02020603050405020304" pitchFamily="18" charset="0"/>
                <a:cs typeface="Times New Roman" panose="02020603050405020304" pitchFamily="18" charset="0"/>
              </a:rPr>
            </a:br>
            <a:r>
              <a:rPr lang="en-US" sz="1350" dirty="0">
                <a:solidFill>
                  <a:schemeClr val="tx1"/>
                </a:solidFill>
                <a:latin typeface="Times New Roman" panose="02020603050405020304" pitchFamily="18" charset="0"/>
                <a:cs typeface="Times New Roman" panose="02020603050405020304" pitchFamily="18" charset="0"/>
              </a:rPr>
              <a:t>•	wondered</a:t>
            </a:r>
            <a:r>
              <a:rPr lang="id-ID" sz="1350" dirty="0">
                <a:solidFill>
                  <a:schemeClr val="tx1"/>
                </a:solidFill>
                <a:latin typeface="Times New Roman" panose="02020603050405020304" pitchFamily="18" charset="0"/>
                <a:cs typeface="Times New Roman" panose="02020603050405020304" pitchFamily="18" charset="0"/>
              </a:rPr>
              <a:t/>
            </a:r>
            <a:br>
              <a:rPr lang="id-ID" sz="1350" dirty="0">
                <a:solidFill>
                  <a:schemeClr val="tx1"/>
                </a:solidFill>
                <a:latin typeface="Times New Roman" panose="02020603050405020304" pitchFamily="18" charset="0"/>
                <a:cs typeface="Times New Roman" panose="02020603050405020304" pitchFamily="18" charset="0"/>
              </a:rPr>
            </a:br>
            <a:r>
              <a:rPr lang="id-ID" sz="1350" dirty="0">
                <a:latin typeface="Times New Roman" panose="02020603050405020304" pitchFamily="18" charset="0"/>
                <a:cs typeface="Times New Roman" panose="02020603050405020304" pitchFamily="18" charset="0"/>
              </a:rPr>
              <a:t/>
            </a:r>
            <a:br>
              <a:rPr lang="id-ID" sz="1350" dirty="0">
                <a:latin typeface="Times New Roman" panose="02020603050405020304" pitchFamily="18" charset="0"/>
                <a:cs typeface="Times New Roman" panose="02020603050405020304" pitchFamily="18" charset="0"/>
              </a:rPr>
            </a:br>
            <a:r>
              <a:rPr lang="id-ID" sz="1500" dirty="0">
                <a:solidFill>
                  <a:schemeClr val="bg1"/>
                </a:solidFill>
                <a:latin typeface="Times New Roman" panose="02020603050405020304" pitchFamily="18" charset="0"/>
                <a:cs typeface="Times New Roman" panose="02020603050405020304" pitchFamily="18" charset="0"/>
              </a:rPr>
              <a:t>Past perfect tense untuk mengekspresikan harapan atau impian yang tidak kesampaian melalui conditional sentence tipe 3.</a:t>
            </a:r>
            <a:br>
              <a:rPr lang="id-ID" sz="1500" dirty="0">
                <a:solidFill>
                  <a:schemeClr val="bg1"/>
                </a:solidFill>
                <a:latin typeface="Times New Roman" panose="02020603050405020304" pitchFamily="18" charset="0"/>
                <a:cs typeface="Times New Roman" panose="02020603050405020304" pitchFamily="18" charset="0"/>
              </a:rPr>
            </a:br>
            <a:r>
              <a:rPr lang="id-ID" sz="1500" dirty="0">
                <a:solidFill>
                  <a:schemeClr val="bg1"/>
                </a:solidFill>
                <a:latin typeface="Times New Roman" panose="02020603050405020304" pitchFamily="18" charset="0"/>
                <a:cs typeface="Times New Roman" panose="02020603050405020304" pitchFamily="18" charset="0"/>
              </a:rPr>
              <a:t/>
            </a:r>
            <a:br>
              <a:rPr lang="id-ID" sz="1500" dirty="0">
                <a:solidFill>
                  <a:schemeClr val="bg1"/>
                </a:solidFill>
                <a:latin typeface="Times New Roman" panose="02020603050405020304" pitchFamily="18" charset="0"/>
                <a:cs typeface="Times New Roman" panose="02020603050405020304" pitchFamily="18" charset="0"/>
              </a:rPr>
            </a:br>
            <a:r>
              <a:rPr lang="id-ID" sz="1500" dirty="0">
                <a:solidFill>
                  <a:schemeClr val="bg1"/>
                </a:solidFill>
                <a:latin typeface="Times New Roman" panose="02020603050405020304" pitchFamily="18" charset="0"/>
                <a:cs typeface="Times New Roman" panose="02020603050405020304" pitchFamily="18" charset="0"/>
              </a:rPr>
              <a:t>Rumus conditional sentence tipe 3:</a:t>
            </a:r>
            <a:br>
              <a:rPr lang="id-ID" sz="1500" dirty="0">
                <a:solidFill>
                  <a:schemeClr val="bg1"/>
                </a:solidFill>
                <a:latin typeface="Times New Roman" panose="02020603050405020304" pitchFamily="18" charset="0"/>
                <a:cs typeface="Times New Roman" panose="02020603050405020304" pitchFamily="18" charset="0"/>
              </a:rPr>
            </a:br>
            <a:r>
              <a:rPr lang="id-ID" sz="1500" dirty="0">
                <a:solidFill>
                  <a:schemeClr val="bg1"/>
                </a:solidFill>
                <a:latin typeface="Times New Roman" panose="02020603050405020304" pitchFamily="18" charset="0"/>
                <a:cs typeface="Times New Roman" panose="02020603050405020304" pitchFamily="18" charset="0"/>
              </a:rPr>
              <a:t>if + past perfect tense + would/should/could/might + have + past participle</a:t>
            </a:r>
            <a:r>
              <a:rPr lang="id-ID" sz="1350" dirty="0">
                <a:latin typeface="Times New Roman" panose="02020603050405020304" pitchFamily="18" charset="0"/>
                <a:cs typeface="Times New Roman" panose="02020603050405020304" pitchFamily="18" charset="0"/>
              </a:rPr>
              <a:t/>
            </a:r>
            <a:br>
              <a:rPr lang="id-ID" sz="1350" dirty="0">
                <a:latin typeface="Times New Roman" panose="02020603050405020304" pitchFamily="18" charset="0"/>
                <a:cs typeface="Times New Roman" panose="02020603050405020304" pitchFamily="18" charset="0"/>
              </a:rPr>
            </a:br>
            <a:r>
              <a:rPr lang="en-US" dirty="0"/>
              <a:t/>
            </a:r>
            <a:br>
              <a:rPr lang="en-US" dirty="0"/>
            </a:br>
            <a:endParaRPr lang="id-ID" dirty="0"/>
          </a:p>
        </p:txBody>
      </p:sp>
    </p:spTree>
    <p:extLst>
      <p:ext uri="{BB962C8B-B14F-4D97-AF65-F5344CB8AC3E}">
        <p14:creationId xmlns:p14="http://schemas.microsoft.com/office/powerpoint/2010/main" val="91924579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Present Perfect Tenses</a:t>
            </a:r>
            <a:endParaRPr lang="id-ID" dirty="0"/>
          </a:p>
        </p:txBody>
      </p:sp>
      <p:sp>
        <p:nvSpPr>
          <p:cNvPr id="3" name="Content Placeholder 2"/>
          <p:cNvSpPr>
            <a:spLocks noGrp="1"/>
          </p:cNvSpPr>
          <p:nvPr>
            <p:ph idx="1"/>
          </p:nvPr>
        </p:nvSpPr>
        <p:spPr/>
        <p:txBody>
          <a:bodyPr>
            <a:normAutofit/>
          </a:bodyPr>
          <a:lstStyle/>
          <a:p>
            <a:r>
              <a:rPr lang="id-ID" sz="2400" b="1" dirty="0"/>
              <a:t>Present Perfect Tense</a:t>
            </a:r>
            <a:r>
              <a:rPr lang="id-ID" sz="2400" dirty="0"/>
              <a:t> adalah bentuk </a:t>
            </a:r>
            <a:r>
              <a:rPr lang="id-ID" sz="2400" i="1" dirty="0"/>
              <a:t>tense</a:t>
            </a:r>
            <a:r>
              <a:rPr lang="id-ID" sz="2400" dirty="0"/>
              <a:t> yang menunjukkan hubungan antara masa sekarang dengan masa lalu. Tense ini digunakan untuk menyatakan suatu tindakan yang dimulai dimasa lalu dan sudah selesai atau masih berlanjut pada saat berbicara.</a:t>
            </a:r>
          </a:p>
          <a:p>
            <a:r>
              <a:rPr lang="id-ID" sz="2400" dirty="0"/>
              <a:t>Tense ini selalu menyiratkan hubungan kuat dengan masa sekarang yang menekankan pada hasil.</a:t>
            </a:r>
          </a:p>
          <a:p>
            <a:endParaRPr lang="id-ID" sz="2400" dirty="0"/>
          </a:p>
        </p:txBody>
      </p:sp>
    </p:spTree>
    <p:extLst>
      <p:ext uri="{BB962C8B-B14F-4D97-AF65-F5344CB8AC3E}">
        <p14:creationId xmlns:p14="http://schemas.microsoft.com/office/powerpoint/2010/main" val="111023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64704"/>
            <a:ext cx="8229600" cy="701824"/>
          </a:xfrm>
        </p:spPr>
        <p:txBody>
          <a:bodyPr/>
          <a:lstStyle/>
          <a:p>
            <a:r>
              <a:rPr lang="id-ID" dirty="0" smtClean="0"/>
              <a:t>Rumus Present Perfect Tenses</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2613233"/>
              </p:ext>
            </p:extLst>
          </p:nvPr>
        </p:nvGraphicFramePr>
        <p:xfrm>
          <a:off x="395536" y="1484784"/>
          <a:ext cx="8496943" cy="5017045"/>
        </p:xfrm>
        <a:graphic>
          <a:graphicData uri="http://schemas.openxmlformats.org/drawingml/2006/table">
            <a:tbl>
              <a:tblPr/>
              <a:tblGrid>
                <a:gridCol w="1584176"/>
                <a:gridCol w="2858036"/>
                <a:gridCol w="4054731"/>
              </a:tblGrid>
              <a:tr h="964817">
                <a:tc>
                  <a:txBody>
                    <a:bodyPr/>
                    <a:lstStyle/>
                    <a:p>
                      <a:r>
                        <a:rPr lang="id-ID" sz="1600" dirty="0"/>
                        <a:t>Bentuk</a:t>
                      </a:r>
                    </a:p>
                  </a:txBody>
                  <a:tcPr marL="83161" marR="83161" marT="41580" marB="41580" anchor="ctr">
                    <a:lnL>
                      <a:noFill/>
                    </a:lnL>
                    <a:lnR>
                      <a:noFill/>
                    </a:lnR>
                    <a:lnT>
                      <a:noFill/>
                    </a:lnT>
                    <a:lnB>
                      <a:noFill/>
                    </a:lnB>
                  </a:tcPr>
                </a:tc>
                <a:tc>
                  <a:txBody>
                    <a:bodyPr/>
                    <a:lstStyle/>
                    <a:p>
                      <a:r>
                        <a:rPr lang="id-ID" sz="1600"/>
                        <a:t>Rumus Present Perfect Tense</a:t>
                      </a:r>
                    </a:p>
                  </a:txBody>
                  <a:tcPr marL="83161" marR="83161" marT="41580" marB="41580" anchor="ctr">
                    <a:lnL>
                      <a:noFill/>
                    </a:lnL>
                    <a:lnR>
                      <a:noFill/>
                    </a:lnR>
                    <a:lnT>
                      <a:noFill/>
                    </a:lnT>
                    <a:lnB>
                      <a:noFill/>
                    </a:lnB>
                  </a:tcPr>
                </a:tc>
                <a:tc>
                  <a:txBody>
                    <a:bodyPr/>
                    <a:lstStyle/>
                    <a:p>
                      <a:r>
                        <a:rPr lang="id-ID" sz="1600"/>
                        <a:t>Contoh Kalimat</a:t>
                      </a:r>
                    </a:p>
                  </a:txBody>
                  <a:tcPr marL="83161" marR="83161" marT="41580" marB="41580" anchor="ctr">
                    <a:lnL>
                      <a:noFill/>
                    </a:lnL>
                    <a:lnR>
                      <a:noFill/>
                    </a:lnR>
                    <a:lnT>
                      <a:noFill/>
                    </a:lnT>
                    <a:lnB>
                      <a:noFill/>
                    </a:lnB>
                  </a:tcPr>
                </a:tc>
              </a:tr>
              <a:tr h="1254261">
                <a:tc>
                  <a:txBody>
                    <a:bodyPr/>
                    <a:lstStyle/>
                    <a:p>
                      <a:r>
                        <a:rPr lang="id-ID" sz="1600" dirty="0" smtClean="0"/>
                        <a:t>Positif</a:t>
                      </a:r>
                      <a:r>
                        <a:rPr lang="id-ID" sz="1600" baseline="0" dirty="0" smtClean="0"/>
                        <a:t>  </a:t>
                      </a:r>
                      <a:r>
                        <a:rPr lang="id-ID" sz="1600" dirty="0" smtClean="0"/>
                        <a:t>(+)</a:t>
                      </a:r>
                      <a:endParaRPr lang="id-ID" sz="1600" dirty="0"/>
                    </a:p>
                  </a:txBody>
                  <a:tcPr marL="83161" marR="83161" marT="41580" marB="41580" anchor="ctr">
                    <a:lnL>
                      <a:noFill/>
                    </a:lnL>
                    <a:lnR>
                      <a:noFill/>
                    </a:lnR>
                    <a:lnT>
                      <a:noFill/>
                    </a:lnT>
                    <a:lnB>
                      <a:noFill/>
                    </a:lnB>
                  </a:tcPr>
                </a:tc>
                <a:tc>
                  <a:txBody>
                    <a:bodyPr/>
                    <a:lstStyle/>
                    <a:p>
                      <a:r>
                        <a:rPr lang="en-US" sz="1600" dirty="0"/>
                        <a:t>· I/You/We/They + </a:t>
                      </a:r>
                      <a:r>
                        <a:rPr lang="en-US" sz="1600" u="sng" dirty="0"/>
                        <a:t>have + verb 3</a:t>
                      </a:r>
                      <a:endParaRPr lang="en-US" sz="1600" dirty="0"/>
                    </a:p>
                    <a:p>
                      <a:r>
                        <a:rPr lang="en-US" sz="1600" dirty="0"/>
                        <a:t>· He/She/It + </a:t>
                      </a:r>
                      <a:r>
                        <a:rPr lang="en-US" sz="1600" u="sng" dirty="0"/>
                        <a:t>has + verb 3</a:t>
                      </a:r>
                      <a:endParaRPr lang="en-US" sz="1600" dirty="0"/>
                    </a:p>
                  </a:txBody>
                  <a:tcPr marL="83161" marR="83161" marT="41580" marB="41580" anchor="ctr">
                    <a:lnL>
                      <a:noFill/>
                    </a:lnL>
                    <a:lnR>
                      <a:noFill/>
                    </a:lnR>
                    <a:lnT>
                      <a:noFill/>
                    </a:lnT>
                    <a:lnB>
                      <a:noFill/>
                    </a:lnB>
                  </a:tcPr>
                </a:tc>
                <a:tc>
                  <a:txBody>
                    <a:bodyPr/>
                    <a:lstStyle/>
                    <a:p>
                      <a:r>
                        <a:rPr lang="en-US" sz="1600"/>
                        <a:t>· They </a:t>
                      </a:r>
                      <a:r>
                        <a:rPr lang="en-US" sz="1600" u="sng"/>
                        <a:t>have lived</a:t>
                      </a:r>
                      <a:r>
                        <a:rPr lang="en-US" sz="1600"/>
                        <a:t> in Jakarta for a long time</a:t>
                      </a:r>
                    </a:p>
                    <a:p>
                      <a:r>
                        <a:rPr lang="en-US" sz="1600"/>
                        <a:t>· He </a:t>
                      </a:r>
                      <a:r>
                        <a:rPr lang="en-US" sz="1600" u="sng"/>
                        <a:t>has learned</a:t>
                      </a:r>
                      <a:r>
                        <a:rPr lang="en-US" sz="1600"/>
                        <a:t> English for one year</a:t>
                      </a:r>
                    </a:p>
                  </a:txBody>
                  <a:tcPr marL="83161" marR="83161" marT="41580" marB="41580" anchor="ctr">
                    <a:lnL>
                      <a:noFill/>
                    </a:lnL>
                    <a:lnR>
                      <a:noFill/>
                    </a:lnR>
                    <a:lnT>
                      <a:noFill/>
                    </a:lnT>
                    <a:lnB>
                      <a:noFill/>
                    </a:lnB>
                  </a:tcPr>
                </a:tc>
              </a:tr>
              <a:tr h="1254261">
                <a:tc>
                  <a:txBody>
                    <a:bodyPr/>
                    <a:lstStyle/>
                    <a:p>
                      <a:r>
                        <a:rPr lang="id-ID" sz="1600" dirty="0" smtClean="0"/>
                        <a:t>Negatif</a:t>
                      </a:r>
                      <a:r>
                        <a:rPr lang="id-ID" sz="1600" baseline="0" dirty="0" smtClean="0"/>
                        <a:t>  </a:t>
                      </a:r>
                      <a:r>
                        <a:rPr lang="id-ID" sz="1600" dirty="0" smtClean="0"/>
                        <a:t>(-)</a:t>
                      </a:r>
                      <a:endParaRPr lang="id-ID" sz="1600" dirty="0"/>
                    </a:p>
                  </a:txBody>
                  <a:tcPr marL="83161" marR="83161" marT="41580" marB="41580" anchor="ctr">
                    <a:lnL>
                      <a:noFill/>
                    </a:lnL>
                    <a:lnR>
                      <a:noFill/>
                    </a:lnR>
                    <a:lnT>
                      <a:noFill/>
                    </a:lnT>
                    <a:lnB>
                      <a:noFill/>
                    </a:lnB>
                  </a:tcPr>
                </a:tc>
                <a:tc>
                  <a:txBody>
                    <a:bodyPr/>
                    <a:lstStyle/>
                    <a:p>
                      <a:r>
                        <a:rPr lang="en-US" sz="1600"/>
                        <a:t>· I/You/We/They + </a:t>
                      </a:r>
                      <a:r>
                        <a:rPr lang="en-US" sz="1600" u="sng"/>
                        <a:t>have + not + verb</a:t>
                      </a:r>
                      <a:r>
                        <a:rPr lang="en-US" sz="1600"/>
                        <a:t> 3</a:t>
                      </a:r>
                    </a:p>
                    <a:p>
                      <a:r>
                        <a:rPr lang="en-US" sz="1600"/>
                        <a:t>· He/She/It + </a:t>
                      </a:r>
                      <a:r>
                        <a:rPr lang="en-US" sz="1600" u="sng"/>
                        <a:t>has + not + verb 3</a:t>
                      </a:r>
                      <a:endParaRPr lang="en-US" sz="1600"/>
                    </a:p>
                  </a:txBody>
                  <a:tcPr marL="83161" marR="83161" marT="41580" marB="41580" anchor="ctr">
                    <a:lnL>
                      <a:noFill/>
                    </a:lnL>
                    <a:lnR>
                      <a:noFill/>
                    </a:lnR>
                    <a:lnT>
                      <a:noFill/>
                    </a:lnT>
                    <a:lnB>
                      <a:noFill/>
                    </a:lnB>
                  </a:tcPr>
                </a:tc>
                <a:tc>
                  <a:txBody>
                    <a:bodyPr/>
                    <a:lstStyle/>
                    <a:p>
                      <a:r>
                        <a:rPr lang="en-US" sz="1600" dirty="0"/>
                        <a:t>· They </a:t>
                      </a:r>
                      <a:r>
                        <a:rPr lang="en-US" sz="1600" u="sng" dirty="0"/>
                        <a:t>have not </a:t>
                      </a:r>
                      <a:r>
                        <a:rPr lang="en-US" sz="1600" dirty="0"/>
                        <a:t>lived in Jakarta for a long time</a:t>
                      </a:r>
                    </a:p>
                    <a:p>
                      <a:r>
                        <a:rPr lang="en-US" sz="1600" dirty="0"/>
                        <a:t>· He </a:t>
                      </a:r>
                      <a:r>
                        <a:rPr lang="en-US" sz="1600" u="sng" dirty="0"/>
                        <a:t>has not</a:t>
                      </a:r>
                      <a:r>
                        <a:rPr lang="en-US" sz="1600" dirty="0"/>
                        <a:t> learned English for one year</a:t>
                      </a:r>
                    </a:p>
                  </a:txBody>
                  <a:tcPr marL="83161" marR="83161" marT="41580" marB="41580" anchor="ctr">
                    <a:lnL>
                      <a:noFill/>
                    </a:lnL>
                    <a:lnR>
                      <a:noFill/>
                    </a:lnR>
                    <a:lnT>
                      <a:noFill/>
                    </a:lnT>
                    <a:lnB>
                      <a:noFill/>
                    </a:lnB>
                  </a:tcPr>
                </a:tc>
              </a:tr>
              <a:tr h="1543706">
                <a:tc>
                  <a:txBody>
                    <a:bodyPr/>
                    <a:lstStyle/>
                    <a:p>
                      <a:r>
                        <a:rPr lang="id-ID" sz="1600" dirty="0" smtClean="0"/>
                        <a:t>Interogatif</a:t>
                      </a:r>
                      <a:r>
                        <a:rPr lang="id-ID" sz="1600" baseline="0" dirty="0" smtClean="0"/>
                        <a:t>   </a:t>
                      </a:r>
                      <a:r>
                        <a:rPr lang="id-ID" sz="1600" dirty="0" smtClean="0"/>
                        <a:t>(?)</a:t>
                      </a:r>
                      <a:endParaRPr lang="id-ID" sz="1600" dirty="0"/>
                    </a:p>
                  </a:txBody>
                  <a:tcPr marL="83161" marR="83161" marT="41580" marB="41580" anchor="ctr">
                    <a:lnL>
                      <a:noFill/>
                    </a:lnL>
                    <a:lnR>
                      <a:noFill/>
                    </a:lnR>
                    <a:lnT>
                      <a:noFill/>
                    </a:lnT>
                    <a:lnB>
                      <a:noFill/>
                    </a:lnB>
                  </a:tcPr>
                </a:tc>
                <a:tc>
                  <a:txBody>
                    <a:bodyPr/>
                    <a:lstStyle/>
                    <a:p>
                      <a:r>
                        <a:rPr lang="en-US" sz="1600"/>
                        <a:t>· </a:t>
                      </a:r>
                      <a:r>
                        <a:rPr lang="en-US" sz="1600" u="sng"/>
                        <a:t>Have</a:t>
                      </a:r>
                      <a:r>
                        <a:rPr lang="en-US" sz="1600"/>
                        <a:t> + I/You/We/They + </a:t>
                      </a:r>
                      <a:r>
                        <a:rPr lang="en-US" sz="1600" u="sng"/>
                        <a:t>verb 3</a:t>
                      </a:r>
                      <a:r>
                        <a:rPr lang="en-US" sz="1600"/>
                        <a:t>?</a:t>
                      </a:r>
                    </a:p>
                    <a:p>
                      <a:r>
                        <a:rPr lang="en-US" sz="1600"/>
                        <a:t>·</a:t>
                      </a:r>
                      <a:r>
                        <a:rPr lang="en-US" sz="1600" u="sng"/>
                        <a:t> Has</a:t>
                      </a:r>
                      <a:r>
                        <a:rPr lang="en-US" sz="1600"/>
                        <a:t> + He/She/It + </a:t>
                      </a:r>
                      <a:r>
                        <a:rPr lang="en-US" sz="1600" u="sng"/>
                        <a:t>verb 3</a:t>
                      </a:r>
                      <a:r>
                        <a:rPr lang="en-US" sz="1600"/>
                        <a:t>?</a:t>
                      </a:r>
                    </a:p>
                  </a:txBody>
                  <a:tcPr marL="83161" marR="83161" marT="41580" marB="41580" anchor="ctr">
                    <a:lnL>
                      <a:noFill/>
                    </a:lnL>
                    <a:lnR>
                      <a:noFill/>
                    </a:lnR>
                    <a:lnT>
                      <a:noFill/>
                    </a:lnT>
                    <a:lnB>
                      <a:noFill/>
                    </a:lnB>
                  </a:tcPr>
                </a:tc>
                <a:tc>
                  <a:txBody>
                    <a:bodyPr/>
                    <a:lstStyle/>
                    <a:p>
                      <a:r>
                        <a:rPr lang="en-US" sz="1600" dirty="0"/>
                        <a:t>· </a:t>
                      </a:r>
                      <a:r>
                        <a:rPr lang="en-US" sz="1600" u="sng" dirty="0"/>
                        <a:t>Have</a:t>
                      </a:r>
                      <a:r>
                        <a:rPr lang="en-US" sz="1600" dirty="0"/>
                        <a:t> they </a:t>
                      </a:r>
                      <a:r>
                        <a:rPr lang="en-US" sz="1600" u="sng" dirty="0"/>
                        <a:t>lived</a:t>
                      </a:r>
                      <a:r>
                        <a:rPr lang="en-US" sz="1600" dirty="0"/>
                        <a:t> in Jakarta for a long time?</a:t>
                      </a:r>
                    </a:p>
                    <a:p>
                      <a:r>
                        <a:rPr lang="en-US" sz="1600" dirty="0"/>
                        <a:t>·</a:t>
                      </a:r>
                      <a:r>
                        <a:rPr lang="en-US" sz="1600" u="sng" dirty="0"/>
                        <a:t> Has</a:t>
                      </a:r>
                      <a:r>
                        <a:rPr lang="en-US" sz="1600" dirty="0"/>
                        <a:t> he </a:t>
                      </a:r>
                      <a:r>
                        <a:rPr lang="en-US" sz="1600" u="sng" dirty="0"/>
                        <a:t>learned</a:t>
                      </a:r>
                      <a:r>
                        <a:rPr lang="en-US" sz="1600" dirty="0"/>
                        <a:t> English for one year?</a:t>
                      </a:r>
                    </a:p>
                  </a:txBody>
                  <a:tcPr marL="83161" marR="83161" marT="41580" marB="41580" anchor="ctr">
                    <a:lnL>
                      <a:noFill/>
                    </a:lnL>
                    <a:lnR>
                      <a:noFill/>
                    </a:lnR>
                    <a:lnT>
                      <a:noFill/>
                    </a:lnT>
                    <a:lnB>
                      <a:noFill/>
                    </a:lnB>
                  </a:tcPr>
                </a:tc>
              </a:tr>
            </a:tbl>
          </a:graphicData>
        </a:graphic>
      </p:graphicFrame>
      <p:sp>
        <p:nvSpPr>
          <p:cNvPr id="5" name="Rectangle 1"/>
          <p:cNvSpPr>
            <a:spLocks noChangeArrowheads="1"/>
          </p:cNvSpPr>
          <p:nvPr/>
        </p:nvSpPr>
        <p:spPr bwMode="auto">
          <a:xfrm>
            <a:off x="1912938" y="22494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4260602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229600" cy="720080"/>
          </a:xfrm>
        </p:spPr>
        <p:txBody>
          <a:bodyPr>
            <a:normAutofit/>
          </a:bodyPr>
          <a:lstStyle/>
          <a:p>
            <a:pPr algn="ctr"/>
            <a:r>
              <a:rPr lang="id-ID" sz="3200" dirty="0" smtClean="0"/>
              <a:t>Ciri-Ciri Khusus Present Perefect Tenses</a:t>
            </a:r>
            <a:endParaRPr lang="id-ID"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196752"/>
            <a:ext cx="7200800" cy="5472608"/>
          </a:xfrm>
        </p:spPr>
      </p:pic>
    </p:spTree>
    <p:extLst>
      <p:ext uri="{BB962C8B-B14F-4D97-AF65-F5344CB8AC3E}">
        <p14:creationId xmlns:p14="http://schemas.microsoft.com/office/powerpoint/2010/main" val="140128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229600" cy="1066800"/>
          </a:xfrm>
        </p:spPr>
        <p:txBody>
          <a:bodyPr>
            <a:noAutofit/>
          </a:bodyPr>
          <a:lstStyle/>
          <a:p>
            <a:pPr algn="ctr"/>
            <a:r>
              <a:rPr lang="id-ID" sz="3200" b="1" dirty="0"/>
              <a:t>For dan Since</a:t>
            </a:r>
            <a:r>
              <a:rPr lang="id-ID" sz="1600" b="1" dirty="0"/>
              <a:t/>
            </a:r>
            <a:br>
              <a:rPr lang="id-ID" sz="1600" b="1" dirty="0"/>
            </a:br>
            <a:r>
              <a:rPr lang="id-ID" sz="1600" dirty="0"/>
              <a:t>Pada kalimat present perfect tense, keterangan waktu yang sering digunakan adalah for dan since. Penjelasannya adalah sebagai berikut:</a:t>
            </a:r>
            <a:br>
              <a:rPr lang="id-ID" sz="1600" dirty="0"/>
            </a:br>
            <a:endParaRPr lang="id-ID" sz="1600" dirty="0"/>
          </a:p>
        </p:txBody>
      </p:sp>
      <p:graphicFrame>
        <p:nvGraphicFramePr>
          <p:cNvPr id="6" name="Table 5"/>
          <p:cNvGraphicFramePr>
            <a:graphicFrameLocks noGrp="1"/>
          </p:cNvGraphicFramePr>
          <p:nvPr>
            <p:extLst>
              <p:ext uri="{D42A27DB-BD31-4B8C-83A1-F6EECF244321}">
                <p14:modId xmlns:p14="http://schemas.microsoft.com/office/powerpoint/2010/main" val="3596029853"/>
              </p:ext>
            </p:extLst>
          </p:nvPr>
        </p:nvGraphicFramePr>
        <p:xfrm>
          <a:off x="22920" y="1340768"/>
          <a:ext cx="9121080" cy="5799020"/>
        </p:xfrm>
        <a:graphic>
          <a:graphicData uri="http://schemas.openxmlformats.org/drawingml/2006/table">
            <a:tbl>
              <a:tblPr>
                <a:tableStyleId>{284E427A-3D55-4303-BF80-6455036E1DE7}</a:tableStyleId>
              </a:tblPr>
              <a:tblGrid>
                <a:gridCol w="4508119"/>
                <a:gridCol w="4612961"/>
              </a:tblGrid>
              <a:tr h="200549">
                <a:tc>
                  <a:txBody>
                    <a:bodyPr/>
                    <a:lstStyle/>
                    <a:p>
                      <a:r>
                        <a:rPr lang="id-ID" sz="1100" dirty="0"/>
                        <a:t>For</a:t>
                      </a:r>
                    </a:p>
                  </a:txBody>
                  <a:tcPr marL="25437" marR="25437" marT="12719" marB="12719" anchor="ctr"/>
                </a:tc>
                <a:tc>
                  <a:txBody>
                    <a:bodyPr/>
                    <a:lstStyle/>
                    <a:p>
                      <a:r>
                        <a:rPr lang="id-ID" sz="1100"/>
                        <a:t>Since</a:t>
                      </a:r>
                    </a:p>
                  </a:txBody>
                  <a:tcPr marL="25437" marR="25437" marT="12719" marB="12719" anchor="ctr"/>
                </a:tc>
              </a:tr>
              <a:tr h="5598471">
                <a:tc>
                  <a:txBody>
                    <a:bodyPr/>
                    <a:lstStyle/>
                    <a:p>
                      <a:r>
                        <a:rPr lang="id-ID" sz="1100" dirty="0"/>
                        <a:t>· Digunakan untuk menunjukkan berapa lama periode waktu berlangsung.</a:t>
                      </a:r>
                    </a:p>
                    <a:p>
                      <a:r>
                        <a:rPr lang="id-ID" sz="1100" dirty="0"/>
                        <a:t>Contoh kalimat:</a:t>
                      </a:r>
                    </a:p>
                    <a:p>
                      <a:r>
                        <a:rPr lang="id-ID" sz="1100" dirty="0"/>
                        <a:t>I have lived in New York for five years.</a:t>
                      </a:r>
                    </a:p>
                    <a:p>
                      <a:r>
                        <a:rPr lang="id-ID" sz="1100" dirty="0"/>
                        <a:t>Artinya, lima tahun adalah berapa lama subjek I sudah tinggal di New York.</a:t>
                      </a:r>
                    </a:p>
                    <a:p>
                      <a:r>
                        <a:rPr lang="id-ID" sz="1100" dirty="0"/>
                        <a:t> </a:t>
                      </a:r>
                    </a:p>
                    <a:p>
                      <a:r>
                        <a:rPr lang="id-ID" sz="1100" dirty="0"/>
                        <a:t>· For dapat dihilangkan dalam suatu kalimat present perfect tense karena keterangan waktu ini masih bisa dimengerti meskipun tidak disertai dalam kalimat.</a:t>
                      </a:r>
                    </a:p>
                    <a:p>
                      <a:r>
                        <a:rPr lang="id-ID" sz="1100" dirty="0"/>
                        <a:t>Contoh:</a:t>
                      </a:r>
                    </a:p>
                    <a:p>
                      <a:r>
                        <a:rPr lang="id-ID" sz="1100" dirty="0"/>
                        <a:t>(+) He has worked here (for) several years.</a:t>
                      </a:r>
                    </a:p>
                    <a:p>
                      <a:r>
                        <a:rPr lang="id-ID" sz="1100" dirty="0"/>
                        <a:t>(-) He has not worked here (for) several years.</a:t>
                      </a:r>
                    </a:p>
                    <a:p>
                      <a:r>
                        <a:rPr lang="id-ID" sz="1100" dirty="0"/>
                        <a:t>(?) (For) how long has he worked here?</a:t>
                      </a:r>
                    </a:p>
                    <a:p>
                      <a:r>
                        <a:rPr lang="id-ID" sz="1100" dirty="0"/>
                        <a:t> </a:t>
                      </a:r>
                    </a:p>
                    <a:p>
                      <a:r>
                        <a:rPr lang="id-ID" sz="1100" dirty="0"/>
                        <a:t>· Ada beberapa kata kerja yang tidak bisa digunakan bersamaan dengan kata for, seperti</a:t>
                      </a:r>
                      <a:r>
                        <a:rPr lang="id-ID" sz="1100" dirty="0" smtClean="0"/>
                        <a:t>:</a:t>
                      </a:r>
                      <a:r>
                        <a:rPr lang="id-ID" sz="1100" dirty="0">
                          <a:effectLst/>
                        </a:rPr>
                        <a:t/>
                      </a:r>
                      <a:br>
                        <a:rPr lang="id-ID" sz="1100" dirty="0">
                          <a:effectLst/>
                        </a:rPr>
                      </a:br>
                      <a:endParaRPr lang="id-ID" sz="1100" dirty="0">
                        <a:effectLst/>
                      </a:endParaRPr>
                    </a:p>
                    <a:p>
                      <a:r>
                        <a:rPr lang="id-ID" sz="1100" dirty="0"/>
                        <a:t>began   arrive   meet   end  leave  stop</a:t>
                      </a:r>
                    </a:p>
                    <a:p>
                      <a:r>
                        <a:rPr lang="id-ID" sz="1100" dirty="0"/>
                        <a:t> </a:t>
                      </a:r>
                    </a:p>
                    <a:p>
                      <a:r>
                        <a:rPr lang="id-ID" sz="1100" dirty="0"/>
                        <a:t>She has arrived in New York for two years.</a:t>
                      </a:r>
                    </a:p>
                    <a:p>
                      <a:r>
                        <a:rPr lang="id-ID" sz="1100" dirty="0"/>
                        <a:t> </a:t>
                      </a:r>
                    </a:p>
                    <a:p>
                      <a:r>
                        <a:rPr lang="id-ID" sz="1100" dirty="0"/>
                        <a:t>Kalimat ini tidak benar karena kata arrive menggambarkan kejadian yang terjadi sekali dan tidak berlanjut untuk suatu periode waktu tertentu.Kalimat yang benar seharusnya berbentuk simple past sebagai berikut:</a:t>
                      </a:r>
                    </a:p>
                    <a:p>
                      <a:r>
                        <a:rPr lang="id-ID" sz="1100" dirty="0"/>
                        <a:t> </a:t>
                      </a:r>
                    </a:p>
                    <a:p>
                      <a:r>
                        <a:rPr lang="id-ID" sz="1100" dirty="0"/>
                        <a:t>She arrived in New York three years ago</a:t>
                      </a:r>
                      <a:r>
                        <a:rPr lang="id-ID" sz="1100" dirty="0" smtClean="0"/>
                        <a:t>.</a:t>
                      </a:r>
                    </a:p>
                    <a:p>
                      <a:endParaRPr lang="id-ID" sz="1100" dirty="0" smtClean="0"/>
                    </a:p>
                    <a:p>
                      <a:endParaRPr lang="id-ID" sz="1100" dirty="0"/>
                    </a:p>
                    <a:p>
                      <a:r>
                        <a:rPr lang="id-ID" sz="1100" dirty="0"/>
                        <a:t> </a:t>
                      </a:r>
                    </a:p>
                  </a:txBody>
                  <a:tcPr marL="25437" marR="25437" marT="12719" marB="12719" anchor="ctr"/>
                </a:tc>
                <a:tc>
                  <a:txBody>
                    <a:bodyPr/>
                    <a:lstStyle/>
                    <a:p>
                      <a:r>
                        <a:rPr lang="id-ID" sz="1100" dirty="0"/>
                        <a:t>· Digunakan untuk menunjukkan kapan suatu periode waktu dimulai.</a:t>
                      </a:r>
                    </a:p>
                    <a:p>
                      <a:r>
                        <a:rPr lang="id-ID" sz="1100" dirty="0"/>
                        <a:t>Contoh kalimat:</a:t>
                      </a:r>
                    </a:p>
                    <a:p>
                      <a:r>
                        <a:rPr lang="id-ID" sz="1100" dirty="0"/>
                        <a:t>I have lived in New York since five years ago.</a:t>
                      </a:r>
                    </a:p>
                    <a:p>
                      <a:r>
                        <a:rPr lang="id-ID" sz="1100" dirty="0"/>
                        <a:t>Artinya, subjek I mulai tinggal di New York sejak lima tahun yang lalu.</a:t>
                      </a:r>
                    </a:p>
                    <a:p>
                      <a:r>
                        <a:rPr lang="id-ID" sz="1100" dirty="0"/>
                        <a:t> </a:t>
                      </a:r>
                      <a:endParaRPr lang="id-ID" sz="1100" dirty="0" smtClean="0"/>
                    </a:p>
                    <a:p>
                      <a:endParaRPr lang="id-ID" sz="1100" dirty="0"/>
                    </a:p>
                    <a:p>
                      <a:endParaRPr lang="id-ID" sz="1100" dirty="0" smtClean="0"/>
                    </a:p>
                    <a:p>
                      <a:r>
                        <a:rPr lang="id-ID" sz="1100" dirty="0" smtClean="0"/>
                        <a:t>· </a:t>
                      </a:r>
                      <a:r>
                        <a:rPr lang="id-ID" sz="1100" dirty="0"/>
                        <a:t>Since tidak dapat dihilangkan dalam kalimat present perfect tense karena bisa menghilangkan fungsi keterangan waktu itu sendiri dan makna kalimat.</a:t>
                      </a:r>
                    </a:p>
                    <a:p>
                      <a:r>
                        <a:rPr lang="id-ID" sz="1100" dirty="0"/>
                        <a:t>Contoh:</a:t>
                      </a:r>
                    </a:p>
                    <a:p>
                      <a:r>
                        <a:rPr lang="id-ID" sz="1100" dirty="0"/>
                        <a:t>(+) He has worked here since June.</a:t>
                      </a:r>
                    </a:p>
                    <a:p>
                      <a:r>
                        <a:rPr lang="id-ID" sz="1100" dirty="0"/>
                        <a:t>BUKAN:  He has worked here June.</a:t>
                      </a:r>
                    </a:p>
                    <a:p>
                      <a:r>
                        <a:rPr lang="id-ID" sz="1100" dirty="0"/>
                        <a:t> </a:t>
                      </a:r>
                    </a:p>
                    <a:p>
                      <a:r>
                        <a:rPr lang="id-ID" sz="1100" dirty="0"/>
                        <a:t>(-) He has not worked since June</a:t>
                      </a:r>
                    </a:p>
                    <a:p>
                      <a:r>
                        <a:rPr lang="id-ID" sz="1100" dirty="0"/>
                        <a:t>Bukan: He has not worked June.</a:t>
                      </a:r>
                    </a:p>
                    <a:p>
                      <a:r>
                        <a:rPr lang="id-ID" sz="1100" dirty="0"/>
                        <a:t> </a:t>
                      </a:r>
                    </a:p>
                    <a:p>
                      <a:r>
                        <a:rPr lang="id-ID" sz="1100" dirty="0"/>
                        <a:t>(?) Since when has he worked here?</a:t>
                      </a:r>
                    </a:p>
                    <a:p>
                      <a:r>
                        <a:rPr lang="id-ID" sz="1100" dirty="0"/>
                        <a:t>Bukan: when has he worked here</a:t>
                      </a:r>
                      <a:r>
                        <a:rPr lang="id-ID" sz="1100" dirty="0" smtClean="0"/>
                        <a:t>?</a:t>
                      </a:r>
                    </a:p>
                    <a:p>
                      <a:endParaRPr lang="id-ID" sz="1100" dirty="0" smtClean="0"/>
                    </a:p>
                    <a:p>
                      <a:endParaRPr lang="id-ID" sz="1100" dirty="0" smtClean="0"/>
                    </a:p>
                    <a:p>
                      <a:endParaRPr lang="id-ID" sz="1100" dirty="0" smtClean="0"/>
                    </a:p>
                    <a:p>
                      <a:endParaRPr lang="id-ID" sz="1100" dirty="0" smtClean="0"/>
                    </a:p>
                    <a:p>
                      <a:endParaRPr lang="id-ID" sz="1100" dirty="0" smtClean="0"/>
                    </a:p>
                    <a:p>
                      <a:endParaRPr lang="id-ID" sz="1100" dirty="0" smtClean="0"/>
                    </a:p>
                    <a:p>
                      <a:endParaRPr lang="id-ID" sz="1100" dirty="0" smtClean="0"/>
                    </a:p>
                    <a:p>
                      <a:endParaRPr lang="id-ID" sz="1100" dirty="0" smtClean="0"/>
                    </a:p>
                    <a:p>
                      <a:endParaRPr lang="id-ID" sz="1100" dirty="0" smtClean="0"/>
                    </a:p>
                    <a:p>
                      <a:endParaRPr lang="id-ID" sz="1100" dirty="0" smtClean="0"/>
                    </a:p>
                    <a:p>
                      <a:endParaRPr lang="id-ID" sz="1100" dirty="0" smtClean="0"/>
                    </a:p>
                    <a:p>
                      <a:endParaRPr lang="id-ID" sz="1100" dirty="0" smtClean="0"/>
                    </a:p>
                    <a:p>
                      <a:endParaRPr lang="id-ID" sz="1100" dirty="0"/>
                    </a:p>
                  </a:txBody>
                  <a:tcPr marL="25437" marR="25437" marT="12719" marB="12719" anchor="ctr"/>
                </a:tc>
              </a:tr>
            </a:tbl>
          </a:graphicData>
        </a:graphic>
      </p:graphicFrame>
    </p:spTree>
    <p:extLst>
      <p:ext uri="{BB962C8B-B14F-4D97-AF65-F5344CB8AC3E}">
        <p14:creationId xmlns:p14="http://schemas.microsoft.com/office/powerpoint/2010/main" val="361225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341784"/>
          </a:xfrm>
        </p:spPr>
        <p:txBody>
          <a:bodyPr>
            <a:normAutofit fontScale="90000"/>
          </a:bodyPr>
          <a:lstStyle/>
          <a:p>
            <a:r>
              <a:rPr lang="id-ID" dirty="0"/>
              <a:t>Penggunaan Present Perfect Tenses</a:t>
            </a:r>
          </a:p>
        </p:txBody>
      </p:sp>
      <p:graphicFrame>
        <p:nvGraphicFramePr>
          <p:cNvPr id="4" name="Table 3"/>
          <p:cNvGraphicFramePr>
            <a:graphicFrameLocks noGrp="1"/>
          </p:cNvGraphicFramePr>
          <p:nvPr>
            <p:extLst>
              <p:ext uri="{D42A27DB-BD31-4B8C-83A1-F6EECF244321}">
                <p14:modId xmlns:p14="http://schemas.microsoft.com/office/powerpoint/2010/main" val="3193402655"/>
              </p:ext>
            </p:extLst>
          </p:nvPr>
        </p:nvGraphicFramePr>
        <p:xfrm>
          <a:off x="251520" y="1052736"/>
          <a:ext cx="8568952" cy="5849397"/>
        </p:xfrm>
        <a:graphic>
          <a:graphicData uri="http://schemas.openxmlformats.org/drawingml/2006/table">
            <a:tbl>
              <a:tblPr>
                <a:tableStyleId>{284E427A-3D55-4303-BF80-6455036E1DE7}</a:tableStyleId>
              </a:tblPr>
              <a:tblGrid>
                <a:gridCol w="3855325"/>
                <a:gridCol w="4713627"/>
              </a:tblGrid>
              <a:tr h="252941">
                <a:tc>
                  <a:txBody>
                    <a:bodyPr/>
                    <a:lstStyle/>
                    <a:p>
                      <a:r>
                        <a:rPr lang="id-ID" sz="1400" dirty="0"/>
                        <a:t>Penggunaan</a:t>
                      </a:r>
                    </a:p>
                  </a:txBody>
                  <a:tcPr marL="30240" marR="30240" marT="15120" marB="15120" anchor="ctr"/>
                </a:tc>
                <a:tc>
                  <a:txBody>
                    <a:bodyPr/>
                    <a:lstStyle/>
                    <a:p>
                      <a:r>
                        <a:rPr lang="id-ID" sz="1400" dirty="0"/>
                        <a:t>Contoh Kalimat</a:t>
                      </a:r>
                    </a:p>
                  </a:txBody>
                  <a:tcPr marL="30240" marR="30240" marT="15120" marB="15120" anchor="ctr"/>
                </a:tc>
              </a:tr>
              <a:tr h="1420793">
                <a:tc>
                  <a:txBody>
                    <a:bodyPr/>
                    <a:lstStyle/>
                    <a:p>
                      <a:r>
                        <a:rPr lang="id-ID" sz="1400" dirty="0"/>
                        <a:t>a) Untuk menjelaskan suatu kejadian yang dimulai pada masa lampau </a:t>
                      </a:r>
                      <a:r>
                        <a:rPr lang="id-ID" sz="1400" dirty="0">
                          <a:solidFill>
                            <a:schemeClr val="tx1"/>
                          </a:solidFill>
                        </a:rPr>
                        <a:t>(</a:t>
                      </a:r>
                      <a:r>
                        <a:rPr lang="id-ID" sz="1400" dirty="0">
                          <a:solidFill>
                            <a:schemeClr val="tx1"/>
                          </a:solidFill>
                          <a:hlinkClick r:id="rId2"/>
                        </a:rPr>
                        <a:t>past</a:t>
                      </a:r>
                      <a:r>
                        <a:rPr lang="id-ID" sz="1400" dirty="0">
                          <a:solidFill>
                            <a:schemeClr val="tx1"/>
                          </a:solidFill>
                        </a:rPr>
                        <a:t>) dan </a:t>
                      </a:r>
                      <a:r>
                        <a:rPr lang="id-ID" sz="1400" dirty="0"/>
                        <a:t>masih berlanjut sampai sekarang.</a:t>
                      </a:r>
                    </a:p>
                  </a:txBody>
                  <a:tcPr marL="30240" marR="30240" marT="15120" marB="15120" anchor="ctr"/>
                </a:tc>
                <a:tc>
                  <a:txBody>
                    <a:bodyPr/>
                    <a:lstStyle/>
                    <a:p>
                      <a:r>
                        <a:rPr lang="id-ID" sz="1400" dirty="0"/>
                        <a:t>· We have lived in New York for three years.</a:t>
                      </a:r>
                    </a:p>
                    <a:p>
                      <a:r>
                        <a:rPr lang="id-ID" sz="1400" dirty="0"/>
                        <a:t>· She has studied in Melbourne since two years ago.</a:t>
                      </a:r>
                    </a:p>
                    <a:p>
                      <a:r>
                        <a:rPr lang="id-ID" sz="1400" dirty="0"/>
                        <a:t>Kedua kejadian tersebut dimulai pada masa lampau dan masih berlanjut sampai sekarang. Artinya, We masih tinggal di New York dan She masih belajar di Melbourne sampai saat ini.</a:t>
                      </a:r>
                    </a:p>
                  </a:txBody>
                  <a:tcPr marL="30240" marR="30240" marT="15120" marB="15120" anchor="ctr"/>
                </a:tc>
              </a:tr>
              <a:tr h="2025276">
                <a:tc>
                  <a:txBody>
                    <a:bodyPr/>
                    <a:lstStyle/>
                    <a:p>
                      <a:r>
                        <a:rPr lang="sv-SE" sz="1400"/>
                        <a:t>b) Untuk menjelaskan kejadian yang dimulai dan berakhir di masa lampau dan efeknya masih berlanjut sampai sekarang.</a:t>
                      </a:r>
                    </a:p>
                  </a:txBody>
                  <a:tcPr marL="30240" marR="30240" marT="15120" marB="15120" anchor="ctr"/>
                </a:tc>
                <a:tc>
                  <a:txBody>
                    <a:bodyPr/>
                    <a:lstStyle/>
                    <a:p>
                      <a:r>
                        <a:rPr lang="id-ID" sz="1400" dirty="0"/>
                        <a:t>· I have tasted the cake</a:t>
                      </a:r>
                    </a:p>
                    <a:p>
                      <a:r>
                        <a:rPr lang="id-ID" sz="1400" dirty="0"/>
                        <a:t>· Alan has lied to all of us</a:t>
                      </a:r>
                    </a:p>
                    <a:p>
                      <a:r>
                        <a:rPr lang="id-ID" sz="1400" dirty="0"/>
                        <a:t>Kedua kejadian tersebut dimulai dan berakhir di masa lampau dan efeknya masih bisa dirasakan sampai sekarang. Artinya, I masih bisa merasakan rasa kue tersebut meskipun sudah mencicipinya pada masa lalu. Dan, kebohongan Alan masih bisa dirasakan meskipun Alan berbohong pada masa lalu juga. Jadi, gunakan present perfect tense.</a:t>
                      </a:r>
                    </a:p>
                  </a:txBody>
                  <a:tcPr marL="30240" marR="30240" marT="15120" marB="15120" anchor="ctr"/>
                </a:tc>
              </a:tr>
              <a:tr h="1190393">
                <a:tc>
                  <a:txBody>
                    <a:bodyPr/>
                    <a:lstStyle/>
                    <a:p>
                      <a:r>
                        <a:rPr lang="id-ID" sz="1400"/>
                        <a:t>c) Untuk menunjukkan bahwa suatu kejadian terjadi berulang kali di masa lampau.</a:t>
                      </a:r>
                    </a:p>
                  </a:txBody>
                  <a:tcPr marL="30240" marR="30240" marT="15120" marB="15120" anchor="ctr"/>
                </a:tc>
                <a:tc>
                  <a:txBody>
                    <a:bodyPr/>
                    <a:lstStyle/>
                    <a:p>
                      <a:r>
                        <a:rPr lang="id-ID" sz="1400"/>
                        <a:t>· Alex has called you five times</a:t>
                      </a:r>
                    </a:p>
                    <a:p>
                      <a:r>
                        <a:rPr lang="id-ID" sz="1400"/>
                        <a:t>· I have read the book several times</a:t>
                      </a:r>
                    </a:p>
                    <a:p>
                      <a:r>
                        <a:rPr lang="id-ID" sz="1400"/>
                        <a:t>Semua kejadian tersebut merupakan kejadian yang terjadi berulang kali di masa lampau. Biasanya menggunakan adverb of number.</a:t>
                      </a:r>
                    </a:p>
                  </a:txBody>
                  <a:tcPr marL="30240" marR="30240" marT="15120" marB="15120" anchor="ctr"/>
                </a:tc>
              </a:tr>
              <a:tr h="959994">
                <a:tc>
                  <a:txBody>
                    <a:bodyPr/>
                    <a:lstStyle/>
                    <a:p>
                      <a:r>
                        <a:rPr lang="id-ID" sz="1400"/>
                        <a:t>d) Untuk mengungkapkan kejadian yang baru saja terjadi atau dilakukan.</a:t>
                      </a:r>
                    </a:p>
                  </a:txBody>
                  <a:tcPr marL="30240" marR="30240" marT="15120" marB="15120" anchor="ctr"/>
                </a:tc>
                <a:tc>
                  <a:txBody>
                    <a:bodyPr/>
                    <a:lstStyle/>
                    <a:p>
                      <a:r>
                        <a:rPr lang="id-ID" sz="1400" dirty="0"/>
                        <a:t>· My father has just gone to the office.</a:t>
                      </a:r>
                    </a:p>
                    <a:p>
                      <a:r>
                        <a:rPr lang="id-ID" sz="1400" dirty="0"/>
                        <a:t>· They have just announced the winner.</a:t>
                      </a:r>
                    </a:p>
                    <a:p>
                      <a:r>
                        <a:rPr lang="id-ID" sz="1400" dirty="0"/>
                        <a:t>Semua kejadian tersebut baru saja terjadi. Biasanya kata adverb just digunakan untuk tujuan ini.</a:t>
                      </a:r>
                    </a:p>
                  </a:txBody>
                  <a:tcPr marL="30240" marR="30240" marT="15120" marB="15120" anchor="ctr"/>
                </a:tc>
              </a:tr>
            </a:tbl>
          </a:graphicData>
        </a:graphic>
      </p:graphicFrame>
      <p:sp>
        <p:nvSpPr>
          <p:cNvPr id="5" name="Rectangle 1"/>
          <p:cNvSpPr>
            <a:spLocks noChangeArrowheads="1"/>
          </p:cNvSpPr>
          <p:nvPr/>
        </p:nvSpPr>
        <p:spPr bwMode="auto">
          <a:xfrm>
            <a:off x="3613150" y="2233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304558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435894" y="1622574"/>
            <a:ext cx="8245162" cy="1106260"/>
          </a:xfrm>
        </p:spPr>
        <p:txBody>
          <a:bodyPr>
            <a:normAutofit/>
          </a:bodyPr>
          <a:lstStyle/>
          <a:p>
            <a:r>
              <a:rPr lang="id-ID" dirty="0"/>
              <a:t>Past perfect tense</a:t>
            </a:r>
            <a:endParaRPr lang="en-US"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1" y="1200150"/>
            <a:ext cx="2777490" cy="7124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1373" y="120015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31610" y="1197482"/>
            <a:ext cx="2777490" cy="73916"/>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36550" y="3168650"/>
            <a:ext cx="8445500" cy="2482850"/>
          </a:xfrm>
          <a:prstGeom prst="rect">
            <a:avLst/>
          </a:prstGeom>
        </p:spPr>
      </p:pic>
    </p:spTree>
    <p:extLst>
      <p:ext uri="{BB962C8B-B14F-4D97-AF65-F5344CB8AC3E}">
        <p14:creationId xmlns:p14="http://schemas.microsoft.com/office/powerpoint/2010/main" val="29821597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4E7AF-4E2D-4EFF-8D80-C6FDC7EDAA66}"/>
              </a:ext>
            </a:extLst>
          </p:cNvPr>
          <p:cNvSpPr>
            <a:spLocks noGrp="1"/>
          </p:cNvSpPr>
          <p:nvPr>
            <p:ph type="ctrTitle"/>
          </p:nvPr>
        </p:nvSpPr>
        <p:spPr/>
        <p:txBody>
          <a:bodyPr/>
          <a:lstStyle/>
          <a:p>
            <a:r>
              <a:rPr lang="id-ID" dirty="0"/>
              <a:t>Pengertian past perfect tense</a:t>
            </a:r>
          </a:p>
        </p:txBody>
      </p:sp>
      <p:sp>
        <p:nvSpPr>
          <p:cNvPr id="3" name="Subtitle 2">
            <a:extLst>
              <a:ext uri="{FF2B5EF4-FFF2-40B4-BE49-F238E27FC236}">
                <a16:creationId xmlns:a16="http://schemas.microsoft.com/office/drawing/2014/main" xmlns="" id="{8E6F67D0-8906-4F98-8D3D-280C847356F3}"/>
              </a:ext>
            </a:extLst>
          </p:cNvPr>
          <p:cNvSpPr>
            <a:spLocks noGrp="1"/>
          </p:cNvSpPr>
          <p:nvPr>
            <p:ph type="subTitle" idx="1"/>
          </p:nvPr>
        </p:nvSpPr>
        <p:spPr>
          <a:xfrm>
            <a:off x="435895" y="3153189"/>
            <a:ext cx="8245160" cy="2484783"/>
          </a:xfrm>
        </p:spPr>
        <p:txBody>
          <a:bodyPr>
            <a:normAutofit/>
          </a:bodyPr>
          <a:lstStyle/>
          <a:p>
            <a:pPr algn="just">
              <a:lnSpc>
                <a:spcPct val="150000"/>
              </a:lnSpc>
            </a:pPr>
            <a:r>
              <a:rPr lang="id-ID" sz="1350" b="1" dirty="0">
                <a:solidFill>
                  <a:schemeClr val="bg1"/>
                </a:solidFill>
                <a:latin typeface="Times New Roman" panose="02020603050405020304" pitchFamily="18" charset="0"/>
                <a:cs typeface="Times New Roman" panose="02020603050405020304" pitchFamily="18" charset="0"/>
              </a:rPr>
              <a:t>Past perfect tense</a:t>
            </a:r>
            <a:r>
              <a:rPr lang="id-ID" sz="1350" dirty="0">
                <a:solidFill>
                  <a:schemeClr val="bg1"/>
                </a:solidFill>
                <a:latin typeface="Times New Roman" panose="02020603050405020304" pitchFamily="18" charset="0"/>
                <a:cs typeface="Times New Roman" panose="02020603050405020304" pitchFamily="18" charset="0"/>
              </a:rPr>
              <a:t> adalah suatu bentuk kata kerja yang digunakan untuk menyatakan bahwa suatu aksi telah selesai pada suatu titik di masa lalu sebelum aksi lainnya terjadi.Aksi yang telah selesai di masa lampau itu dapat terjadi berulang kali maupun hanya sekali.</a:t>
            </a:r>
          </a:p>
          <a:p>
            <a:pPr algn="just">
              <a:lnSpc>
                <a:spcPct val="150000"/>
              </a:lnSpc>
            </a:pPr>
            <a:endParaRPr lang="id-ID" sz="13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75585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79A31-C62A-46B3-91AA-86C8BC93557F}"/>
              </a:ext>
            </a:extLst>
          </p:cNvPr>
          <p:cNvSpPr>
            <a:spLocks noGrp="1"/>
          </p:cNvSpPr>
          <p:nvPr>
            <p:ph type="title"/>
          </p:nvPr>
        </p:nvSpPr>
        <p:spPr/>
        <p:txBody>
          <a:bodyPr/>
          <a:lstStyle/>
          <a:p>
            <a:r>
              <a:rPr lang="id-ID" dirty="0"/>
              <a:t>Rumus past perfect tense</a:t>
            </a:r>
          </a:p>
        </p:txBody>
      </p:sp>
      <p:sp>
        <p:nvSpPr>
          <p:cNvPr id="5" name="Content Placeholder 4">
            <a:extLst>
              <a:ext uri="{FF2B5EF4-FFF2-40B4-BE49-F238E27FC236}">
                <a16:creationId xmlns:a16="http://schemas.microsoft.com/office/drawing/2014/main" xmlns="" id="{5479AD99-62FC-4F69-9B4E-BC72A7FA7DE5}"/>
              </a:ext>
            </a:extLst>
          </p:cNvPr>
          <p:cNvSpPr>
            <a:spLocks noGrp="1"/>
          </p:cNvSpPr>
          <p:nvPr>
            <p:ph idx="1"/>
          </p:nvPr>
        </p:nvSpPr>
        <p:spPr/>
        <p:txBody>
          <a:bodyPr>
            <a:normAutofit/>
          </a:bodyPr>
          <a:lstStyle/>
          <a:p>
            <a:pPr marL="0" indent="0" algn="just">
              <a:lnSpc>
                <a:spcPct val="150000"/>
              </a:lnSpc>
              <a:buNone/>
            </a:pPr>
            <a:r>
              <a:rPr lang="id-ID" sz="1350" dirty="0">
                <a:latin typeface="Times New Roman" panose="02020603050405020304" pitchFamily="18" charset="0"/>
                <a:cs typeface="Times New Roman" panose="02020603050405020304" pitchFamily="18" charset="0"/>
              </a:rPr>
              <a:t>Past perfect tense dibentuk dengan auxiliary verb “had”, dan past participle (verb-3). Had digunakan baik untuk singular maupun plural subject. Sedangkan past participle dibentuk dengan menambahkan -ed, -en, -d, -t, -n, atau -ne pada base form berupa regular verb. Pada base form berupa irregular verb, bentuk past participle tidak konsisten</a:t>
            </a:r>
          </a:p>
          <a:p>
            <a:endParaRPr lang="id-ID" dirty="0"/>
          </a:p>
        </p:txBody>
      </p:sp>
    </p:spTree>
    <p:extLst>
      <p:ext uri="{BB962C8B-B14F-4D97-AF65-F5344CB8AC3E}">
        <p14:creationId xmlns:p14="http://schemas.microsoft.com/office/powerpoint/2010/main" val="213390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Urban</Template>
  <TotalTime>78</TotalTime>
  <Words>762</Words>
  <Application>Microsoft Office PowerPoint</Application>
  <PresentationFormat>On-screen Show (4:3)</PresentationFormat>
  <Paragraphs>139</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Bodoni MT Black</vt:lpstr>
      <vt:lpstr>Calibri</vt:lpstr>
      <vt:lpstr>Franklin Gothic Book</vt:lpstr>
      <vt:lpstr>Franklin Gothic Demi</vt:lpstr>
      <vt:lpstr>Georgia</vt:lpstr>
      <vt:lpstr>Times New Roman</vt:lpstr>
      <vt:lpstr>Trebuchet MS</vt:lpstr>
      <vt:lpstr>Wingdings 2</vt:lpstr>
      <vt:lpstr>Urban</vt:lpstr>
      <vt:lpstr>DividendVTI</vt:lpstr>
      <vt:lpstr>PowerPoint Presentation</vt:lpstr>
      <vt:lpstr>Pengertian Present Perfect Tenses</vt:lpstr>
      <vt:lpstr>Rumus Present Perfect Tenses</vt:lpstr>
      <vt:lpstr>Ciri-Ciri Khusus Present Perefect Tenses</vt:lpstr>
      <vt:lpstr>For dan Since Pada kalimat present perfect tense, keterangan waktu yang sering digunakan adalah for dan since. Penjelasannya adalah sebagai berikut: </vt:lpstr>
      <vt:lpstr>Penggunaan Present Perfect Tenses</vt:lpstr>
      <vt:lpstr>Past perfect tense</vt:lpstr>
      <vt:lpstr>Pengertian past perfect tense</vt:lpstr>
      <vt:lpstr>Rumus past perfect tense</vt:lpstr>
      <vt:lpstr>PowerPoint Presentation</vt:lpstr>
      <vt:lpstr>Fungsi dan contoh past perfect tense</vt:lpstr>
      <vt:lpstr>PowerPoint Presentation</vt:lpstr>
      <vt:lpstr>PowerPoint Presentation</vt:lpstr>
      <vt:lpstr>PowerPoint Presentation</vt:lpstr>
      <vt:lpstr>3. Past perfect tense digunakan pada reported speech setelah verb • said • told • asked • thought • wondered  Past perfect tense untuk mengekspresikan harapan atau impian yang tidak kesampaian melalui conditional sentence tipe 3.  Rumus conditional sentence tipe 3: if + past perfect tense + would/should/could/might + have + past participle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Boby</cp:lastModifiedBy>
  <cp:revision>8</cp:revision>
  <dcterms:created xsi:type="dcterms:W3CDTF">2020-03-11T05:50:27Z</dcterms:created>
  <dcterms:modified xsi:type="dcterms:W3CDTF">2020-11-01T11:20:18Z</dcterms:modified>
</cp:coreProperties>
</file>