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25"/>
  </p:notesMasterIdLst>
  <p:sldIdLst>
    <p:sldId id="256" r:id="rId2"/>
    <p:sldId id="257" r:id="rId3"/>
    <p:sldId id="275" r:id="rId4"/>
    <p:sldId id="258" r:id="rId5"/>
    <p:sldId id="276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7" r:id="rId20"/>
    <p:sldId id="273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CCCC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slide" Target="../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09DB56-66E9-4D2F-B9E4-D10767E41602}" type="doc">
      <dgm:prSet loTypeId="urn:microsoft.com/office/officeart/2005/8/layout/arrow6" loCatId="process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FB66D7EE-7874-4F32-B4B2-DA0948B4F584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1" action="ppaction://hlinksldjump"/>
            </a:rPr>
            <a:t>Verbal</a:t>
          </a:r>
          <a:endParaRPr lang="en-US" dirty="0"/>
        </a:p>
      </dgm:t>
    </dgm:pt>
    <dgm:pt modelId="{A4DD9E3A-242B-4B4D-AF1B-EF7B7AE5D1BA}" type="parTrans" cxnId="{E2620136-8B8B-4722-85D1-76C39D9A4D67}">
      <dgm:prSet/>
      <dgm:spPr/>
      <dgm:t>
        <a:bodyPr/>
        <a:lstStyle/>
        <a:p>
          <a:endParaRPr lang="en-US"/>
        </a:p>
      </dgm:t>
    </dgm:pt>
    <dgm:pt modelId="{5F7057FC-0149-4444-8B3B-ACF4FC7B13B7}" type="sibTrans" cxnId="{E2620136-8B8B-4722-85D1-76C39D9A4D67}">
      <dgm:prSet/>
      <dgm:spPr/>
      <dgm:t>
        <a:bodyPr/>
        <a:lstStyle/>
        <a:p>
          <a:endParaRPr lang="en-US"/>
        </a:p>
      </dgm:t>
    </dgm:pt>
    <dgm:pt modelId="{42EBE9A1-AE3F-4A59-BD27-1F14E58766E1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2" action="ppaction://hlinksldjump"/>
            </a:rPr>
            <a:t>Nominal</a:t>
          </a:r>
          <a:endParaRPr lang="en-US" dirty="0"/>
        </a:p>
      </dgm:t>
    </dgm:pt>
    <dgm:pt modelId="{8911CF00-B764-4CD4-A996-F6F7DE7ACDC6}" type="parTrans" cxnId="{2B3FF4D8-00BE-4BFB-914E-E664BAC32F3C}">
      <dgm:prSet/>
      <dgm:spPr/>
      <dgm:t>
        <a:bodyPr/>
        <a:lstStyle/>
        <a:p>
          <a:endParaRPr lang="en-US"/>
        </a:p>
      </dgm:t>
    </dgm:pt>
    <dgm:pt modelId="{60372E04-EBC2-4264-872B-1923D0F65F35}" type="sibTrans" cxnId="{2B3FF4D8-00BE-4BFB-914E-E664BAC32F3C}">
      <dgm:prSet/>
      <dgm:spPr/>
      <dgm:t>
        <a:bodyPr/>
        <a:lstStyle/>
        <a:p>
          <a:endParaRPr lang="en-US"/>
        </a:p>
      </dgm:t>
    </dgm:pt>
    <dgm:pt modelId="{8B538104-DBB8-466E-A3D7-1DC299C3A532}" type="pres">
      <dgm:prSet presAssocID="{E009DB56-66E9-4D2F-B9E4-D10767E41602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924FE092-83BA-4367-9440-9E1625934CC7}" type="pres">
      <dgm:prSet presAssocID="{E009DB56-66E9-4D2F-B9E4-D10767E41602}" presName="ribbon" presStyleLbl="node1" presStyleIdx="0" presStyleCnt="1"/>
      <dgm:spPr/>
      <dgm:t>
        <a:bodyPr/>
        <a:lstStyle/>
        <a:p>
          <a:endParaRPr lang="id-ID"/>
        </a:p>
      </dgm:t>
    </dgm:pt>
    <dgm:pt modelId="{26D89699-7D9E-4214-B23F-0613B256B73A}" type="pres">
      <dgm:prSet presAssocID="{E009DB56-66E9-4D2F-B9E4-D10767E41602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172EDC5-7314-4FEA-AF2F-2A1B92CED1D1}" type="pres">
      <dgm:prSet presAssocID="{E009DB56-66E9-4D2F-B9E4-D10767E41602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E2A4A81D-F322-468B-B50B-10DF91012426}" type="presOf" srcId="{FB66D7EE-7874-4F32-B4B2-DA0948B4F584}" destId="{26D89699-7D9E-4214-B23F-0613B256B73A}" srcOrd="0" destOrd="0" presId="urn:microsoft.com/office/officeart/2005/8/layout/arrow6"/>
    <dgm:cxn modelId="{2B3FF4D8-00BE-4BFB-914E-E664BAC32F3C}" srcId="{E009DB56-66E9-4D2F-B9E4-D10767E41602}" destId="{42EBE9A1-AE3F-4A59-BD27-1F14E58766E1}" srcOrd="1" destOrd="0" parTransId="{8911CF00-B764-4CD4-A996-F6F7DE7ACDC6}" sibTransId="{60372E04-EBC2-4264-872B-1923D0F65F35}"/>
    <dgm:cxn modelId="{E2620136-8B8B-4722-85D1-76C39D9A4D67}" srcId="{E009DB56-66E9-4D2F-B9E4-D10767E41602}" destId="{FB66D7EE-7874-4F32-B4B2-DA0948B4F584}" srcOrd="0" destOrd="0" parTransId="{A4DD9E3A-242B-4B4D-AF1B-EF7B7AE5D1BA}" sibTransId="{5F7057FC-0149-4444-8B3B-ACF4FC7B13B7}"/>
    <dgm:cxn modelId="{FE105A25-4716-41C5-AC53-DA5D7DAF1F0E}" type="presOf" srcId="{42EBE9A1-AE3F-4A59-BD27-1F14E58766E1}" destId="{5172EDC5-7314-4FEA-AF2F-2A1B92CED1D1}" srcOrd="0" destOrd="0" presId="urn:microsoft.com/office/officeart/2005/8/layout/arrow6"/>
    <dgm:cxn modelId="{236F50BE-7082-4C45-8A92-8B4731C857E7}" type="presOf" srcId="{E009DB56-66E9-4D2F-B9E4-D10767E41602}" destId="{8B538104-DBB8-466E-A3D7-1DC299C3A532}" srcOrd="0" destOrd="0" presId="urn:microsoft.com/office/officeart/2005/8/layout/arrow6"/>
    <dgm:cxn modelId="{13344E74-D721-438A-9AF9-4CA969210919}" type="presParOf" srcId="{8B538104-DBB8-466E-A3D7-1DC299C3A532}" destId="{924FE092-83BA-4367-9440-9E1625934CC7}" srcOrd="0" destOrd="0" presId="urn:microsoft.com/office/officeart/2005/8/layout/arrow6"/>
    <dgm:cxn modelId="{6E343828-826E-44B7-BD44-271D412EBC06}" type="presParOf" srcId="{8B538104-DBB8-466E-A3D7-1DC299C3A532}" destId="{26D89699-7D9E-4214-B23F-0613B256B73A}" srcOrd="1" destOrd="0" presId="urn:microsoft.com/office/officeart/2005/8/layout/arrow6"/>
    <dgm:cxn modelId="{5A3A4D62-7189-4BDE-A7E3-75853E0F0072}" type="presParOf" srcId="{8B538104-DBB8-466E-A3D7-1DC299C3A532}" destId="{5172EDC5-7314-4FEA-AF2F-2A1B92CED1D1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FE092-83BA-4367-9440-9E1625934CC7}">
      <dsp:nvSpPr>
        <dsp:cNvPr id="0" name=""/>
        <dsp:cNvSpPr/>
      </dsp:nvSpPr>
      <dsp:spPr>
        <a:xfrm>
          <a:off x="0" y="362585"/>
          <a:ext cx="6799262" cy="2719704"/>
        </a:xfrm>
        <a:prstGeom prst="leftRightRibbon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89699-7D9E-4214-B23F-0613B256B73A}">
      <dsp:nvSpPr>
        <dsp:cNvPr id="0" name=""/>
        <dsp:cNvSpPr/>
      </dsp:nvSpPr>
      <dsp:spPr>
        <a:xfrm>
          <a:off x="815911" y="838533"/>
          <a:ext cx="2243756" cy="1332655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3360" rIns="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>
              <a:hlinkClick xmlns:r="http://schemas.openxmlformats.org/officeDocument/2006/relationships" r:id="" action="ppaction://hlinksldjump"/>
            </a:rPr>
            <a:t>Verbal</a:t>
          </a:r>
          <a:endParaRPr lang="en-US" sz="6000" kern="1200" dirty="0"/>
        </a:p>
      </dsp:txBody>
      <dsp:txXfrm>
        <a:off x="815911" y="838533"/>
        <a:ext cx="2243756" cy="1332655"/>
      </dsp:txXfrm>
    </dsp:sp>
    <dsp:sp modelId="{5172EDC5-7314-4FEA-AF2F-2A1B92CED1D1}">
      <dsp:nvSpPr>
        <dsp:cNvPr id="0" name=""/>
        <dsp:cNvSpPr/>
      </dsp:nvSpPr>
      <dsp:spPr>
        <a:xfrm>
          <a:off x="3399631" y="1273686"/>
          <a:ext cx="2651712" cy="1332655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3360" rIns="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>
              <a:hlinkClick xmlns:r="http://schemas.openxmlformats.org/officeDocument/2006/relationships" r:id="" action="ppaction://hlinksldjump"/>
            </a:rPr>
            <a:t>Nominal</a:t>
          </a:r>
          <a:endParaRPr lang="en-US" sz="6000" kern="1200" dirty="0"/>
        </a:p>
      </dsp:txBody>
      <dsp:txXfrm>
        <a:off x="3399631" y="1273686"/>
        <a:ext cx="2651712" cy="1332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FB148-2965-496A-A506-F06FBB54C543}" type="datetimeFigureOut">
              <a:rPr lang="id-ID" smtClean="0"/>
              <a:pPr/>
              <a:t>11/10/2020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FDA4D-6657-4818-9792-F1858D8F0A2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0906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DA4D-6657-4818-9792-F1858D8F0A23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26137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DA4D-6657-4818-9792-F1858D8F0A23}" type="slidenum">
              <a:rPr lang="id-ID" smtClean="0"/>
              <a:pPr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8536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DA4D-6657-4818-9792-F1858D8F0A23}" type="slidenum">
              <a:rPr lang="id-ID" smtClean="0"/>
              <a:pPr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1399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DA4D-6657-4818-9792-F1858D8F0A23}" type="slidenum">
              <a:rPr lang="id-ID" smtClean="0"/>
              <a:pPr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2545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DA4D-6657-4818-9792-F1858D8F0A23}" type="slidenum">
              <a:rPr lang="id-ID" smtClean="0"/>
              <a:pPr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7681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DA4D-6657-4818-9792-F1858D8F0A23}" type="slidenum">
              <a:rPr lang="id-ID" smtClean="0"/>
              <a:pPr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267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DA4D-6657-4818-9792-F1858D8F0A23}" type="slidenum">
              <a:rPr lang="id-ID" smtClean="0"/>
              <a:pPr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1952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DA4D-6657-4818-9792-F1858D8F0A23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4217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DA4D-6657-4818-9792-F1858D8F0A23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5138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DA4D-6657-4818-9792-F1858D8F0A23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3471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DA4D-6657-4818-9792-F1858D8F0A23}" type="slidenum">
              <a:rPr lang="id-ID" smtClean="0"/>
              <a:pPr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4180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DA4D-6657-4818-9792-F1858D8F0A23}" type="slidenum">
              <a:rPr lang="id-ID" smtClean="0"/>
              <a:pPr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1179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DA4D-6657-4818-9792-F1858D8F0A23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6719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DA4D-6657-4818-9792-F1858D8F0A23}" type="slidenum">
              <a:rPr lang="id-ID" smtClean="0"/>
              <a:pPr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8632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FDA4D-6657-4818-9792-F1858D8F0A23}" type="slidenum">
              <a:rPr lang="id-ID" smtClean="0"/>
              <a:pPr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5107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E41A88CC-E5E3-4D93-B300-257A4DD23AF5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2B89B635-0518-4B35-BF47-2F5F24551BD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68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8CC-E5E3-4D93-B300-257A4DD23AF5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B635-0518-4B35-BF47-2F5F24551B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3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8CC-E5E3-4D93-B300-257A4DD23AF5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B635-0518-4B35-BF47-2F5F24551BD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307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8CC-E5E3-4D93-B300-257A4DD23AF5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B635-0518-4B35-BF47-2F5F24551B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034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8CC-E5E3-4D93-B300-257A4DD23AF5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B635-0518-4B35-BF47-2F5F24551B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38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8CC-E5E3-4D93-B300-257A4DD23AF5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B635-0518-4B35-BF47-2F5F24551B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943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8CC-E5E3-4D93-B300-257A4DD23AF5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B635-0518-4B35-BF47-2F5F24551BD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061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8CC-E5E3-4D93-B300-257A4DD23AF5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B635-0518-4B35-BF47-2F5F24551BD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575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8CC-E5E3-4D93-B300-257A4DD23AF5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B635-0518-4B35-BF47-2F5F24551BD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44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8CC-E5E3-4D93-B300-257A4DD23AF5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B635-0518-4B35-BF47-2F5F24551B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2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8CC-E5E3-4D93-B300-257A4DD23AF5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B635-0518-4B35-BF47-2F5F24551BD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79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8CC-E5E3-4D93-B300-257A4DD23AF5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B635-0518-4B35-BF47-2F5F24551B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5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8CC-E5E3-4D93-B300-257A4DD23AF5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B635-0518-4B35-BF47-2F5F24551BD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091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8CC-E5E3-4D93-B300-257A4DD23AF5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B635-0518-4B35-BF47-2F5F24551BD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0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8CC-E5E3-4D93-B300-257A4DD23AF5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B635-0518-4B35-BF47-2F5F24551B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1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8CC-E5E3-4D93-B300-257A4DD23AF5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B635-0518-4B35-BF47-2F5F24551BD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26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88CC-E5E3-4D93-B300-257A4DD23AF5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B635-0518-4B35-BF47-2F5F24551B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8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1A88CC-E5E3-4D93-B300-257A4DD23AF5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89B635-0518-4B35-BF47-2F5F24551B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5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  <a:solidFill>
            <a:schemeClr val="tx2">
              <a:lumMod val="60000"/>
              <a:lumOff val="40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mtClean="0"/>
              <a:t>Simple Present Tense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2514600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endParaRPr lang="id-ID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3600" y="3657600"/>
            <a:ext cx="4572000" cy="1447800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5400" dirty="0" smtClean="0">
                <a:solidFill>
                  <a:schemeClr val="tx1"/>
                </a:solidFill>
              </a:rPr>
              <a:t>LESSON 1</a:t>
            </a:r>
            <a:endParaRPr lang="id-ID" sz="5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710" y="753533"/>
            <a:ext cx="6798734" cy="1303867"/>
          </a:xfrm>
          <a:solidFill>
            <a:srgbClr val="FF99CC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 smtClean="0"/>
              <a:t>3. verb (infinitive) that ends with the letter "y" and is preceded by a consonant (consonants), then the suffix "-y" was changed to "</a:t>
            </a:r>
            <a:r>
              <a:rPr lang="en-US" sz="2400" dirty="0" err="1" smtClean="0"/>
              <a:t>i</a:t>
            </a:r>
            <a:r>
              <a:rPr lang="en-US" sz="2400" dirty="0" smtClean="0"/>
              <a:t>" and then added "-</a:t>
            </a:r>
            <a:r>
              <a:rPr lang="en-US" sz="2400" dirty="0" err="1" smtClean="0"/>
              <a:t>es</a:t>
            </a:r>
            <a:r>
              <a:rPr lang="en-US" sz="2400" dirty="0" smtClean="0"/>
              <a:t>".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774295"/>
              </p:ext>
            </p:extLst>
          </p:nvPr>
        </p:nvGraphicFramePr>
        <p:xfrm>
          <a:off x="974677" y="2362200"/>
          <a:ext cx="7162799" cy="403859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49287"/>
                <a:gridCol w="1553378"/>
                <a:gridCol w="2526534"/>
                <a:gridCol w="2133600"/>
              </a:tblGrid>
              <a:tr h="9440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/>
                        <a:t>No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/>
                        <a:t>Verb 1 (infinitive)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Penambahan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akhiran</a:t>
                      </a:r>
                      <a:r>
                        <a:rPr lang="en-US" sz="2000" dirty="0"/>
                        <a:t> “-</a:t>
                      </a:r>
                      <a:r>
                        <a:rPr lang="en-US" sz="2000" dirty="0" err="1"/>
                        <a:t>es</a:t>
                      </a:r>
                      <a:r>
                        <a:rPr lang="en-US" sz="2000" dirty="0"/>
                        <a:t>”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/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Arti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kata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575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endParaRPr lang="en-US" sz="2000" dirty="0" smtClean="0"/>
                    </a:p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Cry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endParaRPr lang="en-US" sz="2000" dirty="0" smtClean="0"/>
                    </a:p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Cries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endParaRPr lang="en-US" sz="2000" dirty="0" smtClean="0"/>
                    </a:p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 smtClean="0"/>
                        <a:t>Menangis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5753">
                <a:tc>
                  <a:txBody>
                    <a:bodyPr/>
                    <a:lstStyle/>
                    <a:p>
                      <a:pPr algn="just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endParaRPr lang="en-US" sz="2000" dirty="0" smtClean="0"/>
                    </a:p>
                    <a:p>
                      <a:pPr algn="just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endParaRPr lang="en-US" sz="2000" dirty="0" smtClean="0"/>
                    </a:p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Carry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endParaRPr lang="en-US" sz="2000" dirty="0" smtClean="0"/>
                    </a:p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Carries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endParaRPr lang="en-US" sz="2000" dirty="0" smtClean="0"/>
                    </a:p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 smtClean="0"/>
                        <a:t>Membawa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5753">
                <a:tc>
                  <a:txBody>
                    <a:bodyPr/>
                    <a:lstStyle/>
                    <a:p>
                      <a:pPr algn="just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endParaRPr lang="en-US" sz="2000" dirty="0" smtClean="0"/>
                    </a:p>
                    <a:p>
                      <a:pPr algn="just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endParaRPr lang="en-US" sz="2000" dirty="0" smtClean="0"/>
                    </a:p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Fly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endParaRPr lang="en-US" sz="2000" dirty="0" smtClean="0"/>
                    </a:p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Flies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endParaRPr lang="en-US" sz="2000" dirty="0" smtClean="0"/>
                    </a:p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 smtClean="0"/>
                        <a:t>Terbang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5753">
                <a:tc>
                  <a:txBody>
                    <a:bodyPr/>
                    <a:lstStyle/>
                    <a:p>
                      <a:pPr algn="just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endParaRPr lang="en-US" sz="2000" dirty="0" smtClean="0"/>
                    </a:p>
                    <a:p>
                      <a:pPr algn="just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4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endParaRPr lang="en-US" sz="2000" dirty="0" smtClean="0"/>
                    </a:p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Study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endParaRPr lang="en-US" sz="2000" dirty="0" smtClean="0"/>
                    </a:p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Studies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endParaRPr lang="en-US" sz="2000" dirty="0" smtClean="0"/>
                    </a:p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 smtClean="0"/>
                        <a:t>Belajar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5753">
                <a:tc>
                  <a:txBody>
                    <a:bodyPr/>
                    <a:lstStyle/>
                    <a:p>
                      <a:pPr algn="just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endParaRPr lang="en-US" sz="2000" dirty="0" smtClean="0"/>
                    </a:p>
                    <a:p>
                      <a:pPr algn="just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endParaRPr lang="en-US" sz="2000" dirty="0" smtClean="0"/>
                    </a:p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Reply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endParaRPr lang="en-US" sz="2000" dirty="0" smtClean="0"/>
                    </a:p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Replies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endParaRPr lang="en-US" sz="2000" dirty="0" smtClean="0"/>
                    </a:p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 smtClean="0"/>
                        <a:t>Menjawab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5753">
                <a:tc>
                  <a:txBody>
                    <a:bodyPr/>
                    <a:lstStyle/>
                    <a:p>
                      <a:pPr algn="just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endParaRPr lang="en-US" sz="2000" dirty="0" smtClean="0"/>
                    </a:p>
                    <a:p>
                      <a:pPr algn="just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6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endParaRPr lang="en-US" sz="2000" dirty="0" smtClean="0"/>
                    </a:p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Try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endParaRPr lang="en-US" sz="2000" dirty="0" smtClean="0"/>
                    </a:p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tries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endParaRPr lang="en-US" sz="2000" dirty="0" smtClean="0"/>
                    </a:p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 smtClean="0"/>
                        <a:t>Berusaha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620000" cy="1143000"/>
          </a:xfrm>
          <a:solidFill>
            <a:srgbClr val="CC99FF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 smtClean="0"/>
              <a:t>4. The verb (infinitive) that ends with the letter "y" is preceded by a vowel (vocals), plus enough with the suffix "-s'.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2514600"/>
          <a:ext cx="7543800" cy="3023239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14400"/>
                <a:gridCol w="2133600"/>
                <a:gridCol w="2609850"/>
                <a:gridCol w="1885950"/>
              </a:tblGrid>
              <a:tr h="12517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/>
                        <a:t>No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/>
                        <a:t>Verb 1 (infinitive)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/>
                        <a:t>Penambahan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akhiran</a:t>
                      </a:r>
                      <a:r>
                        <a:rPr lang="en-US" sz="2400" dirty="0"/>
                        <a:t> “-s”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/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/>
                        <a:t>Arti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kata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121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/>
                        <a:t>1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endParaRPr lang="en-US" sz="2400" dirty="0" smtClean="0"/>
                    </a:p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/>
                        <a:t>Buy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endParaRPr lang="en-US" sz="2400" dirty="0" smtClean="0"/>
                    </a:p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/>
                        <a:t>Buys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endParaRPr lang="en-US" sz="2400" dirty="0" smtClean="0"/>
                    </a:p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 smtClean="0"/>
                        <a:t>Membeli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5783">
                <a:tc>
                  <a:txBody>
                    <a:bodyPr/>
                    <a:lstStyle/>
                    <a:p>
                      <a:pPr algn="just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endParaRPr lang="en-US" sz="2400" dirty="0" smtClean="0"/>
                    </a:p>
                    <a:p>
                      <a:pPr algn="just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/>
                        <a:t>2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endParaRPr lang="en-US" sz="2400" dirty="0" smtClean="0"/>
                    </a:p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/>
                        <a:t>Play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endParaRPr lang="en-US" sz="2400" dirty="0" smtClean="0"/>
                    </a:p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/>
                        <a:t>Plays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endParaRPr lang="en-US" sz="2400" dirty="0" smtClean="0"/>
                    </a:p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 smtClean="0"/>
                        <a:t>Bermain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4760">
                <a:tc>
                  <a:txBody>
                    <a:bodyPr/>
                    <a:lstStyle/>
                    <a:p>
                      <a:pPr algn="just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endParaRPr lang="en-US" sz="2400" dirty="0" smtClean="0"/>
                    </a:p>
                    <a:p>
                      <a:pPr algn="just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/>
                        <a:t>3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endParaRPr lang="en-US" sz="2400" dirty="0" smtClean="0"/>
                    </a:p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/>
                        <a:t>Lay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endParaRPr lang="en-US" sz="2400" dirty="0" smtClean="0"/>
                    </a:p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/>
                        <a:t>Lays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endParaRPr lang="en-US" sz="2400" dirty="0" smtClean="0"/>
                    </a:p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 smtClean="0"/>
                        <a:t>Berbaring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1529">
                <a:tc>
                  <a:txBody>
                    <a:bodyPr/>
                    <a:lstStyle/>
                    <a:p>
                      <a:pPr algn="just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endParaRPr lang="en-US" sz="2400" dirty="0" smtClean="0"/>
                    </a:p>
                    <a:p>
                      <a:pPr algn="just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/>
                        <a:t>4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endParaRPr lang="en-US" sz="2400" dirty="0" smtClean="0"/>
                    </a:p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/>
                        <a:t>Say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endParaRPr lang="en-US" sz="2400" dirty="0" smtClean="0"/>
                    </a:p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/>
                        <a:t>says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endParaRPr lang="en-US" sz="2400" dirty="0" smtClean="0"/>
                    </a:p>
                    <a:p>
                      <a:pPr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 smtClean="0"/>
                        <a:t>Berkata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143000"/>
          </a:xfrm>
        </p:spPr>
        <p:txBody>
          <a:bodyPr/>
          <a:lstStyle/>
          <a:p>
            <a:r>
              <a:rPr lang="en-US" dirty="0" smtClean="0"/>
              <a:t>2. Negative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I, you, we, they subject </a:t>
            </a:r>
            <a:br>
              <a:rPr lang="en-US" dirty="0" smtClean="0"/>
            </a:br>
            <a:r>
              <a:rPr lang="en-US" dirty="0" smtClean="0"/>
              <a:t>we used :</a:t>
            </a:r>
            <a:endParaRPr lang="id-ID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she, he, it subject</a:t>
            </a:r>
            <a:br>
              <a:rPr lang="en-US" dirty="0" smtClean="0"/>
            </a:br>
            <a:r>
              <a:rPr lang="en-US" dirty="0" smtClean="0"/>
              <a:t>we used :</a:t>
            </a:r>
          </a:p>
          <a:p>
            <a:endParaRPr lang="id-ID" dirty="0" smtClean="0"/>
          </a:p>
          <a:p>
            <a:endParaRPr lang="en-US" dirty="0"/>
          </a:p>
          <a:p>
            <a:r>
              <a:rPr lang="en-US" dirty="0" smtClean="0"/>
              <a:t>Information :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en-US" dirty="0" smtClean="0"/>
              <a:t>In the form of negative verbal sentence, the additional "s / </a:t>
            </a:r>
            <a:r>
              <a:rPr lang="en-US" dirty="0" err="1" smtClean="0"/>
              <a:t>es</a:t>
            </a:r>
            <a:r>
              <a:rPr lang="en-US" dirty="0" smtClean="0"/>
              <a:t>" to the verb does not exist.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7200" y="1828800"/>
            <a:ext cx="31242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+ do + not + infinitive (Verb1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67200" y="3505200"/>
            <a:ext cx="31242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Subject + does + not + infinitive (Verb1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2895600" cy="1143000"/>
          </a:xfrm>
          <a:solidFill>
            <a:srgbClr val="FFCCCC"/>
          </a:solidFill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6019800" cy="8381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id-ID" sz="2000" b="1" dirty="0" smtClean="0">
                <a:latin typeface="Times New Roman" pitchFamily="18" charset="0"/>
                <a:cs typeface="Times New Roman" pitchFamily="18" charset="0"/>
              </a:rPr>
              <a:t>t/ don’t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visit their grandmother every Friday.</a:t>
            </a:r>
          </a:p>
          <a:p>
            <a:pPr>
              <a:buNone/>
            </a:pPr>
            <a:r>
              <a:rPr lang="en-US" sz="2000" dirty="0" smtClean="0"/>
              <a:t>(</a:t>
            </a:r>
            <a:r>
              <a:rPr lang="en-US" sz="2000" i="1" dirty="0" err="1" smtClean="0"/>
              <a:t>Mereka</a:t>
            </a:r>
            <a:r>
              <a:rPr lang="id-ID" sz="2000" i="1" dirty="0"/>
              <a:t> </a:t>
            </a:r>
            <a:r>
              <a:rPr lang="en-US" sz="2000" i="1" dirty="0" err="1"/>
              <a:t>tidak</a:t>
            </a:r>
            <a:r>
              <a:rPr lang="en-US" sz="2000" i="1" dirty="0"/>
              <a:t> </a:t>
            </a:r>
            <a:r>
              <a:rPr lang="en-US" sz="2000" i="1" dirty="0" err="1"/>
              <a:t>mengunjungi</a:t>
            </a:r>
            <a:r>
              <a:rPr lang="en-US" sz="2000" i="1" dirty="0"/>
              <a:t> </a:t>
            </a:r>
            <a:r>
              <a:rPr lang="en-US" sz="2000" i="1" dirty="0" err="1"/>
              <a:t>neneknya</a:t>
            </a:r>
            <a:r>
              <a:rPr lang="en-US" sz="2000" i="1" dirty="0"/>
              <a:t> </a:t>
            </a:r>
            <a:r>
              <a:rPr lang="en-US" sz="2000" i="1" dirty="0" err="1"/>
              <a:t>setiap</a:t>
            </a:r>
            <a:r>
              <a:rPr lang="en-US" sz="2000" i="1" dirty="0"/>
              <a:t> </a:t>
            </a:r>
            <a:r>
              <a:rPr lang="en-US" sz="2000" i="1" dirty="0" err="1"/>
              <a:t>hari</a:t>
            </a:r>
            <a:r>
              <a:rPr lang="en-US" sz="2000" i="1" dirty="0"/>
              <a:t> </a:t>
            </a:r>
            <a:r>
              <a:rPr lang="en-US" sz="2000" i="1" dirty="0" err="1"/>
              <a:t>Jum'at</a:t>
            </a:r>
            <a:r>
              <a:rPr lang="en-US" sz="2000" i="1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4092714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do not</a:t>
            </a:r>
            <a:r>
              <a:rPr lang="id-ID" sz="2000" b="1" dirty="0" smtClean="0">
                <a:latin typeface="Times New Roman" pitchFamily="18" charset="0"/>
                <a:cs typeface="Times New Roman" pitchFamily="18" charset="0"/>
              </a:rPr>
              <a:t>/ don’t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write a letter everyday.</a:t>
            </a:r>
          </a:p>
          <a:p>
            <a:pPr>
              <a:buNone/>
            </a:pPr>
            <a:r>
              <a:rPr lang="en-US" sz="2000" dirty="0" smtClean="0"/>
              <a:t>(</a:t>
            </a:r>
            <a:r>
              <a:rPr lang="en-US" sz="2000" i="1" dirty="0" err="1" smtClean="0"/>
              <a:t>Saya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tidak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menulis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surat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setiap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hari</a:t>
            </a:r>
            <a:r>
              <a:rPr lang="en-US" sz="2000" i="1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3054914"/>
            <a:ext cx="571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does not</a:t>
            </a:r>
            <a:r>
              <a:rPr lang="id-ID" sz="2000" b="1" dirty="0" smtClean="0">
                <a:latin typeface="Times New Roman" pitchFamily="18" charset="0"/>
                <a:cs typeface="Times New Roman" pitchFamily="18" charset="0"/>
              </a:rPr>
              <a:t>/doesn’t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read a magazine every morning</a:t>
            </a:r>
            <a:r>
              <a:rPr lang="id-ID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000" i="1" dirty="0" smtClean="0"/>
              <a:t>(</a:t>
            </a:r>
            <a:r>
              <a:rPr lang="en-US" sz="2000" i="1" dirty="0" err="1" smtClean="0"/>
              <a:t>Dia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tidak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membaca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majalah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setiap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pagi</a:t>
            </a:r>
            <a:r>
              <a:rPr lang="en-US" sz="2000" i="1" dirty="0" smtClean="0"/>
              <a:t>)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228600"/>
            <a:ext cx="6798734" cy="130386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3. </a:t>
            </a:r>
            <a:r>
              <a:rPr lang="en-US" sz="4000" dirty="0" err="1" smtClean="0"/>
              <a:t>Introgative</a:t>
            </a:r>
            <a:r>
              <a:rPr lang="en-US" sz="4000" dirty="0" smtClean="0"/>
              <a:t> Form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I, you, we, they subject </a:t>
            </a:r>
            <a:br>
              <a:rPr lang="en-US" dirty="0" smtClean="0"/>
            </a:br>
            <a:r>
              <a:rPr lang="en-US" dirty="0" smtClean="0"/>
              <a:t>we used :</a:t>
            </a:r>
          </a:p>
          <a:p>
            <a:endParaRPr lang="id-ID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she, he, it subject</a:t>
            </a:r>
            <a:br>
              <a:rPr lang="en-US" dirty="0" smtClean="0"/>
            </a:br>
            <a:r>
              <a:rPr lang="en-US" dirty="0" smtClean="0"/>
              <a:t>we used :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en-US" dirty="0" smtClean="0"/>
          </a:p>
          <a:p>
            <a:r>
              <a:rPr lang="en-US" dirty="0" smtClean="0"/>
              <a:t>Information :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en-US" dirty="0" smtClean="0"/>
              <a:t>In the form of negative verbal sentence, the</a:t>
            </a:r>
            <a:r>
              <a:rPr lang="id-ID" dirty="0" smtClean="0"/>
              <a:t> </a:t>
            </a:r>
            <a:r>
              <a:rPr lang="en-US" dirty="0" smtClean="0"/>
              <a:t>additional "s / </a:t>
            </a:r>
            <a:r>
              <a:rPr lang="en-US" dirty="0" err="1" smtClean="0"/>
              <a:t>es</a:t>
            </a:r>
            <a:r>
              <a:rPr lang="en-US" dirty="0" smtClean="0"/>
              <a:t>" to the verb does not exist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3657600"/>
            <a:ext cx="3657600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Does </a:t>
            </a:r>
            <a:r>
              <a:rPr lang="en-US" sz="2800" dirty="0"/>
              <a:t>+ </a:t>
            </a:r>
            <a:r>
              <a:rPr lang="en-US" sz="2800" dirty="0" smtClean="0"/>
              <a:t>Subject </a:t>
            </a:r>
            <a:r>
              <a:rPr lang="en-US" sz="2800" dirty="0"/>
              <a:t>+ Infinitive (Verb 1) </a:t>
            </a:r>
            <a:r>
              <a:rPr lang="en-US" sz="2800" dirty="0" smtClean="0"/>
              <a:t>?</a:t>
            </a:r>
            <a:endParaRPr lang="id-ID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3581400" y="1905000"/>
            <a:ext cx="3657600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Do </a:t>
            </a:r>
            <a:r>
              <a:rPr lang="en-US" sz="2800" dirty="0"/>
              <a:t>+ </a:t>
            </a:r>
            <a:r>
              <a:rPr lang="en-US" sz="2800" dirty="0" smtClean="0"/>
              <a:t>Subject </a:t>
            </a:r>
            <a:r>
              <a:rPr lang="en-US" sz="2800" dirty="0"/>
              <a:t>+ Infinitive (Verb 1) </a:t>
            </a:r>
            <a:r>
              <a:rPr lang="en-US" sz="2800" dirty="0" smtClean="0"/>
              <a:t>?</a:t>
            </a:r>
            <a:endParaRPr lang="en-US" sz="2800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dirty="0"/>
              <a:t>Do I write a letter everyday?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?)</a:t>
            </a:r>
          </a:p>
          <a:p>
            <a:r>
              <a:rPr lang="en-US" dirty="0" smtClean="0"/>
              <a:t> </a:t>
            </a:r>
            <a:r>
              <a:rPr lang="en-US" dirty="0"/>
              <a:t>Does She read a magazine every morning?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majalah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pagi</a:t>
            </a:r>
            <a:r>
              <a:rPr lang="en-US" dirty="0"/>
              <a:t>?)</a:t>
            </a:r>
          </a:p>
          <a:p>
            <a:r>
              <a:rPr lang="en-US" dirty="0" smtClean="0"/>
              <a:t> </a:t>
            </a:r>
            <a:r>
              <a:rPr lang="en-US" dirty="0"/>
              <a:t>Do they visit their grandmother every Friday</a:t>
            </a:r>
            <a:r>
              <a:rPr lang="en-US" dirty="0" smtClean="0"/>
              <a:t>?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mengunjungi</a:t>
            </a:r>
            <a:r>
              <a:rPr lang="en-US" dirty="0"/>
              <a:t> </a:t>
            </a:r>
            <a:r>
              <a:rPr lang="en-US" dirty="0" err="1"/>
              <a:t>neneknya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Jum'at</a:t>
            </a:r>
            <a:r>
              <a:rPr lang="en-US" dirty="0" smtClean="0"/>
              <a:t>?)</a:t>
            </a:r>
          </a:p>
          <a:p>
            <a:pPr>
              <a:buNone/>
            </a:pPr>
            <a:r>
              <a:rPr lang="id-ID" dirty="0" smtClean="0"/>
              <a:t># </a:t>
            </a:r>
            <a:r>
              <a:rPr lang="en-US" dirty="0" smtClean="0"/>
              <a:t>And the answer is yes </a:t>
            </a:r>
            <a:r>
              <a:rPr lang="en-US" dirty="0" err="1" smtClean="0"/>
              <a:t>i</a:t>
            </a:r>
            <a:r>
              <a:rPr lang="en-US" dirty="0" smtClean="0"/>
              <a:t> do or no I don’t.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54864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B.</a:t>
            </a:r>
            <a:r>
              <a:rPr lang="en-US" sz="5400" dirty="0" smtClean="0"/>
              <a:t> </a:t>
            </a:r>
            <a:r>
              <a:rPr lang="en-US" dirty="0" smtClean="0"/>
              <a:t>Nominal</a:t>
            </a:r>
            <a:r>
              <a:rPr lang="en-US" sz="5400" dirty="0" smtClean="0"/>
              <a:t> </a:t>
            </a:r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5486400" cy="1905001"/>
          </a:xfrm>
        </p:spPr>
        <p:txBody>
          <a:bodyPr>
            <a:normAutofit fontScale="4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4000" dirty="0" smtClean="0"/>
              <a:t>To be (is, am, are) adjusted to the subject of the sentence.</a:t>
            </a:r>
            <a:endParaRPr lang="id-ID" sz="4000" dirty="0" smtClean="0"/>
          </a:p>
          <a:p>
            <a:pPr>
              <a:buFont typeface="Wingdings" pitchFamily="2" charset="2"/>
              <a:buChar char="q"/>
            </a:pPr>
            <a:endParaRPr lang="en-US" sz="4000" dirty="0" smtClean="0"/>
          </a:p>
          <a:p>
            <a:r>
              <a:rPr lang="en-US" sz="4000" dirty="0" smtClean="0"/>
              <a:t>- </a:t>
            </a:r>
            <a:r>
              <a:rPr lang="en-US" sz="4000" u="sng" dirty="0" smtClean="0"/>
              <a:t>Is</a:t>
            </a:r>
            <a:r>
              <a:rPr lang="en-US" sz="4000" dirty="0" smtClean="0"/>
              <a:t> on the subject of </a:t>
            </a:r>
            <a:r>
              <a:rPr lang="en-US" sz="4000" u="sng" dirty="0" smtClean="0"/>
              <a:t>He, She, It</a:t>
            </a:r>
          </a:p>
          <a:p>
            <a:r>
              <a:rPr lang="en-US" sz="4000" dirty="0" smtClean="0"/>
              <a:t>-</a:t>
            </a:r>
            <a:r>
              <a:rPr lang="en-US" sz="4000" u="sng" dirty="0" smtClean="0"/>
              <a:t> Are </a:t>
            </a:r>
            <a:r>
              <a:rPr lang="en-US" sz="4000" dirty="0" smtClean="0"/>
              <a:t>on the subject, </a:t>
            </a:r>
            <a:r>
              <a:rPr lang="en-US" sz="4000" u="sng" dirty="0" smtClean="0"/>
              <a:t>You, They, We</a:t>
            </a:r>
          </a:p>
          <a:p>
            <a:r>
              <a:rPr lang="en-US" sz="4000" dirty="0" smtClean="0"/>
              <a:t>- </a:t>
            </a:r>
            <a:r>
              <a:rPr lang="en-US" sz="4000" u="sng" dirty="0" smtClean="0"/>
              <a:t>Am</a:t>
            </a:r>
            <a:r>
              <a:rPr lang="en-US" sz="4000" dirty="0" smtClean="0"/>
              <a:t> on the subject </a:t>
            </a:r>
            <a:r>
              <a:rPr lang="en-US" sz="4000" u="sng" dirty="0" smtClean="0"/>
              <a:t>I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2971800"/>
            <a:ext cx="54864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Subject + To be + Noun Adjective/Adverb</a:t>
            </a:r>
          </a:p>
          <a:p>
            <a:pPr algn="ctr"/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828800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Information :</a:t>
            </a:r>
          </a:p>
          <a:p>
            <a:pPr>
              <a:buNone/>
            </a:pPr>
            <a:r>
              <a:rPr lang="en-US" dirty="0" smtClean="0"/>
              <a:t>Non verb or not a verb (verb), can be a noun (noun), adjectives (adjective) or an adverb.</a:t>
            </a:r>
          </a:p>
          <a:p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295400"/>
            <a:ext cx="388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1. Positive Form</a:t>
            </a:r>
          </a:p>
          <a:p>
            <a:pPr>
              <a:buNone/>
            </a:pPr>
            <a:endParaRPr lang="en-US" b="1" u="sng" dirty="0" smtClean="0"/>
          </a:p>
          <a:p>
            <a:endParaRPr lang="id-ID" b="1" u="sng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911" y="281548"/>
            <a:ext cx="6798734" cy="1303867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80444"/>
            <a:ext cx="8229600" cy="45719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3200" y="3048000"/>
            <a:ext cx="3276600" cy="9906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You </a:t>
            </a:r>
            <a:r>
              <a:rPr lang="en-US" i="1" dirty="0" smtClean="0">
                <a:solidFill>
                  <a:srgbClr val="FF0000"/>
                </a:solidFill>
              </a:rPr>
              <a:t>are</a:t>
            </a:r>
            <a:r>
              <a:rPr lang="en-US" u="sng" dirty="0" smtClean="0">
                <a:solidFill>
                  <a:schemeClr val="tx1"/>
                </a:solidFill>
              </a:rPr>
              <a:t> sad</a:t>
            </a:r>
            <a:r>
              <a:rPr lang="en-US" dirty="0" smtClean="0">
                <a:solidFill>
                  <a:schemeClr val="tx1"/>
                </a:solidFill>
              </a:rPr>
              <a:t>. ---------&gt; Adjective 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600200"/>
            <a:ext cx="3276600" cy="9906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I </a:t>
            </a:r>
            <a:r>
              <a:rPr lang="en-US" i="1" dirty="0" smtClean="0">
                <a:solidFill>
                  <a:srgbClr val="FF0000"/>
                </a:solidFill>
              </a:rPr>
              <a:t>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u="sng" dirty="0" smtClean="0">
                <a:solidFill>
                  <a:schemeClr val="tx1"/>
                </a:solidFill>
              </a:rPr>
              <a:t>in the library</a:t>
            </a:r>
            <a:r>
              <a:rPr lang="en-US" dirty="0" smtClean="0">
                <a:solidFill>
                  <a:schemeClr val="tx1"/>
                </a:solidFill>
              </a:rPr>
              <a:t>. -----&gt; Adverb 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1279" y="4581282"/>
            <a:ext cx="3276600" cy="9906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She </a:t>
            </a:r>
            <a:r>
              <a:rPr lang="en-US" i="1" dirty="0" smtClean="0">
                <a:solidFill>
                  <a:srgbClr val="FF0000"/>
                </a:solidFill>
              </a:rPr>
              <a:t>is</a:t>
            </a:r>
            <a:r>
              <a:rPr lang="en-US" dirty="0" smtClean="0">
                <a:solidFill>
                  <a:schemeClr val="tx1"/>
                </a:solidFill>
              </a:rPr>
              <a:t> a teacher</a:t>
            </a:r>
            <a:r>
              <a:rPr lang="en-US" dirty="0" smtClean="0"/>
              <a:t>.</a:t>
            </a:r>
            <a:endParaRPr lang="id-ID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9087"/>
            <a:ext cx="8229600" cy="914400"/>
          </a:xfrm>
        </p:spPr>
        <p:txBody>
          <a:bodyPr anchor="t"/>
          <a:lstStyle/>
          <a:p>
            <a:r>
              <a:rPr lang="en-US" dirty="0" smtClean="0"/>
              <a:t>2. Negative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4191001"/>
            <a:ext cx="6858000" cy="2286000"/>
          </a:xfr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id-ID" sz="4200" b="1" dirty="0" smtClean="0"/>
              <a:t>Example :</a:t>
            </a:r>
          </a:p>
          <a:p>
            <a:pPr>
              <a:buNone/>
            </a:pPr>
            <a:r>
              <a:rPr lang="id-ID" sz="4200" dirty="0" smtClean="0"/>
              <a:t>- </a:t>
            </a:r>
            <a:r>
              <a:rPr lang="en-US" sz="4200" dirty="0" smtClean="0"/>
              <a:t>You </a:t>
            </a:r>
            <a:r>
              <a:rPr lang="en-US" sz="4200" i="1" dirty="0" smtClean="0">
                <a:solidFill>
                  <a:srgbClr val="FF0000"/>
                </a:solidFill>
              </a:rPr>
              <a:t>are not</a:t>
            </a:r>
            <a:r>
              <a:rPr lang="en-US" sz="4200" u="sng" dirty="0" smtClean="0"/>
              <a:t> sad</a:t>
            </a:r>
            <a:r>
              <a:rPr lang="en-US" sz="4200" dirty="0" smtClean="0"/>
              <a:t>. -------------&gt; Adjective</a:t>
            </a:r>
            <a:br>
              <a:rPr lang="en-US" sz="4200" dirty="0" smtClean="0"/>
            </a:br>
            <a:r>
              <a:rPr lang="en-US" sz="4200" dirty="0" smtClean="0"/>
              <a:t>  (</a:t>
            </a:r>
            <a:r>
              <a:rPr lang="en-US" sz="4200" dirty="0" err="1" smtClean="0"/>
              <a:t>Kamu</a:t>
            </a:r>
            <a:r>
              <a:rPr lang="id-ID" sz="4200" dirty="0" smtClean="0"/>
              <a:t> tidak</a:t>
            </a:r>
            <a:r>
              <a:rPr lang="en-US" sz="4200" dirty="0" smtClean="0"/>
              <a:t> </a:t>
            </a:r>
            <a:r>
              <a:rPr lang="en-US" sz="4200" dirty="0" err="1" smtClean="0"/>
              <a:t>sedih</a:t>
            </a:r>
            <a:r>
              <a:rPr lang="en-US" sz="4200" dirty="0" smtClean="0"/>
              <a:t>)</a:t>
            </a:r>
            <a:endParaRPr lang="id-ID" sz="4200" dirty="0" smtClean="0"/>
          </a:p>
          <a:p>
            <a:pPr>
              <a:buNone/>
            </a:pPr>
            <a:r>
              <a:rPr lang="id-ID" sz="4200" dirty="0" smtClean="0"/>
              <a:t>- </a:t>
            </a:r>
            <a:r>
              <a:rPr lang="en-US" sz="4200" dirty="0" smtClean="0"/>
              <a:t>I </a:t>
            </a:r>
            <a:r>
              <a:rPr lang="en-US" sz="4200" i="1" dirty="0" smtClean="0">
                <a:solidFill>
                  <a:srgbClr val="FF0000"/>
                </a:solidFill>
              </a:rPr>
              <a:t>am</a:t>
            </a:r>
            <a:r>
              <a:rPr lang="en-US" sz="4200" dirty="0">
                <a:solidFill>
                  <a:srgbClr val="FF0000"/>
                </a:solidFill>
              </a:rPr>
              <a:t> </a:t>
            </a:r>
            <a:r>
              <a:rPr lang="en-US" sz="4200" dirty="0" smtClean="0">
                <a:solidFill>
                  <a:srgbClr val="FF0000"/>
                </a:solidFill>
              </a:rPr>
              <a:t>not </a:t>
            </a:r>
            <a:r>
              <a:rPr lang="en-US" sz="4200" u="sng" dirty="0" smtClean="0"/>
              <a:t>in the library</a:t>
            </a:r>
            <a:r>
              <a:rPr lang="en-US" sz="4200" dirty="0" smtClean="0"/>
              <a:t>. -----&gt; Adverb</a:t>
            </a:r>
            <a:br>
              <a:rPr lang="en-US" sz="4200" dirty="0" smtClean="0"/>
            </a:br>
            <a:r>
              <a:rPr lang="en-US" sz="4200" dirty="0" smtClean="0"/>
              <a:t>  (</a:t>
            </a:r>
            <a:r>
              <a:rPr lang="en-US" sz="4200" dirty="0" smtClean="0"/>
              <a:t>Kami</a:t>
            </a:r>
            <a:r>
              <a:rPr lang="id-ID" sz="4200" dirty="0" smtClean="0"/>
              <a:t> tidak</a:t>
            </a:r>
            <a:r>
              <a:rPr lang="en-US" sz="4200" dirty="0" smtClean="0"/>
              <a:t> </a:t>
            </a:r>
            <a:r>
              <a:rPr lang="en-US" sz="4200" dirty="0" err="1" smtClean="0"/>
              <a:t>ada</a:t>
            </a:r>
            <a:r>
              <a:rPr lang="en-US" sz="4200" dirty="0" smtClean="0"/>
              <a:t> di </a:t>
            </a:r>
            <a:r>
              <a:rPr lang="en-US" sz="4200" dirty="0" err="1" smtClean="0"/>
              <a:t>perpustakaan</a:t>
            </a:r>
            <a:r>
              <a:rPr lang="en-US" sz="4200" dirty="0" smtClean="0"/>
              <a:t>)</a:t>
            </a:r>
            <a:endParaRPr lang="id-ID" sz="4200" dirty="0" smtClean="0"/>
          </a:p>
          <a:p>
            <a:pPr>
              <a:buNone/>
            </a:pPr>
            <a:r>
              <a:rPr lang="en-US" sz="4200" dirty="0" smtClean="0"/>
              <a:t>- She </a:t>
            </a:r>
            <a:r>
              <a:rPr lang="en-US" sz="4200" dirty="0" smtClean="0">
                <a:solidFill>
                  <a:srgbClr val="FF0000"/>
                </a:solidFill>
              </a:rPr>
              <a:t>is not </a:t>
            </a:r>
            <a:r>
              <a:rPr lang="en-US" sz="4200" dirty="0" smtClean="0"/>
              <a:t>a teacher.</a:t>
            </a:r>
            <a:br>
              <a:rPr lang="en-US" sz="4200" dirty="0" smtClean="0"/>
            </a:br>
            <a:r>
              <a:rPr lang="en-US" sz="4200" dirty="0" smtClean="0"/>
              <a:t>  (</a:t>
            </a:r>
            <a:r>
              <a:rPr lang="en-US" sz="4200" dirty="0" err="1" smtClean="0"/>
              <a:t>Dia</a:t>
            </a:r>
            <a:r>
              <a:rPr lang="id-ID" sz="4200" dirty="0" smtClean="0"/>
              <a:t> bukan</a:t>
            </a:r>
            <a:r>
              <a:rPr lang="en-US" sz="4200" dirty="0" smtClean="0"/>
              <a:t> </a:t>
            </a:r>
            <a:r>
              <a:rPr lang="en-US" sz="4200" dirty="0" err="1" smtClean="0"/>
              <a:t>seorang</a:t>
            </a:r>
            <a:r>
              <a:rPr lang="en-US" sz="4200" dirty="0" smtClean="0"/>
              <a:t> guru)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1711657"/>
            <a:ext cx="6400800" cy="685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Subyek</a:t>
            </a:r>
            <a:r>
              <a:rPr lang="en-US" sz="2400" dirty="0"/>
              <a:t> + To be + not +Noun Adjective/Adverb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2500" y="2472645"/>
            <a:ext cx="723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Information : </a:t>
            </a:r>
            <a:endParaRPr lang="id-ID" sz="2800" b="1" dirty="0" smtClean="0"/>
          </a:p>
          <a:p>
            <a:r>
              <a:rPr lang="en-US" sz="2800" b="1" dirty="0" smtClean="0"/>
              <a:t>Negative nominal sentence is formed</a:t>
            </a:r>
            <a:r>
              <a:rPr lang="id-ID" sz="2800" b="1" dirty="0" smtClean="0"/>
              <a:t> </a:t>
            </a:r>
            <a:r>
              <a:rPr lang="en-US" sz="2800" b="1" dirty="0" smtClean="0"/>
              <a:t>by adding notes behind to be.</a:t>
            </a:r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READ THE BELOW PARAGRAPH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Nancy and James are good friends .They speak good German . Nancy works in a restaurant downtown and James is a librarian . The children play in the garden every weekend . James and Nancy visit church together every Friday.</a:t>
            </a:r>
          </a:p>
          <a:p>
            <a:r>
              <a:rPr lang="en-US" dirty="0" smtClean="0"/>
              <a:t>Yang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simple present tense?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  <a:effectLst>
            <a:glow rad="228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What is simple present tense?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 smtClean="0"/>
          </a:p>
          <a:p>
            <a:endParaRPr lang="id-ID" dirty="0" smtClean="0"/>
          </a:p>
          <a:p>
            <a:r>
              <a:rPr lang="en-US" dirty="0" smtClean="0"/>
              <a:t>Simple Present Tense is the tense used to express an action or activity taking place or happening at the present time in a simple form, or activities performed repeatedly, or daily habits, or acts that have nothing to do with time.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7131"/>
            <a:ext cx="6290734" cy="989663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Introgative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67000"/>
            <a:ext cx="7848600" cy="114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Information :</a:t>
            </a:r>
            <a:br>
              <a:rPr lang="en-US" dirty="0" smtClean="0"/>
            </a:b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smtClean="0"/>
              <a:t>nominal</a:t>
            </a:r>
            <a:r>
              <a:rPr lang="id-ID" dirty="0" smtClean="0"/>
              <a:t> Introgative Form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to be di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.</a:t>
            </a:r>
            <a:endParaRPr lang="id-ID" dirty="0" smtClean="0"/>
          </a:p>
        </p:txBody>
      </p:sp>
      <p:sp>
        <p:nvSpPr>
          <p:cNvPr id="4" name="Rectangle 3"/>
          <p:cNvSpPr/>
          <p:nvPr/>
        </p:nvSpPr>
        <p:spPr>
          <a:xfrm>
            <a:off x="2438400" y="1828800"/>
            <a:ext cx="6172200" cy="6858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 </a:t>
            </a:r>
          </a:p>
          <a:p>
            <a:r>
              <a:rPr lang="en-US" sz="2400" dirty="0"/>
              <a:t>To be + </a:t>
            </a:r>
            <a:r>
              <a:rPr lang="en-US" sz="2400" dirty="0" err="1"/>
              <a:t>Subyek</a:t>
            </a:r>
            <a:r>
              <a:rPr lang="en-US" sz="2400" dirty="0"/>
              <a:t> + Noun Adjective/Adverb</a:t>
            </a:r>
          </a:p>
          <a:p>
            <a:pPr algn="ctr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62000" y="3962400"/>
            <a:ext cx="7543800" cy="1981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800" b="1" dirty="0" smtClean="0"/>
              <a:t>Example :</a:t>
            </a:r>
          </a:p>
          <a:p>
            <a:endParaRPr lang="id-ID" sz="2400" dirty="0" smtClean="0">
              <a:solidFill>
                <a:schemeClr val="accent2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Are</a:t>
            </a:r>
            <a:r>
              <a:rPr lang="en-US" sz="2400" dirty="0" smtClean="0"/>
              <a:t> you sad</a:t>
            </a:r>
            <a:r>
              <a:rPr lang="id-ID" sz="2400" dirty="0" smtClean="0"/>
              <a:t>? </a:t>
            </a:r>
            <a:r>
              <a:rPr lang="en-US" sz="2400" dirty="0" smtClean="0"/>
              <a:t>(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kamu</a:t>
            </a:r>
            <a:r>
              <a:rPr lang="en-US" sz="2400" dirty="0" smtClean="0"/>
              <a:t> </a:t>
            </a:r>
            <a:r>
              <a:rPr lang="en-US" sz="2400" dirty="0" err="1" smtClean="0"/>
              <a:t>sedih</a:t>
            </a:r>
            <a:r>
              <a:rPr lang="en-US" sz="2400" dirty="0" smtClean="0"/>
              <a:t>?)</a:t>
            </a:r>
            <a:endParaRPr lang="id-ID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Are</a:t>
            </a:r>
            <a:r>
              <a:rPr lang="en-US" sz="2400" dirty="0" smtClean="0"/>
              <a:t> you in the library?</a:t>
            </a:r>
            <a:r>
              <a:rPr lang="id-ID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kami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perpustakaan</a:t>
            </a:r>
            <a:r>
              <a:rPr lang="en-US" sz="2400" dirty="0" smtClean="0"/>
              <a:t>?)</a:t>
            </a:r>
            <a:endParaRPr lang="id-ID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Is </a:t>
            </a:r>
            <a:r>
              <a:rPr lang="en-US" sz="2400" dirty="0" smtClean="0"/>
              <a:t>she a teacher?</a:t>
            </a:r>
            <a:r>
              <a:rPr lang="id-ID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dia</a:t>
            </a:r>
            <a:r>
              <a:rPr lang="en-US" sz="2400" dirty="0" smtClean="0"/>
              <a:t> </a:t>
            </a:r>
            <a:r>
              <a:rPr lang="en-US" sz="2400" dirty="0" err="1" smtClean="0"/>
              <a:t>seorang</a:t>
            </a:r>
            <a:r>
              <a:rPr lang="en-US" sz="2400" dirty="0" smtClean="0"/>
              <a:t> guru?)</a:t>
            </a:r>
            <a:endParaRPr lang="en-US" sz="3200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ln w="1905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CHOOSE THE CORRECT OPTION</a:t>
            </a:r>
            <a:endParaRPr lang="en-US" b="1" dirty="0">
              <a:ln w="1905"/>
              <a:solidFill>
                <a:schemeClr val="accent2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effectLst/>
              </a:rPr>
              <a:t>1.   She always ________ in dance competitions.(participate/participates)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</a:t>
            </a:r>
            <a:r>
              <a:rPr lang="en-US" dirty="0" smtClean="0">
                <a:effectLst/>
              </a:rPr>
              <a:t> Mohan ________ every morning.(jog/jogs)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</a:t>
            </a:r>
            <a:r>
              <a:rPr lang="en-US" dirty="0" smtClean="0">
                <a:effectLst/>
              </a:rPr>
              <a:t> I _______ in France.(live/lives)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</a:t>
            </a:r>
            <a:r>
              <a:rPr lang="en-US" dirty="0" smtClean="0">
                <a:effectLst/>
              </a:rPr>
              <a:t> </a:t>
            </a:r>
            <a:r>
              <a:rPr lang="en-US" dirty="0" smtClean="0"/>
              <a:t>Jane</a:t>
            </a:r>
            <a:r>
              <a:rPr lang="en-US" dirty="0" smtClean="0">
                <a:effectLst/>
              </a:rPr>
              <a:t> ______ in a multinational company.(work/works)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5.</a:t>
            </a:r>
            <a:r>
              <a:rPr lang="en-US" dirty="0" smtClean="0">
                <a:effectLst/>
              </a:rPr>
              <a:t> Doctors ______ that junk food be avoided.(recommend/recommends)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6.</a:t>
            </a:r>
            <a:r>
              <a:rPr lang="en-US" dirty="0" smtClean="0">
                <a:effectLst/>
              </a:rPr>
              <a:t> He _____ angry very quickly.(get/gets)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IN THE BLANKS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a)My mother is a teacher. She _______ English.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b)</a:t>
            </a:r>
            <a:r>
              <a:rPr lang="en-US" b="1" dirty="0" err="1" smtClean="0"/>
              <a:t>Rohan</a:t>
            </a:r>
            <a:r>
              <a:rPr lang="en-US" b="1" dirty="0" smtClean="0"/>
              <a:t> is my best friend. He _______ soccer.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c) _____ you know the way out of this building?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d) What ______ your father do?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e) You can't  ______ without water.</a:t>
            </a:r>
            <a:endParaRPr lang="en-US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5105400" cy="1524000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lang="id-ID" b="1" dirty="0" smtClean="0">
                <a:solidFill>
                  <a:srgbClr val="FF99CC"/>
                </a:solidFill>
              </a:rPr>
              <a:t>THANK YOU </a:t>
            </a:r>
            <a:br>
              <a:rPr lang="id-ID" b="1" dirty="0" smtClean="0">
                <a:solidFill>
                  <a:srgbClr val="FF99CC"/>
                </a:solidFill>
              </a:rPr>
            </a:br>
            <a:r>
              <a:rPr lang="id-ID" b="1" dirty="0" smtClean="0">
                <a:solidFill>
                  <a:srgbClr val="FF99CC"/>
                </a:solidFill>
              </a:rPr>
              <a:t>GOOD BYE </a:t>
            </a:r>
            <a:r>
              <a:rPr lang="id-ID" b="1" dirty="0" smtClean="0">
                <a:solidFill>
                  <a:srgbClr val="FF99CC"/>
                </a:solidFill>
                <a:sym typeface="Wingdings" pitchFamily="2" charset="2"/>
              </a:rPr>
              <a:t></a:t>
            </a:r>
            <a:endParaRPr lang="id-ID" b="1" dirty="0">
              <a:solidFill>
                <a:srgbClr val="FF99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Time information that can be used in the Simple Present Tense is:</a:t>
            </a:r>
            <a:endParaRPr lang="en-US" sz="2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828800" y="2286000"/>
          <a:ext cx="5562600" cy="3708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914400"/>
                <a:gridCol w="2362200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 Everyday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setiap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hari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2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 every week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setiap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minggu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3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 every month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setiap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bulan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4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 every year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setiap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tahun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5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 every night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setiap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malam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6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 every afternoon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setiap</a:t>
                      </a:r>
                      <a:r>
                        <a:rPr lang="en-US" sz="1800" dirty="0"/>
                        <a:t> sore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7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 every minute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setiap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menit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8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 every hour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setiap</a:t>
                      </a:r>
                      <a:r>
                        <a:rPr lang="en-US" sz="1800" dirty="0"/>
                        <a:t> jam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9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 once a week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satu</a:t>
                      </a:r>
                      <a:r>
                        <a:rPr lang="en-US" sz="1800" dirty="0"/>
                        <a:t> kali </a:t>
                      </a:r>
                      <a:r>
                        <a:rPr lang="en-US" sz="1800" dirty="0" err="1"/>
                        <a:t>seminggu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10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 twice a week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dua</a:t>
                      </a:r>
                      <a:r>
                        <a:rPr lang="en-US" sz="1800" dirty="0"/>
                        <a:t> kali </a:t>
                      </a:r>
                      <a:r>
                        <a:rPr lang="en-US" sz="1800" dirty="0" err="1"/>
                        <a:t>seminggu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76338" y="2490788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990600"/>
            <a:ext cx="6798734" cy="1303867"/>
          </a:xfrm>
        </p:spPr>
        <p:txBody>
          <a:bodyPr/>
          <a:lstStyle/>
          <a:p>
            <a:r>
              <a:rPr lang="en-US" dirty="0" smtClean="0"/>
              <a:t>A. Verbal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5052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Verbal sentence in the form of Simple Present Tense, generally used for</a:t>
            </a:r>
          </a:p>
          <a:p>
            <a:pPr marL="514350" indent="-514350">
              <a:buAutoNum type="alphaLcPeriod"/>
            </a:pPr>
            <a:r>
              <a:rPr lang="en-US" dirty="0" smtClean="0"/>
              <a:t>Declared an act of a habit or performed at certain times.</a:t>
            </a:r>
            <a:endParaRPr lang="id-ID" dirty="0" smtClean="0"/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- He visits my house twice a week. </a:t>
            </a:r>
          </a:p>
          <a:p>
            <a:pPr>
              <a:buNone/>
            </a:pPr>
            <a:r>
              <a:rPr lang="en-US" dirty="0" smtClean="0"/>
              <a:t>- They go to campus everyday</a:t>
            </a:r>
          </a:p>
          <a:p>
            <a:pPr>
              <a:buNone/>
            </a:pPr>
            <a:r>
              <a:rPr lang="en-US" dirty="0" smtClean="0"/>
              <a:t>- She eats meat ball everyday. </a:t>
            </a:r>
          </a:p>
          <a:p>
            <a:pPr marL="514350" indent="-514350">
              <a:buNone/>
            </a:pPr>
            <a:endParaRPr lang="en-US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533" y="609600"/>
            <a:ext cx="6798734" cy="1303867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1.Positive form </a:t>
            </a:r>
            <a:br>
              <a:rPr lang="en-US" u="sn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5029200"/>
          </a:xfrm>
        </p:spPr>
        <p:txBody>
          <a:bodyPr/>
          <a:lstStyle/>
          <a:p>
            <a:r>
              <a:rPr lang="en-US" dirty="0" smtClean="0"/>
              <a:t>For I, you, we, they subject </a:t>
            </a:r>
            <a:br>
              <a:rPr lang="en-US" dirty="0" smtClean="0"/>
            </a:br>
            <a:r>
              <a:rPr lang="en-US" dirty="0" smtClean="0"/>
              <a:t>we used :</a:t>
            </a:r>
            <a:r>
              <a:rPr lang="en-US" u="sng" dirty="0" smtClean="0"/>
              <a:t/>
            </a:r>
            <a:br>
              <a:rPr lang="en-US" u="sng" dirty="0" smtClean="0"/>
            </a:br>
            <a:endParaRPr lang="id-ID" u="sng" dirty="0" smtClean="0"/>
          </a:p>
          <a:p>
            <a:pPr>
              <a:buNone/>
            </a:pPr>
            <a:endParaRPr lang="id-ID" u="sng" dirty="0" smtClean="0"/>
          </a:p>
          <a:p>
            <a:pPr>
              <a:buNone/>
            </a:pPr>
            <a:endParaRPr lang="en-US" u="sng" dirty="0" smtClean="0"/>
          </a:p>
          <a:p>
            <a:r>
              <a:rPr lang="en-US" dirty="0" smtClean="0"/>
              <a:t>For she, he, it subject</a:t>
            </a:r>
            <a:br>
              <a:rPr lang="en-US" dirty="0" smtClean="0"/>
            </a:br>
            <a:r>
              <a:rPr lang="en-US" dirty="0" smtClean="0"/>
              <a:t>we used: </a:t>
            </a:r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endParaRPr lang="en-US" u="sng" dirty="0" smtClean="0"/>
          </a:p>
          <a:p>
            <a:endParaRPr lang="en-US" u="sn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71800" y="2286000"/>
          <a:ext cx="3124200" cy="13716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124200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/>
                        <a:t>Subject </a:t>
                      </a:r>
                      <a:r>
                        <a:rPr lang="en-US" sz="2400" dirty="0"/>
                        <a:t>+ infinitive (Verb 1)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71800" y="4876800"/>
          <a:ext cx="3124200" cy="13716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124200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/>
                        <a:t>Subject </a:t>
                      </a:r>
                      <a:r>
                        <a:rPr lang="en-US" sz="2400" dirty="0"/>
                        <a:t>+ infinitive 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dirty="0"/>
                        <a:t>Verb 1</a:t>
                      </a:r>
                      <a:r>
                        <a:rPr lang="en-US" sz="2400" dirty="0" smtClean="0"/>
                        <a:t>) + s/</a:t>
                      </a:r>
                      <a:r>
                        <a:rPr lang="en-US" sz="2400" dirty="0" err="1" smtClean="0"/>
                        <a:t>es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372533"/>
            <a:ext cx="6798734" cy="1303867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124200" y="4572000"/>
            <a:ext cx="5486400" cy="15155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They visit their grandmother every Friday.</a:t>
            </a:r>
            <a:endParaRPr lang="id-ID" b="1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err="1" smtClean="0">
                <a:solidFill>
                  <a:schemeClr val="tx1"/>
                </a:solidFill>
              </a:rPr>
              <a:t>Mereka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mengunjungi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neneknya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setiap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hari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Jum'at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7200" y="2895600"/>
            <a:ext cx="4800600" cy="1524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She reads a magazine every morning.</a:t>
            </a:r>
            <a:endParaRPr lang="id-ID" b="1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err="1" smtClean="0">
                <a:solidFill>
                  <a:schemeClr val="tx1"/>
                </a:solidFill>
              </a:rPr>
              <a:t>Dia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membaca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majalah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setiap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pagi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67200" y="1676400"/>
            <a:ext cx="4343400" cy="1066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I write a letter everyday.</a:t>
            </a:r>
            <a:endParaRPr lang="id-ID" b="1" dirty="0" smtClean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err="1" smtClean="0">
                <a:solidFill>
                  <a:schemeClr val="tx1"/>
                </a:solidFill>
              </a:rPr>
              <a:t>Saya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menulis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surat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setiap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hari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8893"/>
            <a:ext cx="6798734" cy="130386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3100" dirty="0" smtClean="0"/>
              <a:t>There are several rules that must be observed when adding s/</a:t>
            </a:r>
            <a:r>
              <a:rPr lang="en-US" sz="3100" dirty="0" err="1" smtClean="0"/>
              <a:t>es</a:t>
            </a:r>
            <a:r>
              <a:rPr lang="en-US" sz="3100" dirty="0" smtClean="0"/>
              <a:t> on a verb (infinitive), as follows</a:t>
            </a:r>
            <a:r>
              <a:rPr lang="en-US" sz="3100" dirty="0"/>
              <a:t>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3000" y="1762760"/>
          <a:ext cx="6934200" cy="4269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056"/>
                <a:gridCol w="1348316"/>
                <a:gridCol w="2657828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Verb 1 (infinitive)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n-lt"/>
                          <a:ea typeface="Calibri"/>
                          <a:cs typeface="Times New Roman"/>
                        </a:rPr>
                        <a:t>The addition of the suffix "-s"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Meaning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read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reads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membaca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work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works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bekerja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write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writes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menulis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set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sets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terbenam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shine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shines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bersinar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sing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sings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menyanyi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bring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brings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membawa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eat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eats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makan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help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helps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menolong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give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gives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memberi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45820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id-ID" sz="3100" dirty="0" smtClean="0"/>
              <a:t>2. </a:t>
            </a:r>
            <a:r>
              <a:rPr lang="en-US" sz="3100" dirty="0" smtClean="0"/>
              <a:t>Verb (infinitive) that ends in the letters "</a:t>
            </a:r>
            <a:r>
              <a:rPr lang="en-US" sz="3100" dirty="0" err="1" smtClean="0"/>
              <a:t>ch</a:t>
            </a:r>
            <a:r>
              <a:rPr lang="en-US" sz="3100" dirty="0" smtClean="0"/>
              <a:t>, o, s, </a:t>
            </a:r>
            <a:r>
              <a:rPr lang="en-US" sz="3100" dirty="0" err="1" smtClean="0"/>
              <a:t>sh</a:t>
            </a:r>
            <a:r>
              <a:rPr lang="en-US" sz="3100" dirty="0" smtClean="0"/>
              <a:t>, x, z" the suffix is "-</a:t>
            </a:r>
            <a:r>
              <a:rPr lang="en-US" sz="3100" dirty="0" err="1" smtClean="0"/>
              <a:t>es</a:t>
            </a:r>
            <a:r>
              <a:rPr lang="en-US" sz="3100" dirty="0" smtClean="0"/>
              <a:t>"</a:t>
            </a:r>
            <a:endParaRPr lang="en-US" sz="31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1" y="1896872"/>
          <a:ext cx="6629399" cy="41870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52450"/>
                <a:gridCol w="1534583"/>
                <a:gridCol w="2256367"/>
                <a:gridCol w="2285999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/>
                        <a:t>No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Verb 1 (infinitive)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/>
                        <a:t>Penambahan akhiran “-es”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/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latin typeface="+mn-lt"/>
                          <a:ea typeface="+mn-ea"/>
                          <a:cs typeface="+mn-cs"/>
                        </a:rPr>
                        <a:t>Arti</a:t>
                      </a:r>
                      <a:r>
                        <a:rPr lang="id-ID" sz="1400" baseline="0" dirty="0" smtClean="0">
                          <a:latin typeface="+mn-lt"/>
                          <a:ea typeface="+mn-ea"/>
                          <a:cs typeface="+mn-cs"/>
                        </a:rPr>
                        <a:t>  kata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1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teach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teaches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mengajar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2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reach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reaches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menjangkau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3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do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does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mengerjakan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4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go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goes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pergi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5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kiss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kisses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mencium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6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discuss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discusses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mendiskusikan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7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pass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passes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melewati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8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wish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wishes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mengharapkan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9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finish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finishes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menyelesaikan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10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fix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/>
                        <a:t>fixes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/>
                        <a:t>memperbaiki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>
    <a:spDef>
      <a:spPr>
        <a:solidFill>
          <a:srgbClr val="CC99FF"/>
        </a:solidFill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324</TotalTime>
  <Words>1021</Words>
  <Application>Microsoft Office PowerPoint</Application>
  <PresentationFormat>On-screen Show (4:3)</PresentationFormat>
  <Paragraphs>355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Garamond</vt:lpstr>
      <vt:lpstr>Times New Roman</vt:lpstr>
      <vt:lpstr>Wingdings</vt:lpstr>
      <vt:lpstr>Organic</vt:lpstr>
      <vt:lpstr>Simple Present Tense</vt:lpstr>
      <vt:lpstr>What is simple present tense?</vt:lpstr>
      <vt:lpstr>Time information that can be used in the Simple Present Tense is:</vt:lpstr>
      <vt:lpstr>PowerPoint Presentation</vt:lpstr>
      <vt:lpstr>A. Verbal Sentence</vt:lpstr>
      <vt:lpstr>1.Positive form  </vt:lpstr>
      <vt:lpstr>Example</vt:lpstr>
      <vt:lpstr>There are several rules that must be observed when adding s/es on a verb (infinitive), as follows:</vt:lpstr>
      <vt:lpstr>2. Verb (infinitive) that ends in the letters "ch, o, s, sh, x, z" the suffix is "-es"</vt:lpstr>
      <vt:lpstr>3. verb (infinitive) that ends with the letter "y" and is preceded by a consonant (consonants), then the suffix "-y" was changed to "i" and then added "-es".</vt:lpstr>
      <vt:lpstr>4. The verb (infinitive) that ends with the letter "y" is preceded by a vowel (vocals), plus enough with the suffix "-s'.</vt:lpstr>
      <vt:lpstr>2. Negative Form</vt:lpstr>
      <vt:lpstr>Example</vt:lpstr>
      <vt:lpstr>3. Introgative Form</vt:lpstr>
      <vt:lpstr>Example</vt:lpstr>
      <vt:lpstr>B. Nominal Sentence</vt:lpstr>
      <vt:lpstr>Example</vt:lpstr>
      <vt:lpstr>2. Negative Form</vt:lpstr>
      <vt:lpstr>READ THE BELOW PARAGRAPH</vt:lpstr>
      <vt:lpstr>3. Introgative Form</vt:lpstr>
      <vt:lpstr>CHOOSE THE CORRECT OPTION</vt:lpstr>
      <vt:lpstr>FILL IN THE BLANKS</vt:lpstr>
      <vt:lpstr>THANK YOU  GOOD BYE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Present Tense</dc:title>
  <dc:creator>ASUS</dc:creator>
  <cp:lastModifiedBy>Boby</cp:lastModifiedBy>
  <cp:revision>25</cp:revision>
  <dcterms:created xsi:type="dcterms:W3CDTF">2016-03-01T09:50:35Z</dcterms:created>
  <dcterms:modified xsi:type="dcterms:W3CDTF">2020-10-11T12:46:05Z</dcterms:modified>
</cp:coreProperties>
</file>