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2" r:id="rId6"/>
    <p:sldId id="259" r:id="rId7"/>
    <p:sldId id="260" r:id="rId8"/>
    <p:sldId id="273" r:id="rId9"/>
    <p:sldId id="274" r:id="rId10"/>
    <p:sldId id="275" r:id="rId11"/>
    <p:sldId id="276" r:id="rId12"/>
    <p:sldId id="277" r:id="rId13"/>
    <p:sldId id="263" r:id="rId14"/>
    <p:sldId id="265" r:id="rId15"/>
    <p:sldId id="270" r:id="rId16"/>
  </p:sldIdLst>
  <p:sldSz cx="18288000" cy="10287000"/>
  <p:notesSz cx="6858000" cy="9144000"/>
  <p:embeddedFontLst>
    <p:embeddedFont>
      <p:font typeface="Arimo" panose="020B0604020202020204" charset="0"/>
      <p:regular r:id="rId17"/>
    </p:embeddedFont>
    <p:embeddedFont>
      <p:font typeface="Arimo Bold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ontserrat Classic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ifsofyan004" TargetMode="External"/><Relationship Id="rId2" Type="http://schemas.openxmlformats.org/officeDocument/2006/relationships/hyperlink" Target="https://www.linkedin.com/in/mohamadarifsofyan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0906" y="3388574"/>
            <a:ext cx="16766187" cy="15092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FF0000"/>
                </a:solidFill>
                <a:latin typeface="Arimo Bold"/>
              </a:rPr>
              <a:t>HOME CREDIT INDONESIA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181600" y="4171486"/>
            <a:ext cx="6988785" cy="1691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401"/>
              </a:lnSpc>
            </a:pPr>
            <a:r>
              <a:rPr lang="en-US" sz="720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"/>
              </a:rPr>
              <a:t>Data Scientist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84587" y="5941305"/>
            <a:ext cx="13982809" cy="398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750" dirty="0">
                <a:solidFill>
                  <a:srgbClr val="000000"/>
                </a:solidFill>
                <a:latin typeface="Montserrat Classic"/>
              </a:rPr>
              <a:t>ALGORITMA LOGISTIC REGRESSION &amp; XGBOOST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2398139" y="-200454"/>
            <a:ext cx="4323839" cy="1229542"/>
            <a:chOff x="0" y="0"/>
            <a:chExt cx="5181401" cy="14734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181401" cy="1473402"/>
            </a:xfrm>
            <a:custGeom>
              <a:avLst/>
              <a:gdLst/>
              <a:ahLst/>
              <a:cxnLst/>
              <a:rect l="l" t="t" r="r" b="b"/>
              <a:pathLst>
                <a:path w="5181401" h="1473402">
                  <a:moveTo>
                    <a:pt x="0" y="0"/>
                  </a:moveTo>
                  <a:lnTo>
                    <a:pt x="0" y="1473402"/>
                  </a:lnTo>
                  <a:lnTo>
                    <a:pt x="5181401" y="1473402"/>
                  </a:lnTo>
                  <a:lnTo>
                    <a:pt x="5181401" y="0"/>
                  </a:lnTo>
                  <a:lnTo>
                    <a:pt x="0" y="0"/>
                  </a:lnTo>
                  <a:close/>
                  <a:moveTo>
                    <a:pt x="5120441" y="1412442"/>
                  </a:moveTo>
                  <a:lnTo>
                    <a:pt x="59690" y="1412442"/>
                  </a:lnTo>
                  <a:lnTo>
                    <a:pt x="59690" y="59690"/>
                  </a:lnTo>
                  <a:lnTo>
                    <a:pt x="5120441" y="59690"/>
                  </a:lnTo>
                  <a:lnTo>
                    <a:pt x="5120441" y="141244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0468919" y="-190929"/>
            <a:ext cx="7983303" cy="747733"/>
            <a:chOff x="0" y="0"/>
            <a:chExt cx="9566659" cy="89603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566659" cy="896034"/>
            </a:xfrm>
            <a:custGeom>
              <a:avLst/>
              <a:gdLst/>
              <a:ahLst/>
              <a:cxnLst/>
              <a:rect l="l" t="t" r="r" b="b"/>
              <a:pathLst>
                <a:path w="9566659" h="896034">
                  <a:moveTo>
                    <a:pt x="0" y="0"/>
                  </a:moveTo>
                  <a:lnTo>
                    <a:pt x="0" y="896034"/>
                  </a:lnTo>
                  <a:lnTo>
                    <a:pt x="9566659" y="896034"/>
                  </a:lnTo>
                  <a:lnTo>
                    <a:pt x="9566659" y="0"/>
                  </a:lnTo>
                  <a:lnTo>
                    <a:pt x="0" y="0"/>
                  </a:lnTo>
                  <a:close/>
                  <a:moveTo>
                    <a:pt x="9505700" y="835074"/>
                  </a:moveTo>
                  <a:lnTo>
                    <a:pt x="59690" y="835074"/>
                  </a:lnTo>
                  <a:lnTo>
                    <a:pt x="59690" y="59690"/>
                  </a:lnTo>
                  <a:lnTo>
                    <a:pt x="9505700" y="59690"/>
                  </a:lnTo>
                  <a:lnTo>
                    <a:pt x="9505700" y="835074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7164177" y="972388"/>
            <a:ext cx="1445340" cy="1503815"/>
            <a:chOff x="0" y="0"/>
            <a:chExt cx="1732000" cy="180207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32000" cy="1802072"/>
            </a:xfrm>
            <a:custGeom>
              <a:avLst/>
              <a:gdLst/>
              <a:ahLst/>
              <a:cxnLst/>
              <a:rect l="l" t="t" r="r" b="b"/>
              <a:pathLst>
                <a:path w="1732000" h="1802072">
                  <a:moveTo>
                    <a:pt x="0" y="0"/>
                  </a:moveTo>
                  <a:lnTo>
                    <a:pt x="0" y="1802072"/>
                  </a:lnTo>
                  <a:lnTo>
                    <a:pt x="1732000" y="1802072"/>
                  </a:lnTo>
                  <a:lnTo>
                    <a:pt x="1732000" y="0"/>
                  </a:lnTo>
                  <a:lnTo>
                    <a:pt x="0" y="0"/>
                  </a:lnTo>
                  <a:close/>
                  <a:moveTo>
                    <a:pt x="1671040" y="1741112"/>
                  </a:moveTo>
                  <a:lnTo>
                    <a:pt x="59690" y="1741112"/>
                  </a:lnTo>
                  <a:lnTo>
                    <a:pt x="59690" y="59690"/>
                  </a:lnTo>
                  <a:lnTo>
                    <a:pt x="1671040" y="59690"/>
                  </a:lnTo>
                  <a:lnTo>
                    <a:pt x="1671040" y="1741112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7777627" y="1253376"/>
            <a:ext cx="831890" cy="3627297"/>
            <a:chOff x="0" y="0"/>
            <a:chExt cx="996882" cy="434671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96881" cy="4346712"/>
            </a:xfrm>
            <a:custGeom>
              <a:avLst/>
              <a:gdLst/>
              <a:ahLst/>
              <a:cxnLst/>
              <a:rect l="l" t="t" r="r" b="b"/>
              <a:pathLst>
                <a:path w="996881" h="4346712">
                  <a:moveTo>
                    <a:pt x="0" y="0"/>
                  </a:moveTo>
                  <a:lnTo>
                    <a:pt x="0" y="4346712"/>
                  </a:lnTo>
                  <a:lnTo>
                    <a:pt x="996881" y="4346712"/>
                  </a:lnTo>
                  <a:lnTo>
                    <a:pt x="996881" y="0"/>
                  </a:lnTo>
                  <a:lnTo>
                    <a:pt x="0" y="0"/>
                  </a:lnTo>
                  <a:close/>
                  <a:moveTo>
                    <a:pt x="935921" y="4285752"/>
                  </a:moveTo>
                  <a:lnTo>
                    <a:pt x="59690" y="4285752"/>
                  </a:lnTo>
                  <a:lnTo>
                    <a:pt x="59690" y="59690"/>
                  </a:lnTo>
                  <a:lnTo>
                    <a:pt x="935921" y="59690"/>
                  </a:lnTo>
                  <a:lnTo>
                    <a:pt x="935921" y="428575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178178" y="7311403"/>
            <a:ext cx="1230735" cy="3193810"/>
            <a:chOff x="0" y="0"/>
            <a:chExt cx="1474831" cy="382725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474831" cy="3827250"/>
            </a:xfrm>
            <a:custGeom>
              <a:avLst/>
              <a:gdLst/>
              <a:ahLst/>
              <a:cxnLst/>
              <a:rect l="l" t="t" r="r" b="b"/>
              <a:pathLst>
                <a:path w="1474831" h="3827250">
                  <a:moveTo>
                    <a:pt x="0" y="0"/>
                  </a:moveTo>
                  <a:lnTo>
                    <a:pt x="0" y="3827250"/>
                  </a:lnTo>
                  <a:lnTo>
                    <a:pt x="1474831" y="3827250"/>
                  </a:lnTo>
                  <a:lnTo>
                    <a:pt x="1474831" y="0"/>
                  </a:lnTo>
                  <a:lnTo>
                    <a:pt x="0" y="0"/>
                  </a:lnTo>
                  <a:close/>
                  <a:moveTo>
                    <a:pt x="1413871" y="3766290"/>
                  </a:moveTo>
                  <a:lnTo>
                    <a:pt x="59690" y="3766290"/>
                  </a:lnTo>
                  <a:lnTo>
                    <a:pt x="59690" y="59690"/>
                  </a:lnTo>
                  <a:lnTo>
                    <a:pt x="1413871" y="59690"/>
                  </a:lnTo>
                  <a:lnTo>
                    <a:pt x="1413871" y="3766290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1820162" y="8979530"/>
            <a:ext cx="6452929" cy="921321"/>
            <a:chOff x="0" y="0"/>
            <a:chExt cx="7732761" cy="110405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732761" cy="1104050"/>
            </a:xfrm>
            <a:custGeom>
              <a:avLst/>
              <a:gdLst/>
              <a:ahLst/>
              <a:cxnLst/>
              <a:rect l="l" t="t" r="r" b="b"/>
              <a:pathLst>
                <a:path w="7732761" h="1104050">
                  <a:moveTo>
                    <a:pt x="0" y="0"/>
                  </a:moveTo>
                  <a:lnTo>
                    <a:pt x="0" y="1104050"/>
                  </a:lnTo>
                  <a:lnTo>
                    <a:pt x="7732761" y="1104050"/>
                  </a:lnTo>
                  <a:lnTo>
                    <a:pt x="7732761" y="0"/>
                  </a:lnTo>
                  <a:lnTo>
                    <a:pt x="0" y="0"/>
                  </a:lnTo>
                  <a:close/>
                  <a:moveTo>
                    <a:pt x="7671801" y="1043090"/>
                  </a:moveTo>
                  <a:lnTo>
                    <a:pt x="59690" y="1043090"/>
                  </a:lnTo>
                  <a:lnTo>
                    <a:pt x="59690" y="59690"/>
                  </a:lnTo>
                  <a:lnTo>
                    <a:pt x="7671801" y="59690"/>
                  </a:lnTo>
                  <a:lnTo>
                    <a:pt x="7671801" y="1043090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300685" y="9377834"/>
            <a:ext cx="3860705" cy="1155661"/>
            <a:chOff x="0" y="0"/>
            <a:chExt cx="4626412" cy="138486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626413" cy="1384868"/>
            </a:xfrm>
            <a:custGeom>
              <a:avLst/>
              <a:gdLst/>
              <a:ahLst/>
              <a:cxnLst/>
              <a:rect l="l" t="t" r="r" b="b"/>
              <a:pathLst>
                <a:path w="4626413" h="1384868">
                  <a:moveTo>
                    <a:pt x="0" y="0"/>
                  </a:moveTo>
                  <a:lnTo>
                    <a:pt x="0" y="1384868"/>
                  </a:lnTo>
                  <a:lnTo>
                    <a:pt x="4626413" y="1384868"/>
                  </a:lnTo>
                  <a:lnTo>
                    <a:pt x="4626413" y="0"/>
                  </a:lnTo>
                  <a:lnTo>
                    <a:pt x="0" y="0"/>
                  </a:lnTo>
                  <a:close/>
                  <a:moveTo>
                    <a:pt x="4565452" y="1323908"/>
                  </a:moveTo>
                  <a:lnTo>
                    <a:pt x="59690" y="1323908"/>
                  </a:lnTo>
                  <a:lnTo>
                    <a:pt x="59690" y="59690"/>
                  </a:lnTo>
                  <a:lnTo>
                    <a:pt x="4565452" y="59690"/>
                  </a:lnTo>
                  <a:lnTo>
                    <a:pt x="4565452" y="1323908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-558753" y="5612866"/>
            <a:ext cx="2012855" cy="2404639"/>
            <a:chOff x="0" y="0"/>
            <a:chExt cx="2412072" cy="288156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412072" cy="2881560"/>
            </a:xfrm>
            <a:custGeom>
              <a:avLst/>
              <a:gdLst/>
              <a:ahLst/>
              <a:cxnLst/>
              <a:rect l="l" t="t" r="r" b="b"/>
              <a:pathLst>
                <a:path w="2412072" h="2881560">
                  <a:moveTo>
                    <a:pt x="0" y="0"/>
                  </a:moveTo>
                  <a:lnTo>
                    <a:pt x="0" y="2881560"/>
                  </a:lnTo>
                  <a:lnTo>
                    <a:pt x="2412072" y="2881560"/>
                  </a:lnTo>
                  <a:lnTo>
                    <a:pt x="2412072" y="0"/>
                  </a:lnTo>
                  <a:lnTo>
                    <a:pt x="0" y="0"/>
                  </a:lnTo>
                  <a:close/>
                  <a:moveTo>
                    <a:pt x="2351112" y="2820600"/>
                  </a:moveTo>
                  <a:lnTo>
                    <a:pt x="59690" y="2820600"/>
                  </a:lnTo>
                  <a:lnTo>
                    <a:pt x="59690" y="59690"/>
                  </a:lnTo>
                  <a:lnTo>
                    <a:pt x="2351112" y="59690"/>
                  </a:lnTo>
                  <a:lnTo>
                    <a:pt x="2351112" y="2820600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2E358FF-597E-47A5-B690-F0ED72554646}"/>
              </a:ext>
            </a:extLst>
          </p:cNvPr>
          <p:cNvSpPr txBox="1"/>
          <p:nvPr/>
        </p:nvSpPr>
        <p:spPr>
          <a:xfrm>
            <a:off x="9150926" y="8619584"/>
            <a:ext cx="7953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MOHAMAD ARIF SOFYAN</a:t>
            </a:r>
          </a:p>
          <a:p>
            <a:r>
              <a:rPr lang="en-US" sz="2400" dirty="0"/>
              <a:t>LINKEDIN : </a:t>
            </a:r>
            <a:r>
              <a:rPr lang="en-US" sz="2400" dirty="0">
                <a:hlinkClick r:id="rId2"/>
              </a:rPr>
              <a:t>https://www.linkedin.com/in/mohamadarifsofyan/</a:t>
            </a:r>
            <a:endParaRPr lang="en-US" sz="2400" dirty="0"/>
          </a:p>
          <a:p>
            <a:r>
              <a:rPr lang="en-US" sz="2400" dirty="0"/>
              <a:t>GITHUB    : </a:t>
            </a:r>
            <a:r>
              <a:rPr lang="en-US" sz="2400" dirty="0">
                <a:hlinkClick r:id="rId3"/>
              </a:rPr>
              <a:t>https://github.com/arifsofyan004</a:t>
            </a:r>
            <a:r>
              <a:rPr lang="en-US" sz="2400" dirty="0"/>
              <a:t>  </a:t>
            </a:r>
            <a:endParaRPr lang="en-ID" sz="24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D522C99-C9A3-4D3B-983E-723C68C22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85" y="162193"/>
            <a:ext cx="3590926" cy="15631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398139" y="-343329"/>
            <a:ext cx="4323839" cy="1229542"/>
            <a:chOff x="0" y="0"/>
            <a:chExt cx="5181401" cy="14734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81401" cy="1473402"/>
            </a:xfrm>
            <a:custGeom>
              <a:avLst/>
              <a:gdLst/>
              <a:ahLst/>
              <a:cxnLst/>
              <a:rect l="l" t="t" r="r" b="b"/>
              <a:pathLst>
                <a:path w="5181401" h="1473402">
                  <a:moveTo>
                    <a:pt x="0" y="0"/>
                  </a:moveTo>
                  <a:lnTo>
                    <a:pt x="0" y="1473402"/>
                  </a:lnTo>
                  <a:lnTo>
                    <a:pt x="5181401" y="1473402"/>
                  </a:lnTo>
                  <a:lnTo>
                    <a:pt x="5181401" y="0"/>
                  </a:lnTo>
                  <a:lnTo>
                    <a:pt x="0" y="0"/>
                  </a:lnTo>
                  <a:close/>
                  <a:moveTo>
                    <a:pt x="5120441" y="1412442"/>
                  </a:moveTo>
                  <a:lnTo>
                    <a:pt x="59690" y="1412442"/>
                  </a:lnTo>
                  <a:lnTo>
                    <a:pt x="59690" y="59690"/>
                  </a:lnTo>
                  <a:lnTo>
                    <a:pt x="5120441" y="59690"/>
                  </a:lnTo>
                  <a:lnTo>
                    <a:pt x="5120441" y="141244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468919" y="-333804"/>
            <a:ext cx="7983303" cy="747733"/>
            <a:chOff x="0" y="0"/>
            <a:chExt cx="9566659" cy="89603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566659" cy="896034"/>
            </a:xfrm>
            <a:custGeom>
              <a:avLst/>
              <a:gdLst/>
              <a:ahLst/>
              <a:cxnLst/>
              <a:rect l="l" t="t" r="r" b="b"/>
              <a:pathLst>
                <a:path w="9566659" h="896034">
                  <a:moveTo>
                    <a:pt x="0" y="0"/>
                  </a:moveTo>
                  <a:lnTo>
                    <a:pt x="0" y="896034"/>
                  </a:lnTo>
                  <a:lnTo>
                    <a:pt x="9566659" y="896034"/>
                  </a:lnTo>
                  <a:lnTo>
                    <a:pt x="9566659" y="0"/>
                  </a:lnTo>
                  <a:lnTo>
                    <a:pt x="0" y="0"/>
                  </a:lnTo>
                  <a:close/>
                  <a:moveTo>
                    <a:pt x="9505700" y="835074"/>
                  </a:moveTo>
                  <a:lnTo>
                    <a:pt x="59690" y="835074"/>
                  </a:lnTo>
                  <a:lnTo>
                    <a:pt x="59690" y="59690"/>
                  </a:lnTo>
                  <a:lnTo>
                    <a:pt x="9505700" y="59690"/>
                  </a:lnTo>
                  <a:lnTo>
                    <a:pt x="9505700" y="835074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sp>
        <p:nvSpPr>
          <p:cNvPr id="34" name="TextBox 34"/>
          <p:cNvSpPr txBox="1"/>
          <p:nvPr/>
        </p:nvSpPr>
        <p:spPr>
          <a:xfrm>
            <a:off x="443346" y="637440"/>
            <a:ext cx="1022455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324"/>
              </a:lnSpc>
            </a:pPr>
            <a:r>
              <a:rPr lang="en-US" sz="5400" dirty="0">
                <a:solidFill>
                  <a:srgbClr val="000000"/>
                </a:solidFill>
                <a:latin typeface="Montserrat Classic"/>
              </a:rPr>
              <a:t>Modeling Logistic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85050-9529-4149-8614-2CE58194111F}"/>
              </a:ext>
            </a:extLst>
          </p:cNvPr>
          <p:cNvSpPr txBox="1"/>
          <p:nvPr/>
        </p:nvSpPr>
        <p:spPr>
          <a:xfrm>
            <a:off x="464128" y="7692573"/>
            <a:ext cx="159818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800" dirty="0" err="1"/>
              <a:t>Pemodelan</a:t>
            </a:r>
            <a:r>
              <a:rPr lang="en-ID" sz="2800" dirty="0"/>
              <a:t>: Model </a:t>
            </a:r>
            <a:r>
              <a:rPr lang="en-ID" sz="2800" dirty="0" err="1"/>
              <a:t>Regresi</a:t>
            </a:r>
            <a:r>
              <a:rPr lang="en-ID" sz="2800" dirty="0"/>
              <a:t> </a:t>
            </a:r>
            <a:r>
              <a:rPr lang="en-ID" sz="2800" dirty="0" err="1"/>
              <a:t>Logistik</a:t>
            </a:r>
            <a:r>
              <a:rPr lang="en-ID" sz="2800" dirty="0"/>
              <a:t> </a:t>
            </a:r>
            <a:r>
              <a:rPr lang="en-ID" sz="2800" dirty="0" err="1"/>
              <a:t>dibangun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solver '</a:t>
            </a:r>
            <a:r>
              <a:rPr lang="en-ID" sz="2800" dirty="0" err="1"/>
              <a:t>liblinear</a:t>
            </a:r>
            <a:r>
              <a:rPr lang="en-ID" sz="2800" dirty="0"/>
              <a:t>', </a:t>
            </a:r>
            <a:r>
              <a:rPr lang="en-ID" sz="2800" dirty="0" err="1"/>
              <a:t>max_iter</a:t>
            </a:r>
            <a:r>
              <a:rPr lang="en-ID" sz="2800" dirty="0"/>
              <a:t> 1000, dan </a:t>
            </a:r>
            <a:r>
              <a:rPr lang="en-ID" sz="2800" dirty="0" err="1"/>
              <a:t>menggunakan</a:t>
            </a:r>
            <a:r>
              <a:rPr lang="en-ID" sz="2800" dirty="0"/>
              <a:t> </a:t>
            </a:r>
            <a:r>
              <a:rPr lang="en-ID" sz="2800" dirty="0" err="1"/>
              <a:t>regularisasi</a:t>
            </a:r>
            <a:r>
              <a:rPr lang="en-ID" sz="2800" dirty="0"/>
              <a:t> L2.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800" dirty="0" err="1"/>
              <a:t>Pemilihan</a:t>
            </a:r>
            <a:r>
              <a:rPr lang="en-ID" sz="2800" dirty="0"/>
              <a:t> Parameter: Kami </a:t>
            </a:r>
            <a:r>
              <a:rPr lang="en-ID" sz="2800" dirty="0" err="1"/>
              <a:t>menggunakan</a:t>
            </a:r>
            <a:r>
              <a:rPr lang="en-ID" sz="2800" dirty="0"/>
              <a:t> </a:t>
            </a:r>
            <a:r>
              <a:rPr lang="en-ID" sz="2800" dirty="0" err="1"/>
              <a:t>RandomizedSearchCV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mencari</a:t>
            </a:r>
            <a:r>
              <a:rPr lang="en-ID" sz="2800" dirty="0"/>
              <a:t> parameter </a:t>
            </a:r>
            <a:r>
              <a:rPr lang="en-ID" sz="2800" dirty="0" err="1"/>
              <a:t>terbaik</a:t>
            </a:r>
            <a:r>
              <a:rPr lang="en-ID" sz="2800" dirty="0"/>
              <a:t>,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rentang</a:t>
            </a:r>
            <a:r>
              <a:rPr lang="en-ID" sz="2800" dirty="0"/>
              <a:t> yang </a:t>
            </a:r>
            <a:r>
              <a:rPr lang="en-ID" sz="2800" dirty="0" err="1"/>
              <a:t>ditentukan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parameter C dan </a:t>
            </a:r>
            <a:r>
              <a:rPr lang="en-ID" sz="2800" dirty="0" err="1"/>
              <a:t>fit_intercept</a:t>
            </a:r>
            <a:r>
              <a:rPr lang="en-ID" sz="28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6082C7-972E-41F8-B302-60B6A0E1F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96149"/>
            <a:ext cx="9998633" cy="512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1B20E1-2363-4036-9F10-3DAC399D27C1}"/>
              </a:ext>
            </a:extLst>
          </p:cNvPr>
          <p:cNvSpPr txBox="1"/>
          <p:nvPr/>
        </p:nvSpPr>
        <p:spPr>
          <a:xfrm>
            <a:off x="10511056" y="2560500"/>
            <a:ext cx="775616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dirty="0"/>
              <a:t>Hasil </a:t>
            </a:r>
            <a:r>
              <a:rPr lang="en-ID" sz="2800" dirty="0" err="1"/>
              <a:t>dari</a:t>
            </a:r>
            <a:r>
              <a:rPr lang="en-ID" sz="2800" dirty="0"/>
              <a:t> proses </a:t>
            </a:r>
            <a:r>
              <a:rPr lang="en-ID" sz="2800" dirty="0" err="1"/>
              <a:t>ini</a:t>
            </a:r>
            <a:r>
              <a:rPr lang="en-ID" sz="2800" dirty="0"/>
              <a:t> </a:t>
            </a:r>
            <a:r>
              <a:rPr lang="en-ID" sz="2800" dirty="0" err="1"/>
              <a:t>adalah</a:t>
            </a:r>
            <a:r>
              <a:rPr lang="en-ID" sz="2800" dirty="0"/>
              <a:t> </a:t>
            </a:r>
            <a:r>
              <a:rPr lang="en-ID" sz="2800" dirty="0" err="1"/>
              <a:t>sebagai</a:t>
            </a:r>
            <a:r>
              <a:rPr lang="en-ID" sz="2800" dirty="0"/>
              <a:t> </a:t>
            </a:r>
            <a:r>
              <a:rPr lang="en-ID" sz="2800" dirty="0" err="1"/>
              <a:t>berikut</a:t>
            </a:r>
            <a:r>
              <a:rPr lang="en-ID" sz="2800" dirty="0"/>
              <a:t>:</a:t>
            </a:r>
          </a:p>
          <a:p>
            <a:endParaRPr lang="en-ID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800" dirty="0"/>
              <a:t>Parameter </a:t>
            </a:r>
            <a:r>
              <a:rPr lang="en-ID" sz="2800" dirty="0" err="1"/>
              <a:t>Terbaik</a:t>
            </a:r>
            <a:r>
              <a:rPr lang="en-ID" sz="2800" dirty="0"/>
              <a:t>: '</a:t>
            </a:r>
            <a:r>
              <a:rPr lang="en-ID" sz="2800" dirty="0" err="1"/>
              <a:t>fit_intercept</a:t>
            </a:r>
            <a:r>
              <a:rPr lang="en-ID" sz="2800" dirty="0"/>
              <a:t>': False, 'C': 0.001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800" dirty="0" err="1"/>
              <a:t>Akurasi</a:t>
            </a:r>
            <a:r>
              <a:rPr lang="en-ID" sz="2800" dirty="0"/>
              <a:t> </a:t>
            </a:r>
            <a:r>
              <a:rPr lang="en-ID" sz="2800" dirty="0" err="1"/>
              <a:t>Pelatihan</a:t>
            </a:r>
            <a:r>
              <a:rPr lang="en-ID" sz="2800" dirty="0"/>
              <a:t>: 91.93%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800" dirty="0" err="1"/>
              <a:t>Skor</a:t>
            </a:r>
            <a:r>
              <a:rPr lang="en-ID" sz="2800" dirty="0"/>
              <a:t> </a:t>
            </a:r>
            <a:r>
              <a:rPr lang="en-ID" sz="2800" dirty="0" err="1"/>
              <a:t>Terbaik</a:t>
            </a:r>
            <a:r>
              <a:rPr lang="en-ID" sz="2800" dirty="0"/>
              <a:t> Model: 91.93%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800" dirty="0" err="1"/>
              <a:t>Akurasi</a:t>
            </a:r>
            <a:r>
              <a:rPr lang="en-ID" sz="2800" dirty="0"/>
              <a:t> Uji: 91.94%</a:t>
            </a:r>
          </a:p>
          <a:p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15521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398139" y="-343329"/>
            <a:ext cx="4323839" cy="1229542"/>
            <a:chOff x="0" y="0"/>
            <a:chExt cx="5181401" cy="14734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81401" cy="1473402"/>
            </a:xfrm>
            <a:custGeom>
              <a:avLst/>
              <a:gdLst/>
              <a:ahLst/>
              <a:cxnLst/>
              <a:rect l="l" t="t" r="r" b="b"/>
              <a:pathLst>
                <a:path w="5181401" h="1473402">
                  <a:moveTo>
                    <a:pt x="0" y="0"/>
                  </a:moveTo>
                  <a:lnTo>
                    <a:pt x="0" y="1473402"/>
                  </a:lnTo>
                  <a:lnTo>
                    <a:pt x="5181401" y="1473402"/>
                  </a:lnTo>
                  <a:lnTo>
                    <a:pt x="5181401" y="0"/>
                  </a:lnTo>
                  <a:lnTo>
                    <a:pt x="0" y="0"/>
                  </a:lnTo>
                  <a:close/>
                  <a:moveTo>
                    <a:pt x="5120441" y="1412442"/>
                  </a:moveTo>
                  <a:lnTo>
                    <a:pt x="59690" y="1412442"/>
                  </a:lnTo>
                  <a:lnTo>
                    <a:pt x="59690" y="59690"/>
                  </a:lnTo>
                  <a:lnTo>
                    <a:pt x="5120441" y="59690"/>
                  </a:lnTo>
                  <a:lnTo>
                    <a:pt x="5120441" y="141244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468919" y="-333804"/>
            <a:ext cx="7983303" cy="747733"/>
            <a:chOff x="0" y="0"/>
            <a:chExt cx="9566659" cy="89603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566659" cy="896034"/>
            </a:xfrm>
            <a:custGeom>
              <a:avLst/>
              <a:gdLst/>
              <a:ahLst/>
              <a:cxnLst/>
              <a:rect l="l" t="t" r="r" b="b"/>
              <a:pathLst>
                <a:path w="9566659" h="896034">
                  <a:moveTo>
                    <a:pt x="0" y="0"/>
                  </a:moveTo>
                  <a:lnTo>
                    <a:pt x="0" y="896034"/>
                  </a:lnTo>
                  <a:lnTo>
                    <a:pt x="9566659" y="896034"/>
                  </a:lnTo>
                  <a:lnTo>
                    <a:pt x="9566659" y="0"/>
                  </a:lnTo>
                  <a:lnTo>
                    <a:pt x="0" y="0"/>
                  </a:lnTo>
                  <a:close/>
                  <a:moveTo>
                    <a:pt x="9505700" y="835074"/>
                  </a:moveTo>
                  <a:lnTo>
                    <a:pt x="59690" y="835074"/>
                  </a:lnTo>
                  <a:lnTo>
                    <a:pt x="59690" y="59690"/>
                  </a:lnTo>
                  <a:lnTo>
                    <a:pt x="9505700" y="59690"/>
                  </a:lnTo>
                  <a:lnTo>
                    <a:pt x="9505700" y="835074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sp>
        <p:nvSpPr>
          <p:cNvPr id="34" name="TextBox 34"/>
          <p:cNvSpPr txBox="1"/>
          <p:nvPr/>
        </p:nvSpPr>
        <p:spPr>
          <a:xfrm>
            <a:off x="1906019" y="886213"/>
            <a:ext cx="6871855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324"/>
              </a:lnSpc>
            </a:pPr>
            <a:r>
              <a:rPr lang="en-US" sz="5400" dirty="0">
                <a:solidFill>
                  <a:srgbClr val="000000"/>
                </a:solidFill>
                <a:latin typeface="Montserrat Classic"/>
              </a:rPr>
              <a:t>Modeling </a:t>
            </a:r>
            <a:r>
              <a:rPr lang="en-US" sz="5400" dirty="0" err="1">
                <a:solidFill>
                  <a:srgbClr val="000000"/>
                </a:solidFill>
                <a:latin typeface="Montserrat Classic"/>
              </a:rPr>
              <a:t>XGBoost</a:t>
            </a:r>
            <a:endParaRPr lang="en-US" sz="5400" dirty="0">
              <a:solidFill>
                <a:srgbClr val="000000"/>
              </a:solidFill>
              <a:latin typeface="Montserrat Class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85050-9529-4149-8614-2CE58194111F}"/>
              </a:ext>
            </a:extLst>
          </p:cNvPr>
          <p:cNvSpPr txBox="1"/>
          <p:nvPr/>
        </p:nvSpPr>
        <p:spPr>
          <a:xfrm>
            <a:off x="344722" y="8014764"/>
            <a:ext cx="169355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 err="1"/>
              <a:t>Melalui</a:t>
            </a:r>
            <a:r>
              <a:rPr lang="en-ID" sz="2800" dirty="0"/>
              <a:t> </a:t>
            </a:r>
            <a:r>
              <a:rPr lang="en-ID" sz="2800" dirty="0" err="1"/>
              <a:t>RandomizedSearchCV</a:t>
            </a:r>
            <a:r>
              <a:rPr lang="en-ID" sz="2800" dirty="0"/>
              <a:t>, kami </a:t>
            </a:r>
            <a:r>
              <a:rPr lang="en-ID" sz="2800" dirty="0" err="1"/>
              <a:t>mencari</a:t>
            </a:r>
            <a:r>
              <a:rPr lang="en-ID" sz="2800" dirty="0"/>
              <a:t> parameter </a:t>
            </a:r>
            <a:r>
              <a:rPr lang="en-ID" sz="2800" dirty="0" err="1"/>
              <a:t>terbaik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XGBoost</a:t>
            </a:r>
            <a:r>
              <a:rPr lang="en-ID" sz="2800" dirty="0"/>
              <a:t>. </a:t>
            </a:r>
          </a:p>
          <a:p>
            <a:r>
              <a:rPr lang="en-ID" sz="2800" dirty="0"/>
              <a:t>Parameter yang kami </a:t>
            </a:r>
            <a:r>
              <a:rPr lang="en-ID" sz="2800" dirty="0" err="1"/>
              <a:t>eksplorasi</a:t>
            </a:r>
            <a:r>
              <a:rPr lang="en-ID" sz="2800" dirty="0"/>
              <a:t> </a:t>
            </a:r>
            <a:r>
              <a:rPr lang="en-ID" sz="2800" dirty="0" err="1"/>
              <a:t>adalah</a:t>
            </a:r>
            <a:r>
              <a:rPr lang="en-ID" sz="2800" dirty="0"/>
              <a:t> </a:t>
            </a:r>
            <a:r>
              <a:rPr lang="en-ID" sz="2800" dirty="0" err="1"/>
              <a:t>jumlah</a:t>
            </a:r>
            <a:r>
              <a:rPr lang="en-ID" sz="2800" dirty="0"/>
              <a:t> estimator (</a:t>
            </a:r>
            <a:r>
              <a:rPr lang="en-ID" sz="2800" dirty="0" err="1"/>
              <a:t>n_estimators</a:t>
            </a:r>
            <a:r>
              <a:rPr lang="en-ID" sz="2800" dirty="0"/>
              <a:t>) dan </a:t>
            </a:r>
            <a:r>
              <a:rPr lang="en-ID" sz="2800" dirty="0" err="1"/>
              <a:t>kedalaman</a:t>
            </a:r>
            <a:r>
              <a:rPr lang="en-ID" sz="2800" dirty="0"/>
              <a:t> </a:t>
            </a:r>
            <a:r>
              <a:rPr lang="en-ID" sz="2800" dirty="0" err="1"/>
              <a:t>maksimum</a:t>
            </a:r>
            <a:r>
              <a:rPr lang="en-ID" sz="2800" dirty="0"/>
              <a:t> (</a:t>
            </a:r>
            <a:r>
              <a:rPr lang="en-ID" sz="2800" dirty="0" err="1"/>
              <a:t>max_depth</a:t>
            </a:r>
            <a:r>
              <a:rPr lang="en-ID" sz="2800" dirty="0"/>
              <a:t>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1B20E1-2363-4036-9F10-3DAC399D27C1}"/>
              </a:ext>
            </a:extLst>
          </p:cNvPr>
          <p:cNvSpPr txBox="1"/>
          <p:nvPr/>
        </p:nvSpPr>
        <p:spPr>
          <a:xfrm>
            <a:off x="10137435" y="2619342"/>
            <a:ext cx="815056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sz="2800" dirty="0"/>
          </a:p>
          <a:p>
            <a:r>
              <a:rPr lang="en-ID" sz="2800" dirty="0"/>
              <a:t>Hasil </a:t>
            </a:r>
            <a:r>
              <a:rPr lang="en-ID" sz="2800" dirty="0" err="1"/>
              <a:t>dari</a:t>
            </a:r>
            <a:r>
              <a:rPr lang="en-ID" sz="2800" dirty="0"/>
              <a:t> </a:t>
            </a:r>
            <a:r>
              <a:rPr lang="en-ID" sz="2800" dirty="0" err="1"/>
              <a:t>eksplorasi</a:t>
            </a:r>
            <a:r>
              <a:rPr lang="en-ID" sz="2800" dirty="0"/>
              <a:t> parameter:</a:t>
            </a:r>
          </a:p>
          <a:p>
            <a:endParaRPr lang="en-ID" sz="2800" dirty="0"/>
          </a:p>
          <a:p>
            <a:r>
              <a:rPr lang="en-ID" sz="2800" dirty="0"/>
              <a:t>Parameter </a:t>
            </a:r>
            <a:r>
              <a:rPr lang="en-ID" sz="2800" dirty="0" err="1"/>
              <a:t>Terbaik</a:t>
            </a:r>
            <a:r>
              <a:rPr lang="en-ID" sz="2800" dirty="0"/>
              <a:t>: '</a:t>
            </a:r>
            <a:r>
              <a:rPr lang="en-ID" sz="2800" dirty="0" err="1"/>
              <a:t>n_estimators</a:t>
            </a:r>
            <a:r>
              <a:rPr lang="en-ID" sz="2800" dirty="0"/>
              <a:t>': 100, '</a:t>
            </a:r>
            <a:r>
              <a:rPr lang="en-ID" sz="2800" dirty="0" err="1"/>
              <a:t>max_depth</a:t>
            </a:r>
            <a:r>
              <a:rPr lang="en-ID" sz="2800" dirty="0"/>
              <a:t>': 3</a:t>
            </a:r>
          </a:p>
          <a:p>
            <a:r>
              <a:rPr lang="en-ID" sz="2800" dirty="0" err="1"/>
              <a:t>Akurasi</a:t>
            </a:r>
            <a:r>
              <a:rPr lang="en-ID" sz="2800" dirty="0"/>
              <a:t> </a:t>
            </a:r>
            <a:r>
              <a:rPr lang="en-ID" sz="2800" dirty="0" err="1"/>
              <a:t>Pelatihan</a:t>
            </a:r>
            <a:r>
              <a:rPr lang="en-ID" sz="2800" dirty="0"/>
              <a:t>: 91.97%</a:t>
            </a:r>
          </a:p>
          <a:p>
            <a:r>
              <a:rPr lang="en-ID" sz="2800" dirty="0" err="1"/>
              <a:t>Skor</a:t>
            </a:r>
            <a:r>
              <a:rPr lang="en-ID" sz="2800" dirty="0"/>
              <a:t> </a:t>
            </a:r>
            <a:r>
              <a:rPr lang="en-ID" sz="2800" dirty="0" err="1"/>
              <a:t>Terbaik</a:t>
            </a:r>
            <a:r>
              <a:rPr lang="en-ID" sz="2800" dirty="0"/>
              <a:t> Model: 91.93%</a:t>
            </a:r>
          </a:p>
          <a:p>
            <a:r>
              <a:rPr lang="en-ID" sz="2800" dirty="0" err="1"/>
              <a:t>Akurasi</a:t>
            </a:r>
            <a:r>
              <a:rPr lang="en-ID" sz="2800" dirty="0"/>
              <a:t> Uji: 91.95%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D4C66-FAEF-4F86-8D6E-B95EE0EAF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22" y="2072796"/>
            <a:ext cx="9532582" cy="5376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2079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398139" y="-343329"/>
            <a:ext cx="4323839" cy="1229542"/>
            <a:chOff x="0" y="0"/>
            <a:chExt cx="5181401" cy="14734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81401" cy="1473402"/>
            </a:xfrm>
            <a:custGeom>
              <a:avLst/>
              <a:gdLst/>
              <a:ahLst/>
              <a:cxnLst/>
              <a:rect l="l" t="t" r="r" b="b"/>
              <a:pathLst>
                <a:path w="5181401" h="1473402">
                  <a:moveTo>
                    <a:pt x="0" y="0"/>
                  </a:moveTo>
                  <a:lnTo>
                    <a:pt x="0" y="1473402"/>
                  </a:lnTo>
                  <a:lnTo>
                    <a:pt x="5181401" y="1473402"/>
                  </a:lnTo>
                  <a:lnTo>
                    <a:pt x="5181401" y="0"/>
                  </a:lnTo>
                  <a:lnTo>
                    <a:pt x="0" y="0"/>
                  </a:lnTo>
                  <a:close/>
                  <a:moveTo>
                    <a:pt x="5120441" y="1412442"/>
                  </a:moveTo>
                  <a:lnTo>
                    <a:pt x="59690" y="1412442"/>
                  </a:lnTo>
                  <a:lnTo>
                    <a:pt x="59690" y="59690"/>
                  </a:lnTo>
                  <a:lnTo>
                    <a:pt x="5120441" y="59690"/>
                  </a:lnTo>
                  <a:lnTo>
                    <a:pt x="5120441" y="141244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468919" y="-333804"/>
            <a:ext cx="7983303" cy="747733"/>
            <a:chOff x="0" y="0"/>
            <a:chExt cx="9566659" cy="8960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566659" cy="896034"/>
            </a:xfrm>
            <a:custGeom>
              <a:avLst/>
              <a:gdLst/>
              <a:ahLst/>
              <a:cxnLst/>
              <a:rect l="l" t="t" r="r" b="b"/>
              <a:pathLst>
                <a:path w="9566659" h="896034">
                  <a:moveTo>
                    <a:pt x="0" y="0"/>
                  </a:moveTo>
                  <a:lnTo>
                    <a:pt x="0" y="896034"/>
                  </a:lnTo>
                  <a:lnTo>
                    <a:pt x="9566659" y="896034"/>
                  </a:lnTo>
                  <a:lnTo>
                    <a:pt x="9566659" y="0"/>
                  </a:lnTo>
                  <a:lnTo>
                    <a:pt x="0" y="0"/>
                  </a:lnTo>
                  <a:close/>
                  <a:moveTo>
                    <a:pt x="9505700" y="835074"/>
                  </a:moveTo>
                  <a:lnTo>
                    <a:pt x="59690" y="835074"/>
                  </a:lnTo>
                  <a:lnTo>
                    <a:pt x="59690" y="59690"/>
                  </a:lnTo>
                  <a:lnTo>
                    <a:pt x="9505700" y="59690"/>
                  </a:lnTo>
                  <a:lnTo>
                    <a:pt x="9505700" y="835074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7164177" y="568981"/>
            <a:ext cx="1445340" cy="1503815"/>
            <a:chOff x="0" y="0"/>
            <a:chExt cx="1732000" cy="180207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732000" cy="1802072"/>
            </a:xfrm>
            <a:custGeom>
              <a:avLst/>
              <a:gdLst/>
              <a:ahLst/>
              <a:cxnLst/>
              <a:rect l="l" t="t" r="r" b="b"/>
              <a:pathLst>
                <a:path w="1732000" h="1802072">
                  <a:moveTo>
                    <a:pt x="0" y="0"/>
                  </a:moveTo>
                  <a:lnTo>
                    <a:pt x="0" y="1802072"/>
                  </a:lnTo>
                  <a:lnTo>
                    <a:pt x="1732000" y="1802072"/>
                  </a:lnTo>
                  <a:lnTo>
                    <a:pt x="1732000" y="0"/>
                  </a:lnTo>
                  <a:lnTo>
                    <a:pt x="0" y="0"/>
                  </a:lnTo>
                  <a:close/>
                  <a:moveTo>
                    <a:pt x="1671040" y="1741112"/>
                  </a:moveTo>
                  <a:lnTo>
                    <a:pt x="59690" y="1741112"/>
                  </a:lnTo>
                  <a:lnTo>
                    <a:pt x="59690" y="59690"/>
                  </a:lnTo>
                  <a:lnTo>
                    <a:pt x="1671040" y="59690"/>
                  </a:lnTo>
                  <a:lnTo>
                    <a:pt x="1671040" y="1741112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7777627" y="849970"/>
            <a:ext cx="831890" cy="3627297"/>
            <a:chOff x="0" y="0"/>
            <a:chExt cx="996882" cy="434671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96881" cy="4346712"/>
            </a:xfrm>
            <a:custGeom>
              <a:avLst/>
              <a:gdLst/>
              <a:ahLst/>
              <a:cxnLst/>
              <a:rect l="l" t="t" r="r" b="b"/>
              <a:pathLst>
                <a:path w="996881" h="4346712">
                  <a:moveTo>
                    <a:pt x="0" y="0"/>
                  </a:moveTo>
                  <a:lnTo>
                    <a:pt x="0" y="4346712"/>
                  </a:lnTo>
                  <a:lnTo>
                    <a:pt x="996881" y="4346712"/>
                  </a:lnTo>
                  <a:lnTo>
                    <a:pt x="996881" y="0"/>
                  </a:lnTo>
                  <a:lnTo>
                    <a:pt x="0" y="0"/>
                  </a:lnTo>
                  <a:close/>
                  <a:moveTo>
                    <a:pt x="935921" y="4285752"/>
                  </a:moveTo>
                  <a:lnTo>
                    <a:pt x="59690" y="4285752"/>
                  </a:lnTo>
                  <a:lnTo>
                    <a:pt x="59690" y="59690"/>
                  </a:lnTo>
                  <a:lnTo>
                    <a:pt x="935921" y="59690"/>
                  </a:lnTo>
                  <a:lnTo>
                    <a:pt x="935921" y="428575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375600" y="886213"/>
            <a:ext cx="105972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324"/>
              </a:lnSpc>
            </a:pPr>
            <a:r>
              <a:rPr lang="en-US" sz="5400" dirty="0">
                <a:solidFill>
                  <a:srgbClr val="000000"/>
                </a:solidFill>
                <a:latin typeface="Montserrat Classic"/>
              </a:rPr>
              <a:t>Evaluation Logistic Regression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75600" y="6439260"/>
            <a:ext cx="83820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2500" spc="250" dirty="0">
                <a:solidFill>
                  <a:srgbClr val="1B1B1B"/>
                </a:solidFill>
                <a:latin typeface="Arimo"/>
              </a:rPr>
              <a:t>Dari </a:t>
            </a:r>
            <a:r>
              <a:rPr lang="en-US" sz="2500" spc="250" dirty="0" err="1">
                <a:solidFill>
                  <a:srgbClr val="1B1B1B"/>
                </a:solidFill>
                <a:latin typeface="Arimo"/>
              </a:rPr>
              <a:t>laporan</a:t>
            </a:r>
            <a:r>
              <a:rPr lang="en-US" sz="2500" spc="25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500" spc="250" dirty="0" err="1">
                <a:solidFill>
                  <a:srgbClr val="1B1B1B"/>
                </a:solidFill>
                <a:latin typeface="Arimo"/>
              </a:rPr>
              <a:t>klasifikasi</a:t>
            </a:r>
            <a:r>
              <a:rPr lang="en-US" sz="2500" spc="250" dirty="0">
                <a:solidFill>
                  <a:srgbClr val="1B1B1B"/>
                </a:solidFill>
                <a:latin typeface="Arimo"/>
              </a:rPr>
              <a:t>, </a:t>
            </a:r>
            <a:r>
              <a:rPr lang="en-US" sz="2500" spc="250" dirty="0" err="1">
                <a:solidFill>
                  <a:srgbClr val="1B1B1B"/>
                </a:solidFill>
                <a:latin typeface="Arimo"/>
              </a:rPr>
              <a:t>meskipun</a:t>
            </a:r>
            <a:r>
              <a:rPr lang="en-US" sz="2500" spc="25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500" spc="250" dirty="0" err="1">
                <a:solidFill>
                  <a:srgbClr val="1B1B1B"/>
                </a:solidFill>
                <a:latin typeface="Arimo"/>
              </a:rPr>
              <a:t>akurasi</a:t>
            </a:r>
            <a:r>
              <a:rPr lang="en-US" sz="2500" spc="25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500" spc="250" dirty="0" err="1">
                <a:solidFill>
                  <a:srgbClr val="1B1B1B"/>
                </a:solidFill>
                <a:latin typeface="Arimo"/>
              </a:rPr>
              <a:t>tinggi</a:t>
            </a:r>
            <a:r>
              <a:rPr lang="en-US" sz="2500" spc="250" dirty="0">
                <a:solidFill>
                  <a:srgbClr val="1B1B1B"/>
                </a:solidFill>
                <a:latin typeface="Arimo"/>
              </a:rPr>
              <a:t>, model </a:t>
            </a:r>
            <a:r>
              <a:rPr lang="en-US" sz="2500" spc="250" dirty="0" err="1">
                <a:solidFill>
                  <a:srgbClr val="1B1B1B"/>
                </a:solidFill>
                <a:latin typeface="Arimo"/>
              </a:rPr>
              <a:t>memiliki</a:t>
            </a:r>
            <a:r>
              <a:rPr lang="en-US" sz="2500" spc="25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500" spc="250" dirty="0" err="1">
                <a:solidFill>
                  <a:srgbClr val="1B1B1B"/>
                </a:solidFill>
                <a:latin typeface="Arimo"/>
              </a:rPr>
              <a:t>kinerja</a:t>
            </a:r>
            <a:r>
              <a:rPr lang="en-US" sz="2500" spc="250" dirty="0">
                <a:solidFill>
                  <a:srgbClr val="1B1B1B"/>
                </a:solidFill>
                <a:latin typeface="Arimo"/>
              </a:rPr>
              <a:t> yang </a:t>
            </a:r>
            <a:r>
              <a:rPr lang="en-US" sz="2500" spc="250" dirty="0" err="1">
                <a:solidFill>
                  <a:srgbClr val="1B1B1B"/>
                </a:solidFill>
                <a:latin typeface="Arimo"/>
              </a:rPr>
              <a:t>buruk</a:t>
            </a:r>
            <a:r>
              <a:rPr lang="en-US" sz="2500" spc="25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500" spc="250" dirty="0" err="1">
                <a:solidFill>
                  <a:srgbClr val="1B1B1B"/>
                </a:solidFill>
                <a:latin typeface="Arimo"/>
              </a:rPr>
              <a:t>dalam</a:t>
            </a:r>
            <a:r>
              <a:rPr lang="en-US" sz="2500" spc="25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500" spc="250" dirty="0" err="1">
                <a:solidFill>
                  <a:srgbClr val="1B1B1B"/>
                </a:solidFill>
                <a:latin typeface="Arimo"/>
              </a:rPr>
              <a:t>mengklasifikasikan</a:t>
            </a:r>
            <a:r>
              <a:rPr lang="en-US" sz="2500" spc="25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500" spc="250" dirty="0" err="1">
                <a:solidFill>
                  <a:srgbClr val="1B1B1B"/>
                </a:solidFill>
                <a:latin typeface="Arimo"/>
              </a:rPr>
              <a:t>kelas</a:t>
            </a:r>
            <a:r>
              <a:rPr lang="en-US" sz="2500" spc="25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500" spc="250" dirty="0" err="1">
                <a:solidFill>
                  <a:srgbClr val="1B1B1B"/>
                </a:solidFill>
                <a:latin typeface="Arimo"/>
              </a:rPr>
              <a:t>minoritas</a:t>
            </a:r>
            <a:r>
              <a:rPr lang="en-US" sz="2500" spc="250" dirty="0">
                <a:solidFill>
                  <a:srgbClr val="1B1B1B"/>
                </a:solidFill>
                <a:latin typeface="Arimo"/>
              </a:rPr>
              <a:t> (</a:t>
            </a:r>
            <a:r>
              <a:rPr lang="en-US" sz="2500" spc="250" dirty="0" err="1">
                <a:solidFill>
                  <a:srgbClr val="1B1B1B"/>
                </a:solidFill>
                <a:latin typeface="Arimo"/>
              </a:rPr>
              <a:t>kelas</a:t>
            </a:r>
            <a:r>
              <a:rPr lang="en-US" sz="2500" spc="250" dirty="0">
                <a:solidFill>
                  <a:srgbClr val="1B1B1B"/>
                </a:solidFill>
                <a:latin typeface="Arimo"/>
              </a:rPr>
              <a:t> 1).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AA53939-4942-45ED-8FE4-408712A65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32" y="2639809"/>
            <a:ext cx="9150306" cy="3261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CCB0143-26CB-4541-A5D2-DD2BC434A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41464" y="2072796"/>
            <a:ext cx="8084536" cy="6299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DF746A0-3A00-4E85-9930-BD4611AA233D}"/>
              </a:ext>
            </a:extLst>
          </p:cNvPr>
          <p:cNvSpPr txBox="1"/>
          <p:nvPr/>
        </p:nvSpPr>
        <p:spPr>
          <a:xfrm>
            <a:off x="9258238" y="8784657"/>
            <a:ext cx="89154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5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ROC AUC Score: 0.735</a:t>
            </a:r>
          </a:p>
          <a:p>
            <a:r>
              <a:rPr lang="en-ID" sz="25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Dengan</a:t>
            </a:r>
            <a:r>
              <a:rPr lang="en-ID" sz="25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ID" sz="25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skor</a:t>
            </a:r>
            <a:r>
              <a:rPr lang="en-ID" sz="25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0.735, model </a:t>
            </a:r>
            <a:r>
              <a:rPr lang="en-ID" sz="25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Regresi</a:t>
            </a:r>
            <a:r>
              <a:rPr lang="en-ID" sz="25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ID" sz="25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Logistik</a:t>
            </a:r>
            <a:r>
              <a:rPr lang="en-ID" sz="25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ID" sz="25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kita</a:t>
            </a:r>
            <a:r>
              <a:rPr lang="en-ID" sz="25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ID" sz="25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memiliki</a:t>
            </a:r>
            <a:r>
              <a:rPr lang="en-ID" sz="25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ID" sz="25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kinerja</a:t>
            </a:r>
            <a:r>
              <a:rPr lang="en-ID" sz="25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yang </a:t>
            </a:r>
            <a:r>
              <a:rPr lang="en-ID" sz="25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baik</a:t>
            </a:r>
            <a:r>
              <a:rPr lang="en-ID" sz="25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ID" sz="25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dalam</a:t>
            </a:r>
            <a:r>
              <a:rPr lang="en-ID" sz="25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ID" sz="25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memisahkan</a:t>
            </a:r>
            <a:r>
              <a:rPr lang="en-ID" sz="25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ID" sz="25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kelas</a:t>
            </a:r>
            <a:r>
              <a:rPr lang="en-ID" sz="25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ID" sz="25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positif</a:t>
            </a:r>
            <a:r>
              <a:rPr lang="en-ID" sz="25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dan </a:t>
            </a:r>
            <a:r>
              <a:rPr lang="en-ID" sz="25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negatif</a:t>
            </a:r>
            <a:r>
              <a:rPr lang="en-ID" sz="25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7697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398139" y="-343329"/>
            <a:ext cx="4323839" cy="1229542"/>
            <a:chOff x="0" y="0"/>
            <a:chExt cx="5181401" cy="14734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81401" cy="1473402"/>
            </a:xfrm>
            <a:custGeom>
              <a:avLst/>
              <a:gdLst/>
              <a:ahLst/>
              <a:cxnLst/>
              <a:rect l="l" t="t" r="r" b="b"/>
              <a:pathLst>
                <a:path w="5181401" h="1473402">
                  <a:moveTo>
                    <a:pt x="0" y="0"/>
                  </a:moveTo>
                  <a:lnTo>
                    <a:pt x="0" y="1473402"/>
                  </a:lnTo>
                  <a:lnTo>
                    <a:pt x="5181401" y="1473402"/>
                  </a:lnTo>
                  <a:lnTo>
                    <a:pt x="5181401" y="0"/>
                  </a:lnTo>
                  <a:lnTo>
                    <a:pt x="0" y="0"/>
                  </a:lnTo>
                  <a:close/>
                  <a:moveTo>
                    <a:pt x="5120441" y="1412442"/>
                  </a:moveTo>
                  <a:lnTo>
                    <a:pt x="59690" y="1412442"/>
                  </a:lnTo>
                  <a:lnTo>
                    <a:pt x="59690" y="59690"/>
                  </a:lnTo>
                  <a:lnTo>
                    <a:pt x="5120441" y="59690"/>
                  </a:lnTo>
                  <a:lnTo>
                    <a:pt x="5120441" y="141244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468919" y="-333804"/>
            <a:ext cx="7983303" cy="747733"/>
            <a:chOff x="0" y="0"/>
            <a:chExt cx="9566659" cy="8960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566659" cy="896034"/>
            </a:xfrm>
            <a:custGeom>
              <a:avLst/>
              <a:gdLst/>
              <a:ahLst/>
              <a:cxnLst/>
              <a:rect l="l" t="t" r="r" b="b"/>
              <a:pathLst>
                <a:path w="9566659" h="896034">
                  <a:moveTo>
                    <a:pt x="0" y="0"/>
                  </a:moveTo>
                  <a:lnTo>
                    <a:pt x="0" y="896034"/>
                  </a:lnTo>
                  <a:lnTo>
                    <a:pt x="9566659" y="896034"/>
                  </a:lnTo>
                  <a:lnTo>
                    <a:pt x="9566659" y="0"/>
                  </a:lnTo>
                  <a:lnTo>
                    <a:pt x="0" y="0"/>
                  </a:lnTo>
                  <a:close/>
                  <a:moveTo>
                    <a:pt x="9505700" y="835074"/>
                  </a:moveTo>
                  <a:lnTo>
                    <a:pt x="59690" y="835074"/>
                  </a:lnTo>
                  <a:lnTo>
                    <a:pt x="59690" y="59690"/>
                  </a:lnTo>
                  <a:lnTo>
                    <a:pt x="9505700" y="59690"/>
                  </a:lnTo>
                  <a:lnTo>
                    <a:pt x="9505700" y="835074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7164177" y="568981"/>
            <a:ext cx="1445340" cy="1503815"/>
            <a:chOff x="0" y="0"/>
            <a:chExt cx="1732000" cy="180207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732000" cy="1802072"/>
            </a:xfrm>
            <a:custGeom>
              <a:avLst/>
              <a:gdLst/>
              <a:ahLst/>
              <a:cxnLst/>
              <a:rect l="l" t="t" r="r" b="b"/>
              <a:pathLst>
                <a:path w="1732000" h="1802072">
                  <a:moveTo>
                    <a:pt x="0" y="0"/>
                  </a:moveTo>
                  <a:lnTo>
                    <a:pt x="0" y="1802072"/>
                  </a:lnTo>
                  <a:lnTo>
                    <a:pt x="1732000" y="1802072"/>
                  </a:lnTo>
                  <a:lnTo>
                    <a:pt x="1732000" y="0"/>
                  </a:lnTo>
                  <a:lnTo>
                    <a:pt x="0" y="0"/>
                  </a:lnTo>
                  <a:close/>
                  <a:moveTo>
                    <a:pt x="1671040" y="1741112"/>
                  </a:moveTo>
                  <a:lnTo>
                    <a:pt x="59690" y="1741112"/>
                  </a:lnTo>
                  <a:lnTo>
                    <a:pt x="59690" y="59690"/>
                  </a:lnTo>
                  <a:lnTo>
                    <a:pt x="1671040" y="59690"/>
                  </a:lnTo>
                  <a:lnTo>
                    <a:pt x="1671040" y="1741112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7777627" y="849970"/>
            <a:ext cx="831890" cy="3627297"/>
            <a:chOff x="0" y="0"/>
            <a:chExt cx="996882" cy="434671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96881" cy="4346712"/>
            </a:xfrm>
            <a:custGeom>
              <a:avLst/>
              <a:gdLst/>
              <a:ahLst/>
              <a:cxnLst/>
              <a:rect l="l" t="t" r="r" b="b"/>
              <a:pathLst>
                <a:path w="996881" h="4346712">
                  <a:moveTo>
                    <a:pt x="0" y="0"/>
                  </a:moveTo>
                  <a:lnTo>
                    <a:pt x="0" y="4346712"/>
                  </a:lnTo>
                  <a:lnTo>
                    <a:pt x="996881" y="4346712"/>
                  </a:lnTo>
                  <a:lnTo>
                    <a:pt x="996881" y="0"/>
                  </a:lnTo>
                  <a:lnTo>
                    <a:pt x="0" y="0"/>
                  </a:lnTo>
                  <a:close/>
                  <a:moveTo>
                    <a:pt x="935921" y="4285752"/>
                  </a:moveTo>
                  <a:lnTo>
                    <a:pt x="59690" y="4285752"/>
                  </a:lnTo>
                  <a:lnTo>
                    <a:pt x="59690" y="59690"/>
                  </a:lnTo>
                  <a:lnTo>
                    <a:pt x="935921" y="59690"/>
                  </a:lnTo>
                  <a:lnTo>
                    <a:pt x="935921" y="428575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934992" y="1379518"/>
            <a:ext cx="8209008" cy="8370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324"/>
              </a:lnSpc>
            </a:pPr>
            <a:r>
              <a:rPr lang="en-US" sz="6200" dirty="0">
                <a:solidFill>
                  <a:srgbClr val="000000"/>
                </a:solidFill>
                <a:latin typeface="Montserrat Classic"/>
              </a:rPr>
              <a:t>Evaluation </a:t>
            </a:r>
            <a:r>
              <a:rPr lang="en-US" sz="6200" dirty="0" err="1">
                <a:solidFill>
                  <a:srgbClr val="000000"/>
                </a:solidFill>
                <a:latin typeface="Montserrat Classic"/>
              </a:rPr>
              <a:t>XGBoost</a:t>
            </a:r>
            <a:endParaRPr lang="en-US" sz="6200" dirty="0">
              <a:solidFill>
                <a:srgbClr val="000000"/>
              </a:solidFill>
              <a:latin typeface="Montserrat Classic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375600" y="6439260"/>
            <a:ext cx="8382000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2500" spc="250" dirty="0">
                <a:solidFill>
                  <a:srgbClr val="1B1B1B"/>
                </a:solidFill>
                <a:latin typeface="Arimo"/>
              </a:rPr>
              <a:t>Dari </a:t>
            </a:r>
            <a:r>
              <a:rPr lang="en-US" sz="2500" spc="250" dirty="0" err="1">
                <a:solidFill>
                  <a:srgbClr val="1B1B1B"/>
                </a:solidFill>
                <a:latin typeface="Arimo"/>
              </a:rPr>
              <a:t>laporan</a:t>
            </a:r>
            <a:r>
              <a:rPr lang="en-US" sz="2500" spc="25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500" spc="250" dirty="0" err="1">
                <a:solidFill>
                  <a:srgbClr val="1B1B1B"/>
                </a:solidFill>
                <a:latin typeface="Arimo"/>
              </a:rPr>
              <a:t>klasifikasi</a:t>
            </a:r>
            <a:r>
              <a:rPr lang="en-US" sz="2500" spc="250" dirty="0">
                <a:solidFill>
                  <a:srgbClr val="1B1B1B"/>
                </a:solidFill>
                <a:latin typeface="Arimo"/>
              </a:rPr>
              <a:t>, </a:t>
            </a:r>
            <a:r>
              <a:rPr lang="en-US" sz="2500" spc="250" dirty="0" err="1">
                <a:solidFill>
                  <a:srgbClr val="1B1B1B"/>
                </a:solidFill>
                <a:latin typeface="Arimo"/>
              </a:rPr>
              <a:t>meskipun</a:t>
            </a:r>
            <a:r>
              <a:rPr lang="en-US" sz="2500" spc="25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500" spc="250" dirty="0" err="1">
                <a:solidFill>
                  <a:srgbClr val="1B1B1B"/>
                </a:solidFill>
                <a:latin typeface="Arimo"/>
              </a:rPr>
              <a:t>akurasi</a:t>
            </a:r>
            <a:r>
              <a:rPr lang="en-US" sz="2500" spc="25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500" spc="250" dirty="0" err="1">
                <a:solidFill>
                  <a:srgbClr val="1B1B1B"/>
                </a:solidFill>
                <a:latin typeface="Arimo"/>
              </a:rPr>
              <a:t>tinggi</a:t>
            </a:r>
            <a:r>
              <a:rPr lang="en-US" sz="2500" spc="250" dirty="0">
                <a:solidFill>
                  <a:srgbClr val="1B1B1B"/>
                </a:solidFill>
                <a:latin typeface="Arimo"/>
              </a:rPr>
              <a:t>, model </a:t>
            </a:r>
            <a:r>
              <a:rPr lang="en-US" sz="2500" spc="250" dirty="0" err="1">
                <a:solidFill>
                  <a:srgbClr val="1B1B1B"/>
                </a:solidFill>
                <a:latin typeface="Arimo"/>
              </a:rPr>
              <a:t>memiliki</a:t>
            </a:r>
            <a:r>
              <a:rPr lang="en-US" sz="2500" spc="25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500" spc="250" dirty="0" err="1">
                <a:solidFill>
                  <a:srgbClr val="1B1B1B"/>
                </a:solidFill>
                <a:latin typeface="Arimo"/>
              </a:rPr>
              <a:t>kinerja</a:t>
            </a:r>
            <a:r>
              <a:rPr lang="en-US" sz="2500" spc="250" dirty="0">
                <a:solidFill>
                  <a:srgbClr val="1B1B1B"/>
                </a:solidFill>
                <a:latin typeface="Arimo"/>
              </a:rPr>
              <a:t> yang </a:t>
            </a:r>
            <a:r>
              <a:rPr lang="en-US" sz="2500" spc="250" dirty="0" err="1">
                <a:solidFill>
                  <a:srgbClr val="1B1B1B"/>
                </a:solidFill>
                <a:latin typeface="Arimo"/>
              </a:rPr>
              <a:t>buruk</a:t>
            </a:r>
            <a:r>
              <a:rPr lang="en-US" sz="2500" spc="25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500" spc="250" dirty="0" err="1">
                <a:solidFill>
                  <a:srgbClr val="1B1B1B"/>
                </a:solidFill>
                <a:latin typeface="Arimo"/>
              </a:rPr>
              <a:t>dalam</a:t>
            </a:r>
            <a:r>
              <a:rPr lang="en-US" sz="2500" spc="25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500" spc="250" dirty="0" err="1">
                <a:solidFill>
                  <a:srgbClr val="1B1B1B"/>
                </a:solidFill>
                <a:latin typeface="Arimo"/>
              </a:rPr>
              <a:t>mengklasifikasikan</a:t>
            </a:r>
            <a:r>
              <a:rPr lang="en-US" sz="2500" spc="25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500" spc="250" dirty="0" err="1">
                <a:solidFill>
                  <a:srgbClr val="1B1B1B"/>
                </a:solidFill>
                <a:latin typeface="Arimo"/>
              </a:rPr>
              <a:t>kelas</a:t>
            </a:r>
            <a:r>
              <a:rPr lang="en-US" sz="2500" spc="25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500" spc="250" dirty="0" err="1">
                <a:solidFill>
                  <a:srgbClr val="1B1B1B"/>
                </a:solidFill>
                <a:latin typeface="Arimo"/>
              </a:rPr>
              <a:t>minoritas</a:t>
            </a:r>
            <a:r>
              <a:rPr lang="en-US" sz="2500" spc="250" dirty="0">
                <a:solidFill>
                  <a:srgbClr val="1B1B1B"/>
                </a:solidFill>
                <a:latin typeface="Arimo"/>
              </a:rPr>
              <a:t> (</a:t>
            </a:r>
            <a:r>
              <a:rPr lang="en-US" sz="2500" spc="250" dirty="0" err="1">
                <a:solidFill>
                  <a:srgbClr val="1B1B1B"/>
                </a:solidFill>
                <a:latin typeface="Arimo"/>
              </a:rPr>
              <a:t>kelas</a:t>
            </a:r>
            <a:r>
              <a:rPr lang="en-US" sz="2500" spc="250" dirty="0">
                <a:solidFill>
                  <a:srgbClr val="1B1B1B"/>
                </a:solidFill>
                <a:latin typeface="Arimo"/>
              </a:rPr>
              <a:t> 1).</a:t>
            </a:r>
          </a:p>
          <a:p>
            <a:pPr>
              <a:lnSpc>
                <a:spcPts val="3000"/>
              </a:lnSpc>
            </a:pPr>
            <a:endParaRPr lang="en-US" sz="2500" spc="250" dirty="0">
              <a:solidFill>
                <a:srgbClr val="1B1B1B"/>
              </a:solidFill>
              <a:latin typeface="Arimo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AA53939-4942-45ED-8FE4-408712A65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" y="2639809"/>
            <a:ext cx="9310752" cy="3261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CCB0143-26CB-4541-A5D2-DD2BC434A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863" y="2072796"/>
            <a:ext cx="8084537" cy="6299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DF746A0-3A00-4E85-9930-BD4611AA233D}"/>
              </a:ext>
            </a:extLst>
          </p:cNvPr>
          <p:cNvSpPr txBox="1"/>
          <p:nvPr/>
        </p:nvSpPr>
        <p:spPr>
          <a:xfrm>
            <a:off x="9656957" y="8743260"/>
            <a:ext cx="82298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5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ROC AUC Score: 0.741</a:t>
            </a:r>
          </a:p>
          <a:p>
            <a:r>
              <a:rPr lang="en-ID" sz="25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Dengan</a:t>
            </a:r>
            <a:r>
              <a:rPr lang="en-ID" sz="25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ID" sz="25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skor</a:t>
            </a:r>
            <a:r>
              <a:rPr lang="en-ID" sz="25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0.741, model </a:t>
            </a:r>
            <a:r>
              <a:rPr lang="en-ID" sz="25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XGBoost</a:t>
            </a:r>
            <a:r>
              <a:rPr lang="en-ID" sz="25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ID" sz="25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kita</a:t>
            </a:r>
            <a:r>
              <a:rPr lang="en-ID" sz="25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ID" sz="25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memiliki</a:t>
            </a:r>
            <a:r>
              <a:rPr lang="en-ID" sz="25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ID" sz="25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kinerja</a:t>
            </a:r>
            <a:r>
              <a:rPr lang="en-ID" sz="25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yang </a:t>
            </a:r>
            <a:r>
              <a:rPr lang="en-ID" sz="25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baik</a:t>
            </a:r>
            <a:r>
              <a:rPr lang="en-ID" sz="25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ID" sz="25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dalam</a:t>
            </a:r>
            <a:r>
              <a:rPr lang="en-ID" sz="25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ID" sz="25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memisahkan</a:t>
            </a:r>
            <a:r>
              <a:rPr lang="en-ID" sz="25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ID" sz="25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kelas</a:t>
            </a:r>
            <a:r>
              <a:rPr lang="en-ID" sz="25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ID" sz="25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positif</a:t>
            </a:r>
            <a:r>
              <a:rPr lang="en-ID" sz="25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dan </a:t>
            </a:r>
            <a:r>
              <a:rPr lang="en-ID" sz="25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negatif</a:t>
            </a:r>
            <a:r>
              <a:rPr lang="en-ID" sz="25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.</a:t>
            </a:r>
          </a:p>
          <a:p>
            <a:endParaRPr lang="en-ID" sz="25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398139" y="-343329"/>
            <a:ext cx="4323839" cy="1229542"/>
            <a:chOff x="0" y="0"/>
            <a:chExt cx="5181401" cy="14734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81401" cy="1473402"/>
            </a:xfrm>
            <a:custGeom>
              <a:avLst/>
              <a:gdLst/>
              <a:ahLst/>
              <a:cxnLst/>
              <a:rect l="l" t="t" r="r" b="b"/>
              <a:pathLst>
                <a:path w="5181401" h="1473402">
                  <a:moveTo>
                    <a:pt x="0" y="0"/>
                  </a:moveTo>
                  <a:lnTo>
                    <a:pt x="0" y="1473402"/>
                  </a:lnTo>
                  <a:lnTo>
                    <a:pt x="5181401" y="1473402"/>
                  </a:lnTo>
                  <a:lnTo>
                    <a:pt x="5181401" y="0"/>
                  </a:lnTo>
                  <a:lnTo>
                    <a:pt x="0" y="0"/>
                  </a:lnTo>
                  <a:close/>
                  <a:moveTo>
                    <a:pt x="5120441" y="1412442"/>
                  </a:moveTo>
                  <a:lnTo>
                    <a:pt x="59690" y="1412442"/>
                  </a:lnTo>
                  <a:lnTo>
                    <a:pt x="59690" y="59690"/>
                  </a:lnTo>
                  <a:lnTo>
                    <a:pt x="5120441" y="59690"/>
                  </a:lnTo>
                  <a:lnTo>
                    <a:pt x="5120441" y="141244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468919" y="-333804"/>
            <a:ext cx="7983303" cy="747733"/>
            <a:chOff x="0" y="0"/>
            <a:chExt cx="9566659" cy="8960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566659" cy="896034"/>
            </a:xfrm>
            <a:custGeom>
              <a:avLst/>
              <a:gdLst/>
              <a:ahLst/>
              <a:cxnLst/>
              <a:rect l="l" t="t" r="r" b="b"/>
              <a:pathLst>
                <a:path w="9566659" h="896034">
                  <a:moveTo>
                    <a:pt x="0" y="0"/>
                  </a:moveTo>
                  <a:lnTo>
                    <a:pt x="0" y="896034"/>
                  </a:lnTo>
                  <a:lnTo>
                    <a:pt x="9566659" y="896034"/>
                  </a:lnTo>
                  <a:lnTo>
                    <a:pt x="9566659" y="0"/>
                  </a:lnTo>
                  <a:lnTo>
                    <a:pt x="0" y="0"/>
                  </a:lnTo>
                  <a:close/>
                  <a:moveTo>
                    <a:pt x="9505700" y="835074"/>
                  </a:moveTo>
                  <a:lnTo>
                    <a:pt x="59690" y="835074"/>
                  </a:lnTo>
                  <a:lnTo>
                    <a:pt x="59690" y="59690"/>
                  </a:lnTo>
                  <a:lnTo>
                    <a:pt x="9505700" y="59690"/>
                  </a:lnTo>
                  <a:lnTo>
                    <a:pt x="9505700" y="835074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7164177" y="568981"/>
            <a:ext cx="1445340" cy="1503815"/>
            <a:chOff x="0" y="0"/>
            <a:chExt cx="1732000" cy="180207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732000" cy="1802072"/>
            </a:xfrm>
            <a:custGeom>
              <a:avLst/>
              <a:gdLst/>
              <a:ahLst/>
              <a:cxnLst/>
              <a:rect l="l" t="t" r="r" b="b"/>
              <a:pathLst>
                <a:path w="1732000" h="1802072">
                  <a:moveTo>
                    <a:pt x="0" y="0"/>
                  </a:moveTo>
                  <a:lnTo>
                    <a:pt x="0" y="1802072"/>
                  </a:lnTo>
                  <a:lnTo>
                    <a:pt x="1732000" y="1802072"/>
                  </a:lnTo>
                  <a:lnTo>
                    <a:pt x="1732000" y="0"/>
                  </a:lnTo>
                  <a:lnTo>
                    <a:pt x="0" y="0"/>
                  </a:lnTo>
                  <a:close/>
                  <a:moveTo>
                    <a:pt x="1671040" y="1741112"/>
                  </a:moveTo>
                  <a:lnTo>
                    <a:pt x="59690" y="1741112"/>
                  </a:lnTo>
                  <a:lnTo>
                    <a:pt x="59690" y="59690"/>
                  </a:lnTo>
                  <a:lnTo>
                    <a:pt x="1671040" y="59690"/>
                  </a:lnTo>
                  <a:lnTo>
                    <a:pt x="1671040" y="1741112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7777627" y="849970"/>
            <a:ext cx="831890" cy="3627297"/>
            <a:chOff x="0" y="0"/>
            <a:chExt cx="996882" cy="434671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96881" cy="4346712"/>
            </a:xfrm>
            <a:custGeom>
              <a:avLst/>
              <a:gdLst/>
              <a:ahLst/>
              <a:cxnLst/>
              <a:rect l="l" t="t" r="r" b="b"/>
              <a:pathLst>
                <a:path w="996881" h="4346712">
                  <a:moveTo>
                    <a:pt x="0" y="0"/>
                  </a:moveTo>
                  <a:lnTo>
                    <a:pt x="0" y="4346712"/>
                  </a:lnTo>
                  <a:lnTo>
                    <a:pt x="996881" y="4346712"/>
                  </a:lnTo>
                  <a:lnTo>
                    <a:pt x="996881" y="0"/>
                  </a:lnTo>
                  <a:lnTo>
                    <a:pt x="0" y="0"/>
                  </a:lnTo>
                  <a:close/>
                  <a:moveTo>
                    <a:pt x="935921" y="4285752"/>
                  </a:moveTo>
                  <a:lnTo>
                    <a:pt x="59690" y="4285752"/>
                  </a:lnTo>
                  <a:lnTo>
                    <a:pt x="59690" y="59690"/>
                  </a:lnTo>
                  <a:lnTo>
                    <a:pt x="935921" y="59690"/>
                  </a:lnTo>
                  <a:lnTo>
                    <a:pt x="935921" y="428575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0555768" y="2684650"/>
            <a:ext cx="6427437" cy="7253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324"/>
              </a:lnSpc>
            </a:pPr>
            <a:r>
              <a:rPr lang="en-US" sz="4800" dirty="0">
                <a:solidFill>
                  <a:srgbClr val="000000"/>
                </a:solidFill>
                <a:latin typeface="Montserrat Classic"/>
              </a:rPr>
              <a:t>Feature Importance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2CCE500-7D68-4ED5-9F6B-CA9E2811D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8" y="5051605"/>
            <a:ext cx="11560069" cy="521299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114E500-EADA-4A88-8FCF-609495B28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45" y="413929"/>
            <a:ext cx="9716275" cy="498107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007729" y="2278864"/>
            <a:ext cx="5584228" cy="1767061"/>
            <a:chOff x="0" y="0"/>
            <a:chExt cx="6691767" cy="211752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91768" cy="2117529"/>
            </a:xfrm>
            <a:custGeom>
              <a:avLst/>
              <a:gdLst/>
              <a:ahLst/>
              <a:cxnLst/>
              <a:rect l="l" t="t" r="r" b="b"/>
              <a:pathLst>
                <a:path w="6691768" h="2117529">
                  <a:moveTo>
                    <a:pt x="0" y="0"/>
                  </a:moveTo>
                  <a:lnTo>
                    <a:pt x="0" y="2117529"/>
                  </a:lnTo>
                  <a:lnTo>
                    <a:pt x="6691768" y="2117529"/>
                  </a:lnTo>
                  <a:lnTo>
                    <a:pt x="6691768" y="0"/>
                  </a:lnTo>
                  <a:lnTo>
                    <a:pt x="0" y="0"/>
                  </a:lnTo>
                  <a:close/>
                  <a:moveTo>
                    <a:pt x="6630808" y="2056568"/>
                  </a:moveTo>
                  <a:lnTo>
                    <a:pt x="59690" y="2056568"/>
                  </a:lnTo>
                  <a:lnTo>
                    <a:pt x="59690" y="59690"/>
                  </a:lnTo>
                  <a:lnTo>
                    <a:pt x="6630808" y="59690"/>
                  </a:lnTo>
                  <a:lnTo>
                    <a:pt x="6630808" y="2056568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013282" y="6091348"/>
            <a:ext cx="2595154" cy="1702246"/>
            <a:chOff x="0" y="0"/>
            <a:chExt cx="3109860" cy="203985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109860" cy="2039858"/>
            </a:xfrm>
            <a:custGeom>
              <a:avLst/>
              <a:gdLst/>
              <a:ahLst/>
              <a:cxnLst/>
              <a:rect l="l" t="t" r="r" b="b"/>
              <a:pathLst>
                <a:path w="3109860" h="2039858">
                  <a:moveTo>
                    <a:pt x="0" y="0"/>
                  </a:moveTo>
                  <a:lnTo>
                    <a:pt x="0" y="2039858"/>
                  </a:lnTo>
                  <a:lnTo>
                    <a:pt x="3109860" y="2039858"/>
                  </a:lnTo>
                  <a:lnTo>
                    <a:pt x="3109860" y="0"/>
                  </a:lnTo>
                  <a:lnTo>
                    <a:pt x="0" y="0"/>
                  </a:lnTo>
                  <a:close/>
                  <a:moveTo>
                    <a:pt x="3048900" y="1978898"/>
                  </a:moveTo>
                  <a:lnTo>
                    <a:pt x="59690" y="1978898"/>
                  </a:lnTo>
                  <a:lnTo>
                    <a:pt x="59690" y="59690"/>
                  </a:lnTo>
                  <a:lnTo>
                    <a:pt x="3048900" y="59690"/>
                  </a:lnTo>
                  <a:lnTo>
                    <a:pt x="3048900" y="1978898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3655631" y="3679342"/>
            <a:ext cx="10976739" cy="3011026"/>
            <a:chOff x="0" y="0"/>
            <a:chExt cx="13153794" cy="360821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153794" cy="3608213"/>
            </a:xfrm>
            <a:custGeom>
              <a:avLst/>
              <a:gdLst/>
              <a:ahLst/>
              <a:cxnLst/>
              <a:rect l="l" t="t" r="r" b="b"/>
              <a:pathLst>
                <a:path w="13153794" h="3608213">
                  <a:moveTo>
                    <a:pt x="0" y="0"/>
                  </a:moveTo>
                  <a:lnTo>
                    <a:pt x="0" y="3608213"/>
                  </a:lnTo>
                  <a:lnTo>
                    <a:pt x="13153794" y="3608213"/>
                  </a:lnTo>
                  <a:lnTo>
                    <a:pt x="13153794" y="0"/>
                  </a:lnTo>
                  <a:lnTo>
                    <a:pt x="0" y="0"/>
                  </a:lnTo>
                  <a:close/>
                  <a:moveTo>
                    <a:pt x="13092835" y="3547253"/>
                  </a:moveTo>
                  <a:lnTo>
                    <a:pt x="59690" y="3547253"/>
                  </a:lnTo>
                  <a:lnTo>
                    <a:pt x="59690" y="59690"/>
                  </a:lnTo>
                  <a:lnTo>
                    <a:pt x="13092835" y="59690"/>
                  </a:lnTo>
                  <a:lnTo>
                    <a:pt x="13092835" y="3547253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8679460" y="6916277"/>
            <a:ext cx="5207820" cy="1083468"/>
            <a:chOff x="0" y="0"/>
            <a:chExt cx="6240705" cy="129835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240705" cy="1298356"/>
            </a:xfrm>
            <a:custGeom>
              <a:avLst/>
              <a:gdLst/>
              <a:ahLst/>
              <a:cxnLst/>
              <a:rect l="l" t="t" r="r" b="b"/>
              <a:pathLst>
                <a:path w="6240705" h="1298356">
                  <a:moveTo>
                    <a:pt x="0" y="0"/>
                  </a:moveTo>
                  <a:lnTo>
                    <a:pt x="0" y="1298356"/>
                  </a:lnTo>
                  <a:lnTo>
                    <a:pt x="6240705" y="1298356"/>
                  </a:lnTo>
                  <a:lnTo>
                    <a:pt x="6240705" y="0"/>
                  </a:lnTo>
                  <a:lnTo>
                    <a:pt x="0" y="0"/>
                  </a:lnTo>
                  <a:close/>
                  <a:moveTo>
                    <a:pt x="6179745" y="1237396"/>
                  </a:moveTo>
                  <a:lnTo>
                    <a:pt x="59690" y="1237396"/>
                  </a:lnTo>
                  <a:lnTo>
                    <a:pt x="59690" y="59690"/>
                  </a:lnTo>
                  <a:lnTo>
                    <a:pt x="6179745" y="59690"/>
                  </a:lnTo>
                  <a:lnTo>
                    <a:pt x="6179745" y="1237396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5018461" y="621792"/>
            <a:ext cx="1186003" cy="3414608"/>
            <a:chOff x="0" y="0"/>
            <a:chExt cx="1421228" cy="4091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21228" cy="4091840"/>
            </a:xfrm>
            <a:custGeom>
              <a:avLst/>
              <a:gdLst/>
              <a:ahLst/>
              <a:cxnLst/>
              <a:rect l="l" t="t" r="r" b="b"/>
              <a:pathLst>
                <a:path w="1421228" h="4091840">
                  <a:moveTo>
                    <a:pt x="0" y="0"/>
                  </a:moveTo>
                  <a:lnTo>
                    <a:pt x="0" y="4091840"/>
                  </a:lnTo>
                  <a:lnTo>
                    <a:pt x="1421228" y="4091840"/>
                  </a:lnTo>
                  <a:lnTo>
                    <a:pt x="1421228" y="0"/>
                  </a:lnTo>
                  <a:lnTo>
                    <a:pt x="0" y="0"/>
                  </a:lnTo>
                  <a:close/>
                  <a:moveTo>
                    <a:pt x="1360268" y="4030880"/>
                  </a:moveTo>
                  <a:lnTo>
                    <a:pt x="59690" y="4030880"/>
                  </a:lnTo>
                  <a:lnTo>
                    <a:pt x="59690" y="59690"/>
                  </a:lnTo>
                  <a:lnTo>
                    <a:pt x="1360268" y="59690"/>
                  </a:lnTo>
                  <a:lnTo>
                    <a:pt x="1360268" y="4030880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4313885" y="7311082"/>
            <a:ext cx="1297577" cy="1025826"/>
            <a:chOff x="0" y="0"/>
            <a:chExt cx="1554930" cy="122928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54930" cy="1229282"/>
            </a:xfrm>
            <a:custGeom>
              <a:avLst/>
              <a:gdLst/>
              <a:ahLst/>
              <a:cxnLst/>
              <a:rect l="l" t="t" r="r" b="b"/>
              <a:pathLst>
                <a:path w="1554930" h="1229282">
                  <a:moveTo>
                    <a:pt x="0" y="0"/>
                  </a:moveTo>
                  <a:lnTo>
                    <a:pt x="0" y="1229282"/>
                  </a:lnTo>
                  <a:lnTo>
                    <a:pt x="1554930" y="1229282"/>
                  </a:lnTo>
                  <a:lnTo>
                    <a:pt x="1554930" y="0"/>
                  </a:lnTo>
                  <a:lnTo>
                    <a:pt x="0" y="0"/>
                  </a:lnTo>
                  <a:close/>
                  <a:moveTo>
                    <a:pt x="1493970" y="1168322"/>
                  </a:moveTo>
                  <a:lnTo>
                    <a:pt x="59690" y="1168322"/>
                  </a:lnTo>
                  <a:lnTo>
                    <a:pt x="59690" y="59690"/>
                  </a:lnTo>
                  <a:lnTo>
                    <a:pt x="1493970" y="59690"/>
                  </a:lnTo>
                  <a:lnTo>
                    <a:pt x="1493970" y="1168322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2075687" y="7311082"/>
            <a:ext cx="724157" cy="2344404"/>
            <a:chOff x="0" y="0"/>
            <a:chExt cx="867781" cy="280937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67781" cy="2809378"/>
            </a:xfrm>
            <a:custGeom>
              <a:avLst/>
              <a:gdLst/>
              <a:ahLst/>
              <a:cxnLst/>
              <a:rect l="l" t="t" r="r" b="b"/>
              <a:pathLst>
                <a:path w="867781" h="2809378">
                  <a:moveTo>
                    <a:pt x="0" y="0"/>
                  </a:moveTo>
                  <a:lnTo>
                    <a:pt x="0" y="2809378"/>
                  </a:lnTo>
                  <a:lnTo>
                    <a:pt x="867781" y="2809378"/>
                  </a:lnTo>
                  <a:lnTo>
                    <a:pt x="867781" y="0"/>
                  </a:lnTo>
                  <a:lnTo>
                    <a:pt x="0" y="0"/>
                  </a:lnTo>
                  <a:close/>
                  <a:moveTo>
                    <a:pt x="806821" y="2748418"/>
                  </a:moveTo>
                  <a:lnTo>
                    <a:pt x="59690" y="2748418"/>
                  </a:lnTo>
                  <a:lnTo>
                    <a:pt x="59690" y="59690"/>
                  </a:lnTo>
                  <a:lnTo>
                    <a:pt x="806821" y="59690"/>
                  </a:lnTo>
                  <a:lnTo>
                    <a:pt x="806821" y="2748418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3887280" y="2790377"/>
            <a:ext cx="2551066" cy="1595886"/>
            <a:chOff x="0" y="0"/>
            <a:chExt cx="3057028" cy="191240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057028" cy="1912403"/>
            </a:xfrm>
            <a:custGeom>
              <a:avLst/>
              <a:gdLst/>
              <a:ahLst/>
              <a:cxnLst/>
              <a:rect l="l" t="t" r="r" b="b"/>
              <a:pathLst>
                <a:path w="3057028" h="1912403">
                  <a:moveTo>
                    <a:pt x="0" y="0"/>
                  </a:moveTo>
                  <a:lnTo>
                    <a:pt x="0" y="1912403"/>
                  </a:lnTo>
                  <a:lnTo>
                    <a:pt x="3057028" y="1912403"/>
                  </a:lnTo>
                  <a:lnTo>
                    <a:pt x="3057028" y="0"/>
                  </a:lnTo>
                  <a:lnTo>
                    <a:pt x="0" y="0"/>
                  </a:lnTo>
                  <a:close/>
                  <a:moveTo>
                    <a:pt x="2996068" y="1851443"/>
                  </a:moveTo>
                  <a:lnTo>
                    <a:pt x="59690" y="1851443"/>
                  </a:lnTo>
                  <a:lnTo>
                    <a:pt x="59690" y="59690"/>
                  </a:lnTo>
                  <a:lnTo>
                    <a:pt x="2996068" y="59690"/>
                  </a:lnTo>
                  <a:lnTo>
                    <a:pt x="2996068" y="1851443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4313885" y="4557713"/>
            <a:ext cx="9660229" cy="1343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99"/>
              </a:lnSpc>
            </a:pPr>
            <a:r>
              <a:rPr lang="en-US" sz="9999">
                <a:solidFill>
                  <a:srgbClr val="000000"/>
                </a:solidFill>
                <a:latin typeface="Montserrat Classic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2"/>
          <p:cNvSpPr txBox="1"/>
          <p:nvPr/>
        </p:nvSpPr>
        <p:spPr>
          <a:xfrm>
            <a:off x="7162800" y="118310"/>
            <a:ext cx="5920899" cy="7253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324"/>
              </a:lnSpc>
            </a:pPr>
            <a:r>
              <a:rPr lang="en-US" sz="4800" dirty="0">
                <a:solidFill>
                  <a:srgbClr val="000000"/>
                </a:solidFill>
                <a:latin typeface="Montserrat Classic"/>
              </a:rPr>
              <a:t>IMPORT DATA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6C0EC70E-BC37-464E-804F-E90A4DBA3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473918"/>
            <a:ext cx="7230700" cy="5397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4DA091E-5752-49B5-9BAA-3FC8A90BD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660" y="993702"/>
            <a:ext cx="13777178" cy="3312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344B74D-A5FD-48FE-8253-6DAE99FC0BAB}"/>
              </a:ext>
            </a:extLst>
          </p:cNvPr>
          <p:cNvSpPr txBox="1"/>
          <p:nvPr/>
        </p:nvSpPr>
        <p:spPr>
          <a:xfrm>
            <a:off x="8336793" y="5404821"/>
            <a:ext cx="907971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800" dirty="0"/>
              <a:t>Isi data </a:t>
            </a:r>
            <a:r>
              <a:rPr lang="en-ID" sz="2800" dirty="0" err="1"/>
              <a:t>aplikasi</a:t>
            </a:r>
            <a:r>
              <a:rPr lang="en-ID" sz="2800" dirty="0"/>
              <a:t> </a:t>
            </a:r>
            <a:r>
              <a:rPr lang="en-ID" sz="2800" dirty="0" err="1"/>
              <a:t>pelatihan</a:t>
            </a:r>
            <a:endParaRPr lang="en-ID" sz="2800" dirty="0"/>
          </a:p>
          <a:p>
            <a:endParaRPr lang="en-ID" sz="2800" dirty="0"/>
          </a:p>
          <a:p>
            <a:r>
              <a:rPr lang="en-ID" sz="2800" dirty="0"/>
              <a:t>Serta </a:t>
            </a:r>
            <a:r>
              <a:rPr lang="en-ID" sz="2800" dirty="0" err="1"/>
              <a:t>ukuran</a:t>
            </a:r>
            <a:r>
              <a:rPr lang="en-ID" sz="2800" dirty="0"/>
              <a:t> Data </a:t>
            </a:r>
            <a:r>
              <a:rPr lang="en-ID" sz="2800" dirty="0" err="1"/>
              <a:t>Lainya</a:t>
            </a:r>
            <a:endParaRPr lang="en-ID" sz="2800" dirty="0"/>
          </a:p>
          <a:p>
            <a:endParaRPr lang="en-ID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800" dirty="0" err="1"/>
              <a:t>Ukuran</a:t>
            </a:r>
            <a:r>
              <a:rPr lang="en-ID" sz="2800" dirty="0"/>
              <a:t> data </a:t>
            </a:r>
            <a:r>
              <a:rPr lang="en-ID" sz="2800" dirty="0" err="1"/>
              <a:t>POS_CASH_balance</a:t>
            </a:r>
            <a:r>
              <a:rPr lang="en-ID" sz="2800" dirty="0"/>
              <a:t>: (10001358, 8)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800" dirty="0" err="1"/>
              <a:t>Ukuran</a:t>
            </a:r>
            <a:r>
              <a:rPr lang="en-ID" sz="2800" dirty="0"/>
              <a:t> data </a:t>
            </a:r>
            <a:r>
              <a:rPr lang="en-ID" sz="2800" dirty="0" err="1"/>
              <a:t>bureau_balance</a:t>
            </a:r>
            <a:r>
              <a:rPr lang="en-ID" sz="2800" dirty="0"/>
              <a:t>: (27299925, 3)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800" dirty="0" err="1"/>
              <a:t>Ukuran</a:t>
            </a:r>
            <a:r>
              <a:rPr lang="en-ID" sz="2800" dirty="0"/>
              <a:t> data </a:t>
            </a:r>
            <a:r>
              <a:rPr lang="en-ID" sz="2800" dirty="0" err="1"/>
              <a:t>previous_application</a:t>
            </a:r>
            <a:r>
              <a:rPr lang="en-ID" sz="2800" dirty="0"/>
              <a:t>: (1670214, 37)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800" dirty="0" err="1"/>
              <a:t>Ukuran</a:t>
            </a:r>
            <a:r>
              <a:rPr lang="en-ID" sz="2800" dirty="0"/>
              <a:t> data </a:t>
            </a:r>
            <a:r>
              <a:rPr lang="en-ID" sz="2800" dirty="0" err="1"/>
              <a:t>installments_payments</a:t>
            </a:r>
            <a:r>
              <a:rPr lang="en-ID" sz="2800" dirty="0"/>
              <a:t>: (13605401, 8)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800" dirty="0" err="1"/>
              <a:t>Ukuran</a:t>
            </a:r>
            <a:r>
              <a:rPr lang="en-ID" sz="2800" dirty="0"/>
              <a:t> data </a:t>
            </a:r>
            <a:r>
              <a:rPr lang="en-ID" sz="2800" dirty="0" err="1"/>
              <a:t>credit_card_balance</a:t>
            </a:r>
            <a:r>
              <a:rPr lang="en-ID" sz="2800" dirty="0"/>
              <a:t>: (3840312, 23)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800" dirty="0" err="1"/>
              <a:t>Ukuran</a:t>
            </a:r>
            <a:r>
              <a:rPr lang="en-ID" sz="2800" dirty="0"/>
              <a:t> data bureau: (1716428, 17)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12398139" y="-343329"/>
            <a:ext cx="4323839" cy="1229542"/>
            <a:chOff x="0" y="0"/>
            <a:chExt cx="5181401" cy="147340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81401" cy="1473402"/>
            </a:xfrm>
            <a:custGeom>
              <a:avLst/>
              <a:gdLst/>
              <a:ahLst/>
              <a:cxnLst/>
              <a:rect l="l" t="t" r="r" b="b"/>
              <a:pathLst>
                <a:path w="5181401" h="1473402">
                  <a:moveTo>
                    <a:pt x="0" y="0"/>
                  </a:moveTo>
                  <a:lnTo>
                    <a:pt x="0" y="1473402"/>
                  </a:lnTo>
                  <a:lnTo>
                    <a:pt x="5181401" y="1473402"/>
                  </a:lnTo>
                  <a:lnTo>
                    <a:pt x="5181401" y="0"/>
                  </a:lnTo>
                  <a:lnTo>
                    <a:pt x="0" y="0"/>
                  </a:lnTo>
                  <a:close/>
                  <a:moveTo>
                    <a:pt x="5120441" y="1412442"/>
                  </a:moveTo>
                  <a:lnTo>
                    <a:pt x="59690" y="1412442"/>
                  </a:lnTo>
                  <a:lnTo>
                    <a:pt x="59690" y="59690"/>
                  </a:lnTo>
                  <a:lnTo>
                    <a:pt x="5120441" y="59690"/>
                  </a:lnTo>
                  <a:lnTo>
                    <a:pt x="5120441" y="141244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-178178" y="9555754"/>
            <a:ext cx="4323839" cy="968509"/>
            <a:chOff x="0" y="0"/>
            <a:chExt cx="5181401" cy="116059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181401" cy="1160597"/>
            </a:xfrm>
            <a:custGeom>
              <a:avLst/>
              <a:gdLst/>
              <a:ahLst/>
              <a:cxnLst/>
              <a:rect l="l" t="t" r="r" b="b"/>
              <a:pathLst>
                <a:path w="5181401" h="1160597">
                  <a:moveTo>
                    <a:pt x="0" y="0"/>
                  </a:moveTo>
                  <a:lnTo>
                    <a:pt x="0" y="1160597"/>
                  </a:lnTo>
                  <a:lnTo>
                    <a:pt x="5181401" y="1160597"/>
                  </a:lnTo>
                  <a:lnTo>
                    <a:pt x="5181401" y="0"/>
                  </a:lnTo>
                  <a:lnTo>
                    <a:pt x="0" y="0"/>
                  </a:lnTo>
                  <a:close/>
                  <a:moveTo>
                    <a:pt x="5120441" y="1099637"/>
                  </a:moveTo>
                  <a:lnTo>
                    <a:pt x="59690" y="1099637"/>
                  </a:lnTo>
                  <a:lnTo>
                    <a:pt x="59690" y="59690"/>
                  </a:lnTo>
                  <a:lnTo>
                    <a:pt x="5120441" y="59690"/>
                  </a:lnTo>
                  <a:lnTo>
                    <a:pt x="5120441" y="1099637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468919" y="-333804"/>
            <a:ext cx="7983303" cy="747733"/>
            <a:chOff x="0" y="0"/>
            <a:chExt cx="9566659" cy="8960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566659" cy="896034"/>
            </a:xfrm>
            <a:custGeom>
              <a:avLst/>
              <a:gdLst/>
              <a:ahLst/>
              <a:cxnLst/>
              <a:rect l="l" t="t" r="r" b="b"/>
              <a:pathLst>
                <a:path w="9566659" h="896034">
                  <a:moveTo>
                    <a:pt x="0" y="0"/>
                  </a:moveTo>
                  <a:lnTo>
                    <a:pt x="0" y="896034"/>
                  </a:lnTo>
                  <a:lnTo>
                    <a:pt x="9566659" y="896034"/>
                  </a:lnTo>
                  <a:lnTo>
                    <a:pt x="9566659" y="0"/>
                  </a:lnTo>
                  <a:lnTo>
                    <a:pt x="0" y="0"/>
                  </a:lnTo>
                  <a:close/>
                  <a:moveTo>
                    <a:pt x="9505700" y="835074"/>
                  </a:moveTo>
                  <a:lnTo>
                    <a:pt x="59690" y="835074"/>
                  </a:lnTo>
                  <a:lnTo>
                    <a:pt x="59690" y="59690"/>
                  </a:lnTo>
                  <a:lnTo>
                    <a:pt x="9505700" y="59690"/>
                  </a:lnTo>
                  <a:lnTo>
                    <a:pt x="9505700" y="835074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440782" y="9258300"/>
            <a:ext cx="7983303" cy="747733"/>
            <a:chOff x="0" y="0"/>
            <a:chExt cx="9566659" cy="8960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566659" cy="896034"/>
            </a:xfrm>
            <a:custGeom>
              <a:avLst/>
              <a:gdLst/>
              <a:ahLst/>
              <a:cxnLst/>
              <a:rect l="l" t="t" r="r" b="b"/>
              <a:pathLst>
                <a:path w="9566659" h="896034">
                  <a:moveTo>
                    <a:pt x="0" y="0"/>
                  </a:moveTo>
                  <a:lnTo>
                    <a:pt x="0" y="896034"/>
                  </a:lnTo>
                  <a:lnTo>
                    <a:pt x="9566659" y="896034"/>
                  </a:lnTo>
                  <a:lnTo>
                    <a:pt x="9566659" y="0"/>
                  </a:lnTo>
                  <a:lnTo>
                    <a:pt x="0" y="0"/>
                  </a:lnTo>
                  <a:close/>
                  <a:moveTo>
                    <a:pt x="9505700" y="835074"/>
                  </a:moveTo>
                  <a:lnTo>
                    <a:pt x="59690" y="835074"/>
                  </a:lnTo>
                  <a:lnTo>
                    <a:pt x="59690" y="59690"/>
                  </a:lnTo>
                  <a:lnTo>
                    <a:pt x="9505700" y="59690"/>
                  </a:lnTo>
                  <a:lnTo>
                    <a:pt x="9505700" y="835074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983741" y="798637"/>
            <a:ext cx="9010014" cy="837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24"/>
              </a:lnSpc>
            </a:pPr>
            <a:r>
              <a:rPr lang="en-US" sz="6200" dirty="0">
                <a:solidFill>
                  <a:srgbClr val="000000"/>
                </a:solidFill>
                <a:latin typeface="Montserrat Classic"/>
              </a:rPr>
              <a:t>Data Understanding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10618" y="2097041"/>
            <a:ext cx="11005601" cy="54464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400" dirty="0" err="1">
                <a:solidFill>
                  <a:srgbClr val="1B1B1B"/>
                </a:solidFill>
                <a:latin typeface="Arimo"/>
              </a:rPr>
              <a:t>Menjelajahi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data yang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akan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kita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analisis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lebih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dalam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. </a:t>
            </a:r>
          </a:p>
          <a:p>
            <a:pPr>
              <a:lnSpc>
                <a:spcPts val="3920"/>
              </a:lnSpc>
            </a:pPr>
            <a:endParaRPr lang="en-US" sz="2400" dirty="0">
              <a:solidFill>
                <a:srgbClr val="1B1B1B"/>
              </a:solidFill>
              <a:latin typeface="Arimo"/>
            </a:endParaRPr>
          </a:p>
          <a:p>
            <a:pPr marL="342900" indent="-342900">
              <a:lnSpc>
                <a:spcPts val="392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B1B1B"/>
                </a:solidFill>
                <a:latin typeface="Arimo"/>
              </a:rPr>
              <a:t>application_train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memiliki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b="1" dirty="0">
                <a:solidFill>
                  <a:srgbClr val="1B1B1B"/>
                </a:solidFill>
                <a:latin typeface="Arimo"/>
              </a:rPr>
              <a:t>307.511 </a:t>
            </a:r>
            <a:r>
              <a:rPr lang="en-US" sz="2400" b="1" dirty="0" err="1">
                <a:solidFill>
                  <a:srgbClr val="1B1B1B"/>
                </a:solidFill>
                <a:latin typeface="Arimo"/>
              </a:rPr>
              <a:t>entri</a:t>
            </a:r>
            <a:r>
              <a:rPr lang="en-US" sz="2400" b="1" dirty="0">
                <a:solidFill>
                  <a:srgbClr val="1B1B1B"/>
                </a:solidFill>
                <a:latin typeface="Arimo"/>
              </a:rPr>
              <a:t> dan 122 </a:t>
            </a:r>
            <a:r>
              <a:rPr lang="en-US" sz="2400" b="1" dirty="0" err="1">
                <a:solidFill>
                  <a:srgbClr val="1B1B1B"/>
                </a:solidFill>
                <a:latin typeface="Arimo"/>
              </a:rPr>
              <a:t>fitur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.</a:t>
            </a:r>
          </a:p>
          <a:p>
            <a:pPr marL="342900" indent="-342900">
              <a:lnSpc>
                <a:spcPts val="392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B1B1B"/>
              </a:solidFill>
              <a:latin typeface="Arimo"/>
            </a:endParaRPr>
          </a:p>
          <a:p>
            <a:pPr>
              <a:lnSpc>
                <a:spcPts val="3920"/>
              </a:lnSpc>
            </a:pPr>
            <a:r>
              <a:rPr lang="en-US" sz="2400" dirty="0" err="1">
                <a:solidFill>
                  <a:srgbClr val="1B1B1B"/>
                </a:solidFill>
                <a:latin typeface="Arimo"/>
              </a:rPr>
              <a:t>Fitur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application_train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</a:p>
          <a:p>
            <a:pPr marL="342900" indent="-342900">
              <a:lnSpc>
                <a:spcPts val="392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B1B1B"/>
                </a:solidFill>
                <a:latin typeface="Arimo"/>
              </a:rPr>
              <a:t>SK_ID_CURR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memiliki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307.511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nomor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identifikasi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unik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, </a:t>
            </a:r>
          </a:p>
          <a:p>
            <a:pPr marL="342900" indent="-342900">
              <a:lnSpc>
                <a:spcPts val="392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B1B1B"/>
                </a:solidFill>
                <a:latin typeface="Arimo"/>
              </a:rPr>
              <a:t>TARGET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adalah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variabel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target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dengan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dua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nilai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(default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atau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tidak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),</a:t>
            </a:r>
          </a:p>
          <a:p>
            <a:pPr marL="342900" indent="-342900">
              <a:lnSpc>
                <a:spcPts val="392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B1B1B"/>
                </a:solidFill>
                <a:latin typeface="Arimo"/>
              </a:rPr>
              <a:t>CODE_GENDER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memiliki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tiga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kategori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, dan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seterusnya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untuk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fitur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lainnya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.</a:t>
            </a:r>
          </a:p>
          <a:p>
            <a:pPr>
              <a:lnSpc>
                <a:spcPts val="3920"/>
              </a:lnSpc>
            </a:pPr>
            <a:endParaRPr lang="en-US" sz="2400" dirty="0">
              <a:solidFill>
                <a:srgbClr val="1B1B1B"/>
              </a:solidFill>
              <a:latin typeface="Arimo"/>
            </a:endParaRPr>
          </a:p>
          <a:p>
            <a:pPr>
              <a:lnSpc>
                <a:spcPts val="3920"/>
              </a:lnSpc>
            </a:pPr>
            <a:r>
              <a:rPr lang="en-US" sz="2400" dirty="0" err="1">
                <a:solidFill>
                  <a:srgbClr val="1B1B1B"/>
                </a:solidFill>
                <a:latin typeface="Arimo"/>
              </a:rPr>
              <a:t>Informasi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ini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memberikan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gambaran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awal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tentang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kompleksitas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dataset dan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variasi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fitur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yang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akan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kita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teliti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dalam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analisis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berikutnya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F2BFF0A-E307-43A5-97D6-A2FD45C40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085" y="1438338"/>
            <a:ext cx="6877351" cy="7851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-178178" y="9555754"/>
            <a:ext cx="4323839" cy="968509"/>
            <a:chOff x="0" y="0"/>
            <a:chExt cx="5181401" cy="116059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181401" cy="1160597"/>
            </a:xfrm>
            <a:custGeom>
              <a:avLst/>
              <a:gdLst/>
              <a:ahLst/>
              <a:cxnLst/>
              <a:rect l="l" t="t" r="r" b="b"/>
              <a:pathLst>
                <a:path w="5181401" h="1160597">
                  <a:moveTo>
                    <a:pt x="0" y="0"/>
                  </a:moveTo>
                  <a:lnTo>
                    <a:pt x="0" y="1160597"/>
                  </a:lnTo>
                  <a:lnTo>
                    <a:pt x="5181401" y="1160597"/>
                  </a:lnTo>
                  <a:lnTo>
                    <a:pt x="5181401" y="0"/>
                  </a:lnTo>
                  <a:lnTo>
                    <a:pt x="0" y="0"/>
                  </a:lnTo>
                  <a:close/>
                  <a:moveTo>
                    <a:pt x="5120441" y="1099637"/>
                  </a:moveTo>
                  <a:lnTo>
                    <a:pt x="59690" y="1099637"/>
                  </a:lnTo>
                  <a:lnTo>
                    <a:pt x="59690" y="59690"/>
                  </a:lnTo>
                  <a:lnTo>
                    <a:pt x="5120441" y="59690"/>
                  </a:lnTo>
                  <a:lnTo>
                    <a:pt x="5120441" y="1099637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440782" y="9258300"/>
            <a:ext cx="7983303" cy="747733"/>
            <a:chOff x="0" y="0"/>
            <a:chExt cx="9566659" cy="8960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566659" cy="896034"/>
            </a:xfrm>
            <a:custGeom>
              <a:avLst/>
              <a:gdLst/>
              <a:ahLst/>
              <a:cxnLst/>
              <a:rect l="l" t="t" r="r" b="b"/>
              <a:pathLst>
                <a:path w="9566659" h="896034">
                  <a:moveTo>
                    <a:pt x="0" y="0"/>
                  </a:moveTo>
                  <a:lnTo>
                    <a:pt x="0" y="896034"/>
                  </a:lnTo>
                  <a:lnTo>
                    <a:pt x="9566659" y="896034"/>
                  </a:lnTo>
                  <a:lnTo>
                    <a:pt x="9566659" y="0"/>
                  </a:lnTo>
                  <a:lnTo>
                    <a:pt x="0" y="0"/>
                  </a:lnTo>
                  <a:close/>
                  <a:moveTo>
                    <a:pt x="9505700" y="835074"/>
                  </a:moveTo>
                  <a:lnTo>
                    <a:pt x="59690" y="835074"/>
                  </a:lnTo>
                  <a:lnTo>
                    <a:pt x="59690" y="59690"/>
                  </a:lnTo>
                  <a:lnTo>
                    <a:pt x="9505700" y="59690"/>
                  </a:lnTo>
                  <a:lnTo>
                    <a:pt x="9505700" y="835074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046540" y="657624"/>
            <a:ext cx="7391400" cy="8370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324"/>
              </a:lnSpc>
            </a:pPr>
            <a:r>
              <a:rPr lang="en-US" sz="6200" dirty="0" err="1">
                <a:solidFill>
                  <a:srgbClr val="000000"/>
                </a:solidFill>
                <a:latin typeface="Montserrat Classic"/>
              </a:rPr>
              <a:t>Pemilihan</a:t>
            </a:r>
            <a:r>
              <a:rPr lang="en-US" sz="6200" dirty="0">
                <a:solidFill>
                  <a:srgbClr val="000000"/>
                </a:solidFill>
                <a:latin typeface="Montserrat Classic"/>
              </a:rPr>
              <a:t> Feature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19640" y="1984648"/>
            <a:ext cx="8575398" cy="59466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392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B1B1B"/>
                </a:solidFill>
                <a:latin typeface="Arimo"/>
              </a:rPr>
              <a:t>Jika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terdapat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pasangan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fitur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dengan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korelasi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yang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tinggi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, salah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satunya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akan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dipilih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.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Tidak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ada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standar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pasti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untuk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menentukan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nilai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korelasi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yang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dianggap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tinggi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,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tetapi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biasanya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angka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0.7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digunakan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sebagai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acuan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.</a:t>
            </a:r>
          </a:p>
          <a:p>
            <a:pPr>
              <a:lnSpc>
                <a:spcPts val="3920"/>
              </a:lnSpc>
            </a:pPr>
            <a:endParaRPr lang="en-US" sz="2400" dirty="0">
              <a:solidFill>
                <a:srgbClr val="1B1B1B"/>
              </a:solidFill>
              <a:latin typeface="Arimo"/>
            </a:endParaRPr>
          </a:p>
          <a:p>
            <a:pPr marL="342900" indent="-342900">
              <a:lnSpc>
                <a:spcPts val="392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B1B1B"/>
                </a:solidFill>
                <a:latin typeface="Arimo"/>
              </a:rPr>
              <a:t>Fitur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yang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sangat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didominasi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oleh salah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satu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nilai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saja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akan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dibuang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pada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tahap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ini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.</a:t>
            </a:r>
          </a:p>
          <a:p>
            <a:pPr marL="342900" indent="-342900">
              <a:lnSpc>
                <a:spcPts val="392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B1B1B"/>
              </a:solidFill>
              <a:latin typeface="Arimo"/>
            </a:endParaRPr>
          </a:p>
          <a:p>
            <a:pPr marL="342900" indent="-342900">
              <a:lnSpc>
                <a:spcPts val="392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B1B1B"/>
                </a:solidFill>
                <a:latin typeface="Arimo"/>
              </a:rPr>
              <a:t>Menghapus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kolom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yang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memiliki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persentase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nilai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yang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hilang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yang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cukup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tinggi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, yang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mungkin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sulit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untuk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diimputasi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dengan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tepat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atau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dapat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mengganggu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Arimo"/>
              </a:rPr>
              <a:t>kinerja</a:t>
            </a:r>
            <a:r>
              <a:rPr lang="en-US" sz="2400" dirty="0">
                <a:solidFill>
                  <a:srgbClr val="1B1B1B"/>
                </a:solidFill>
                <a:latin typeface="Arimo"/>
              </a:rPr>
              <a:t> model.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80D966-47CF-4C84-ACCA-07E94D843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681" y="410465"/>
            <a:ext cx="9023216" cy="9505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380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0"/>
          <p:cNvSpPr txBox="1"/>
          <p:nvPr/>
        </p:nvSpPr>
        <p:spPr>
          <a:xfrm>
            <a:off x="5715000" y="529468"/>
            <a:ext cx="8075313" cy="8370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324"/>
              </a:lnSpc>
            </a:pPr>
            <a:r>
              <a:rPr lang="en-US" sz="6200" dirty="0">
                <a:solidFill>
                  <a:srgbClr val="000000"/>
                </a:solidFill>
                <a:latin typeface="Montserrat Classic"/>
              </a:rPr>
              <a:t>Feature </a:t>
            </a:r>
            <a:r>
              <a:rPr lang="en-US" sz="6200" dirty="0" err="1">
                <a:solidFill>
                  <a:srgbClr val="000000"/>
                </a:solidFill>
                <a:latin typeface="Montserrat Classic"/>
              </a:rPr>
              <a:t>Enginering</a:t>
            </a:r>
            <a:endParaRPr lang="en-US" sz="6200" dirty="0">
              <a:solidFill>
                <a:srgbClr val="000000"/>
              </a:solidFill>
              <a:latin typeface="Montserrat Classic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5C15E5-15C3-4852-B472-B8A0F4549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5539654"/>
            <a:ext cx="10431717" cy="1760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2B1CCFC-092F-4542-9935-0BF537052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7976029"/>
            <a:ext cx="10431717" cy="1909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21"/>
          <p:cNvSpPr txBox="1"/>
          <p:nvPr/>
        </p:nvSpPr>
        <p:spPr>
          <a:xfrm>
            <a:off x="10744200" y="2017200"/>
            <a:ext cx="9220200" cy="24456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000" dirty="0" err="1">
                <a:solidFill>
                  <a:srgbClr val="1B1B1B"/>
                </a:solidFill>
                <a:latin typeface="Arimo"/>
              </a:rPr>
              <a:t>Membuat</a:t>
            </a:r>
            <a:r>
              <a:rPr lang="en-US" sz="20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rgbClr val="1B1B1B"/>
                </a:solidFill>
                <a:latin typeface="Arimo"/>
              </a:rPr>
              <a:t>fitur</a:t>
            </a:r>
            <a:r>
              <a:rPr lang="en-US" sz="20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rgbClr val="1B1B1B"/>
                </a:solidFill>
                <a:latin typeface="Arimo"/>
              </a:rPr>
              <a:t>baru</a:t>
            </a:r>
            <a:r>
              <a:rPr lang="en-US" sz="2000" dirty="0">
                <a:solidFill>
                  <a:srgbClr val="1B1B1B"/>
                </a:solidFill>
                <a:latin typeface="Arimo"/>
              </a:rPr>
              <a:t> yang </a:t>
            </a:r>
            <a:r>
              <a:rPr lang="en-US" sz="2000" dirty="0" err="1">
                <a:solidFill>
                  <a:srgbClr val="1B1B1B"/>
                </a:solidFill>
                <a:latin typeface="Arimo"/>
              </a:rPr>
              <a:t>lebih</a:t>
            </a:r>
            <a:r>
              <a:rPr lang="en-US" sz="20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rgbClr val="1B1B1B"/>
                </a:solidFill>
                <a:latin typeface="Arimo"/>
              </a:rPr>
              <a:t>informatif</a:t>
            </a:r>
            <a:r>
              <a:rPr lang="en-US" sz="20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rgbClr val="1B1B1B"/>
                </a:solidFill>
                <a:latin typeface="Arimo"/>
              </a:rPr>
              <a:t>dari</a:t>
            </a:r>
            <a:r>
              <a:rPr lang="en-US" sz="2000" dirty="0">
                <a:solidFill>
                  <a:srgbClr val="1B1B1B"/>
                </a:solidFill>
                <a:latin typeface="Arimo"/>
              </a:rPr>
              <a:t> data yang </a:t>
            </a:r>
            <a:r>
              <a:rPr lang="en-US" sz="2000" dirty="0" err="1">
                <a:solidFill>
                  <a:srgbClr val="1B1B1B"/>
                </a:solidFill>
                <a:latin typeface="Arimo"/>
              </a:rPr>
              <a:t>sudah</a:t>
            </a:r>
            <a:r>
              <a:rPr lang="en-US" sz="20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rgbClr val="1B1B1B"/>
                </a:solidFill>
                <a:latin typeface="Arimo"/>
              </a:rPr>
              <a:t>ada</a:t>
            </a:r>
            <a:endParaRPr lang="en-US" sz="2000" dirty="0">
              <a:solidFill>
                <a:srgbClr val="1B1B1B"/>
              </a:solidFill>
              <a:latin typeface="Arimo"/>
            </a:endParaRPr>
          </a:p>
          <a:p>
            <a:pPr marL="342900" indent="-342900">
              <a:lnSpc>
                <a:spcPts val="392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1B1B1B"/>
                </a:solidFill>
                <a:latin typeface="Arimo"/>
              </a:rPr>
              <a:t>Persentase</a:t>
            </a:r>
            <a:r>
              <a:rPr lang="en-US" sz="20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rgbClr val="1B1B1B"/>
                </a:solidFill>
                <a:latin typeface="Arimo"/>
              </a:rPr>
              <a:t>kredit</a:t>
            </a:r>
            <a:r>
              <a:rPr lang="en-US" sz="20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rgbClr val="1B1B1B"/>
                </a:solidFill>
                <a:latin typeface="Arimo"/>
              </a:rPr>
              <a:t>terhadap</a:t>
            </a:r>
            <a:r>
              <a:rPr lang="en-US" sz="20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rgbClr val="1B1B1B"/>
                </a:solidFill>
                <a:latin typeface="Arimo"/>
              </a:rPr>
              <a:t>pendapatan</a:t>
            </a:r>
            <a:r>
              <a:rPr lang="en-US" sz="2000" dirty="0">
                <a:solidFill>
                  <a:srgbClr val="1B1B1B"/>
                </a:solidFill>
                <a:latin typeface="Arimo"/>
              </a:rPr>
              <a:t>.</a:t>
            </a:r>
          </a:p>
          <a:p>
            <a:pPr marL="342900" indent="-342900">
              <a:lnSpc>
                <a:spcPts val="392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B1B1B"/>
                </a:solidFill>
                <a:latin typeface="Arimo"/>
              </a:rPr>
              <a:t>Total </a:t>
            </a:r>
            <a:r>
              <a:rPr lang="en-US" sz="2000" dirty="0" err="1">
                <a:solidFill>
                  <a:srgbClr val="1B1B1B"/>
                </a:solidFill>
                <a:latin typeface="Arimo"/>
              </a:rPr>
              <a:t>permintaan</a:t>
            </a:r>
            <a:r>
              <a:rPr lang="en-US" sz="20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rgbClr val="1B1B1B"/>
                </a:solidFill>
                <a:latin typeface="Arimo"/>
              </a:rPr>
              <a:t>kredit</a:t>
            </a:r>
            <a:r>
              <a:rPr lang="en-US" sz="20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rgbClr val="1B1B1B"/>
                </a:solidFill>
                <a:latin typeface="Arimo"/>
              </a:rPr>
              <a:t>dari</a:t>
            </a:r>
            <a:r>
              <a:rPr lang="en-US" sz="20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rgbClr val="1B1B1B"/>
                </a:solidFill>
                <a:latin typeface="Arimo"/>
              </a:rPr>
              <a:t>berbagai</a:t>
            </a:r>
            <a:r>
              <a:rPr lang="en-US" sz="20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rgbClr val="1B1B1B"/>
                </a:solidFill>
                <a:latin typeface="Arimo"/>
              </a:rPr>
              <a:t>aspek</a:t>
            </a:r>
            <a:r>
              <a:rPr lang="en-US" sz="2000" dirty="0">
                <a:solidFill>
                  <a:srgbClr val="1B1B1B"/>
                </a:solidFill>
                <a:latin typeface="Arimo"/>
              </a:rPr>
              <a:t>.</a:t>
            </a:r>
          </a:p>
          <a:p>
            <a:pPr marL="342900" indent="-342900">
              <a:lnSpc>
                <a:spcPts val="392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1B1B1B"/>
                </a:solidFill>
                <a:latin typeface="Arimo"/>
              </a:rPr>
              <a:t>Konversi</a:t>
            </a:r>
            <a:r>
              <a:rPr lang="en-US" sz="2000" dirty="0">
                <a:solidFill>
                  <a:srgbClr val="1B1B1B"/>
                </a:solidFill>
                <a:latin typeface="Arimo"/>
              </a:rPr>
              <a:t> DAYS_BIRTH </a:t>
            </a:r>
            <a:r>
              <a:rPr lang="en-US" sz="2000" dirty="0" err="1">
                <a:solidFill>
                  <a:srgbClr val="1B1B1B"/>
                </a:solidFill>
                <a:latin typeface="Arimo"/>
              </a:rPr>
              <a:t>menjadi</a:t>
            </a:r>
            <a:r>
              <a:rPr lang="en-US" sz="20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rgbClr val="1B1B1B"/>
                </a:solidFill>
                <a:latin typeface="Arimo"/>
              </a:rPr>
              <a:t>usia</a:t>
            </a:r>
            <a:r>
              <a:rPr lang="en-US" sz="20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rgbClr val="1B1B1B"/>
                </a:solidFill>
                <a:latin typeface="Arimo"/>
              </a:rPr>
              <a:t>dalam</a:t>
            </a:r>
            <a:r>
              <a:rPr lang="en-US" sz="20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rgbClr val="1B1B1B"/>
                </a:solidFill>
                <a:latin typeface="Arimo"/>
              </a:rPr>
              <a:t>tahun</a:t>
            </a:r>
            <a:endParaRPr lang="en-US" sz="2000" dirty="0">
              <a:solidFill>
                <a:srgbClr val="1B1B1B"/>
              </a:solidFill>
              <a:latin typeface="Arimo"/>
            </a:endParaRPr>
          </a:p>
          <a:p>
            <a:pPr marL="342900" indent="-342900">
              <a:lnSpc>
                <a:spcPts val="392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1B1B1B"/>
                </a:solidFill>
                <a:latin typeface="Arimo"/>
              </a:rPr>
              <a:t>Konversi</a:t>
            </a:r>
            <a:r>
              <a:rPr lang="en-US" sz="2000" dirty="0">
                <a:solidFill>
                  <a:srgbClr val="1B1B1B"/>
                </a:solidFill>
                <a:latin typeface="Arimo"/>
              </a:rPr>
              <a:t> DAYS_EMPLOYED </a:t>
            </a:r>
            <a:r>
              <a:rPr lang="en-US" sz="2000" dirty="0" err="1">
                <a:solidFill>
                  <a:srgbClr val="1B1B1B"/>
                </a:solidFill>
                <a:latin typeface="Arimo"/>
              </a:rPr>
              <a:t>menjadi</a:t>
            </a:r>
            <a:r>
              <a:rPr lang="en-US" sz="20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rgbClr val="1B1B1B"/>
                </a:solidFill>
                <a:latin typeface="Arimo"/>
              </a:rPr>
              <a:t>tahun</a:t>
            </a:r>
            <a:r>
              <a:rPr lang="en-US" sz="2000" dirty="0">
                <a:solidFill>
                  <a:srgbClr val="1B1B1B"/>
                </a:solidFill>
                <a:latin typeface="Arimo"/>
              </a:rPr>
              <a:t> </a:t>
            </a:r>
            <a:r>
              <a:rPr lang="en-US" sz="2000" dirty="0" err="1">
                <a:solidFill>
                  <a:srgbClr val="1B1B1B"/>
                </a:solidFill>
                <a:latin typeface="Arimo"/>
              </a:rPr>
              <a:t>bekerja</a:t>
            </a:r>
            <a:endParaRPr lang="en-US" sz="2000" dirty="0">
              <a:solidFill>
                <a:srgbClr val="1B1B1B"/>
              </a:solidFill>
              <a:latin typeface="Arimo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D2F4BD1-1641-4F32-A337-1A16C7CFD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23154"/>
            <a:ext cx="10069413" cy="2432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169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398139" y="-343329"/>
            <a:ext cx="4323839" cy="1229542"/>
            <a:chOff x="0" y="0"/>
            <a:chExt cx="5181401" cy="14734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81401" cy="1473402"/>
            </a:xfrm>
            <a:custGeom>
              <a:avLst/>
              <a:gdLst/>
              <a:ahLst/>
              <a:cxnLst/>
              <a:rect l="l" t="t" r="r" b="b"/>
              <a:pathLst>
                <a:path w="5181401" h="1473402">
                  <a:moveTo>
                    <a:pt x="0" y="0"/>
                  </a:moveTo>
                  <a:lnTo>
                    <a:pt x="0" y="1473402"/>
                  </a:lnTo>
                  <a:lnTo>
                    <a:pt x="5181401" y="1473402"/>
                  </a:lnTo>
                  <a:lnTo>
                    <a:pt x="5181401" y="0"/>
                  </a:lnTo>
                  <a:lnTo>
                    <a:pt x="0" y="0"/>
                  </a:lnTo>
                  <a:close/>
                  <a:moveTo>
                    <a:pt x="5120441" y="1412442"/>
                  </a:moveTo>
                  <a:lnTo>
                    <a:pt x="59690" y="1412442"/>
                  </a:lnTo>
                  <a:lnTo>
                    <a:pt x="59690" y="59690"/>
                  </a:lnTo>
                  <a:lnTo>
                    <a:pt x="5120441" y="59690"/>
                  </a:lnTo>
                  <a:lnTo>
                    <a:pt x="5120441" y="141244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468919" y="-333804"/>
            <a:ext cx="7983303" cy="747733"/>
            <a:chOff x="0" y="0"/>
            <a:chExt cx="9566659" cy="8960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566659" cy="896034"/>
            </a:xfrm>
            <a:custGeom>
              <a:avLst/>
              <a:gdLst/>
              <a:ahLst/>
              <a:cxnLst/>
              <a:rect l="l" t="t" r="r" b="b"/>
              <a:pathLst>
                <a:path w="9566659" h="896034">
                  <a:moveTo>
                    <a:pt x="0" y="0"/>
                  </a:moveTo>
                  <a:lnTo>
                    <a:pt x="0" y="896034"/>
                  </a:lnTo>
                  <a:lnTo>
                    <a:pt x="9566659" y="896034"/>
                  </a:lnTo>
                  <a:lnTo>
                    <a:pt x="9566659" y="0"/>
                  </a:lnTo>
                  <a:lnTo>
                    <a:pt x="0" y="0"/>
                  </a:lnTo>
                  <a:close/>
                  <a:moveTo>
                    <a:pt x="9505700" y="835074"/>
                  </a:moveTo>
                  <a:lnTo>
                    <a:pt x="59690" y="835074"/>
                  </a:lnTo>
                  <a:lnTo>
                    <a:pt x="59690" y="59690"/>
                  </a:lnTo>
                  <a:lnTo>
                    <a:pt x="9505700" y="59690"/>
                  </a:lnTo>
                  <a:lnTo>
                    <a:pt x="9505700" y="835074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7164177" y="568981"/>
            <a:ext cx="1445340" cy="1503815"/>
            <a:chOff x="0" y="0"/>
            <a:chExt cx="1732000" cy="180207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732000" cy="1802072"/>
            </a:xfrm>
            <a:custGeom>
              <a:avLst/>
              <a:gdLst/>
              <a:ahLst/>
              <a:cxnLst/>
              <a:rect l="l" t="t" r="r" b="b"/>
              <a:pathLst>
                <a:path w="1732000" h="1802072">
                  <a:moveTo>
                    <a:pt x="0" y="0"/>
                  </a:moveTo>
                  <a:lnTo>
                    <a:pt x="0" y="1802072"/>
                  </a:lnTo>
                  <a:lnTo>
                    <a:pt x="1732000" y="1802072"/>
                  </a:lnTo>
                  <a:lnTo>
                    <a:pt x="1732000" y="0"/>
                  </a:lnTo>
                  <a:lnTo>
                    <a:pt x="0" y="0"/>
                  </a:lnTo>
                  <a:close/>
                  <a:moveTo>
                    <a:pt x="1671040" y="1741112"/>
                  </a:moveTo>
                  <a:lnTo>
                    <a:pt x="59690" y="1741112"/>
                  </a:lnTo>
                  <a:lnTo>
                    <a:pt x="59690" y="59690"/>
                  </a:lnTo>
                  <a:lnTo>
                    <a:pt x="1671040" y="59690"/>
                  </a:lnTo>
                  <a:lnTo>
                    <a:pt x="1671040" y="1741112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7777627" y="849970"/>
            <a:ext cx="831890" cy="3627297"/>
            <a:chOff x="0" y="0"/>
            <a:chExt cx="996882" cy="434671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96881" cy="4346712"/>
            </a:xfrm>
            <a:custGeom>
              <a:avLst/>
              <a:gdLst/>
              <a:ahLst/>
              <a:cxnLst/>
              <a:rect l="l" t="t" r="r" b="b"/>
              <a:pathLst>
                <a:path w="996881" h="4346712">
                  <a:moveTo>
                    <a:pt x="0" y="0"/>
                  </a:moveTo>
                  <a:lnTo>
                    <a:pt x="0" y="4346712"/>
                  </a:lnTo>
                  <a:lnTo>
                    <a:pt x="996881" y="4346712"/>
                  </a:lnTo>
                  <a:lnTo>
                    <a:pt x="996881" y="0"/>
                  </a:lnTo>
                  <a:lnTo>
                    <a:pt x="0" y="0"/>
                  </a:lnTo>
                  <a:close/>
                  <a:moveTo>
                    <a:pt x="935921" y="4285752"/>
                  </a:moveTo>
                  <a:lnTo>
                    <a:pt x="59690" y="4285752"/>
                  </a:lnTo>
                  <a:lnTo>
                    <a:pt x="59690" y="59690"/>
                  </a:lnTo>
                  <a:lnTo>
                    <a:pt x="935921" y="59690"/>
                  </a:lnTo>
                  <a:lnTo>
                    <a:pt x="935921" y="428575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432850" y="363444"/>
            <a:ext cx="102489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324"/>
              </a:lnSpc>
            </a:pPr>
            <a:r>
              <a:rPr lang="en-US" sz="6200" dirty="0">
                <a:solidFill>
                  <a:srgbClr val="000000"/>
                </a:solidFill>
                <a:latin typeface="Montserrat Classic"/>
              </a:rPr>
              <a:t>Exploratory Data Analysis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99743" y="2937403"/>
            <a:ext cx="2845918" cy="40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60"/>
              </a:lnSpc>
            </a:pPr>
            <a:r>
              <a:rPr lang="en-US" sz="3000">
                <a:solidFill>
                  <a:srgbClr val="FFFFFF"/>
                </a:solidFill>
                <a:latin typeface="Montserrat Classic"/>
              </a:rPr>
              <a:t>VISION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19030A0-E89C-4448-A698-3E889BA26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6" y="1372750"/>
            <a:ext cx="14642084" cy="3022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A49D458-AB0D-48EA-A9B7-000D523076F7}"/>
              </a:ext>
            </a:extLst>
          </p:cNvPr>
          <p:cNvSpPr txBox="1"/>
          <p:nvPr/>
        </p:nvSpPr>
        <p:spPr>
          <a:xfrm>
            <a:off x="66416" y="4577416"/>
            <a:ext cx="14894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/>
              <a:t>CNT_CHILDREN: Nilai </a:t>
            </a:r>
            <a:r>
              <a:rPr lang="en-ID" sz="2400" dirty="0" err="1"/>
              <a:t>maksimum</a:t>
            </a:r>
            <a:r>
              <a:rPr lang="en-ID" sz="2400" dirty="0"/>
              <a:t> (19) </a:t>
            </a:r>
            <a:r>
              <a:rPr lang="en-ID" sz="2400" dirty="0" err="1"/>
              <a:t>terlihat</a:t>
            </a:r>
            <a:r>
              <a:rPr lang="en-ID" sz="2400" dirty="0"/>
              <a:t> </a:t>
            </a:r>
            <a:r>
              <a:rPr lang="en-ID" sz="2400" dirty="0" err="1"/>
              <a:t>agak</a:t>
            </a:r>
            <a:r>
              <a:rPr lang="en-ID" sz="2400" dirty="0"/>
              <a:t> </a:t>
            </a:r>
            <a:r>
              <a:rPr lang="en-ID" sz="2400" dirty="0" err="1"/>
              <a:t>aneh</a:t>
            </a:r>
            <a:r>
              <a:rPr lang="en-ID" sz="2400" dirty="0"/>
              <a:t>.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bisa</a:t>
            </a:r>
            <a:r>
              <a:rPr lang="en-ID" sz="2400" dirty="0"/>
              <a:t> </a:t>
            </a:r>
            <a:r>
              <a:rPr lang="en-ID" sz="2400" dirty="0" err="1"/>
              <a:t>menjadi</a:t>
            </a:r>
            <a:r>
              <a:rPr lang="en-ID" sz="2400" dirty="0"/>
              <a:t> </a:t>
            </a:r>
            <a:r>
              <a:rPr lang="en-ID" sz="2400" dirty="0" err="1"/>
              <a:t>indikasi</a:t>
            </a:r>
            <a:r>
              <a:rPr lang="en-ID" sz="2400" dirty="0"/>
              <a:t> outlier </a:t>
            </a:r>
            <a:r>
              <a:rPr lang="en-ID" sz="2400" dirty="0" err="1"/>
              <a:t>atau</a:t>
            </a:r>
            <a:r>
              <a:rPr lang="en-ID" sz="2400" dirty="0"/>
              <a:t> data yang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biasa</a:t>
            </a:r>
            <a:r>
              <a:rPr lang="en-ID" sz="2400" dirty="0"/>
              <a:t>.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006CC7B-A5BC-47B1-B012-94F116D85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293" y="5295900"/>
            <a:ext cx="5779628" cy="4909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DBF38CC-74AA-4158-91FF-225F667CEB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219700"/>
            <a:ext cx="6318517" cy="5001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68A7993-FD20-47B8-91D9-E8DAF0CE3226}"/>
              </a:ext>
            </a:extLst>
          </p:cNvPr>
          <p:cNvSpPr txBox="1"/>
          <p:nvPr/>
        </p:nvSpPr>
        <p:spPr>
          <a:xfrm>
            <a:off x="12786173" y="6819900"/>
            <a:ext cx="5501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b="1" dirty="0" err="1"/>
              <a:t>Menghapus</a:t>
            </a:r>
            <a:r>
              <a:rPr lang="en-ID" sz="2000" b="1" dirty="0"/>
              <a:t> </a:t>
            </a:r>
            <a:r>
              <a:rPr lang="en-ID" sz="2000" b="1" dirty="0" err="1"/>
              <a:t>jumlah</a:t>
            </a:r>
            <a:r>
              <a:rPr lang="en-ID" sz="2000" b="1" dirty="0"/>
              <a:t> </a:t>
            </a:r>
            <a:r>
              <a:rPr lang="en-ID" sz="2000" b="1" dirty="0" err="1"/>
              <a:t>anak</a:t>
            </a:r>
            <a:r>
              <a:rPr lang="en-ID" sz="2000" b="1" dirty="0"/>
              <a:t> </a:t>
            </a:r>
            <a:r>
              <a:rPr lang="en-ID" sz="2000" b="1" dirty="0" err="1"/>
              <a:t>lebih</a:t>
            </a:r>
            <a:r>
              <a:rPr lang="en-ID" sz="2000" b="1" dirty="0"/>
              <a:t> </a:t>
            </a:r>
            <a:r>
              <a:rPr lang="en-ID" sz="2000" b="1" dirty="0" err="1"/>
              <a:t>dari</a:t>
            </a:r>
            <a:r>
              <a:rPr lang="en-ID" sz="2000" b="1" dirty="0"/>
              <a:t> 10 (Outlier)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398139" y="-343329"/>
            <a:ext cx="4323839" cy="1229542"/>
            <a:chOff x="0" y="0"/>
            <a:chExt cx="5181401" cy="14734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81401" cy="1473402"/>
            </a:xfrm>
            <a:custGeom>
              <a:avLst/>
              <a:gdLst/>
              <a:ahLst/>
              <a:cxnLst/>
              <a:rect l="l" t="t" r="r" b="b"/>
              <a:pathLst>
                <a:path w="5181401" h="1473402">
                  <a:moveTo>
                    <a:pt x="0" y="0"/>
                  </a:moveTo>
                  <a:lnTo>
                    <a:pt x="0" y="1473402"/>
                  </a:lnTo>
                  <a:lnTo>
                    <a:pt x="5181401" y="1473402"/>
                  </a:lnTo>
                  <a:lnTo>
                    <a:pt x="5181401" y="0"/>
                  </a:lnTo>
                  <a:lnTo>
                    <a:pt x="0" y="0"/>
                  </a:lnTo>
                  <a:close/>
                  <a:moveTo>
                    <a:pt x="5120441" y="1412442"/>
                  </a:moveTo>
                  <a:lnTo>
                    <a:pt x="59690" y="1412442"/>
                  </a:lnTo>
                  <a:lnTo>
                    <a:pt x="59690" y="59690"/>
                  </a:lnTo>
                  <a:lnTo>
                    <a:pt x="5120441" y="59690"/>
                  </a:lnTo>
                  <a:lnTo>
                    <a:pt x="5120441" y="141244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178178" y="8486148"/>
            <a:ext cx="1230735" cy="2038115"/>
            <a:chOff x="0" y="0"/>
            <a:chExt cx="1474831" cy="244234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74831" cy="2442342"/>
            </a:xfrm>
            <a:custGeom>
              <a:avLst/>
              <a:gdLst/>
              <a:ahLst/>
              <a:cxnLst/>
              <a:rect l="l" t="t" r="r" b="b"/>
              <a:pathLst>
                <a:path w="1474831" h="2442342">
                  <a:moveTo>
                    <a:pt x="0" y="0"/>
                  </a:moveTo>
                  <a:lnTo>
                    <a:pt x="0" y="2442342"/>
                  </a:lnTo>
                  <a:lnTo>
                    <a:pt x="1474831" y="2442342"/>
                  </a:lnTo>
                  <a:lnTo>
                    <a:pt x="1474831" y="0"/>
                  </a:lnTo>
                  <a:lnTo>
                    <a:pt x="0" y="0"/>
                  </a:lnTo>
                  <a:close/>
                  <a:moveTo>
                    <a:pt x="1413871" y="2381382"/>
                  </a:moveTo>
                  <a:lnTo>
                    <a:pt x="59690" y="2381382"/>
                  </a:lnTo>
                  <a:lnTo>
                    <a:pt x="59690" y="59690"/>
                  </a:lnTo>
                  <a:lnTo>
                    <a:pt x="1413871" y="59690"/>
                  </a:lnTo>
                  <a:lnTo>
                    <a:pt x="1413871" y="238138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820162" y="9106902"/>
            <a:ext cx="6452929" cy="921321"/>
            <a:chOff x="0" y="0"/>
            <a:chExt cx="7732761" cy="11040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732761" cy="1104050"/>
            </a:xfrm>
            <a:custGeom>
              <a:avLst/>
              <a:gdLst/>
              <a:ahLst/>
              <a:cxnLst/>
              <a:rect l="l" t="t" r="r" b="b"/>
              <a:pathLst>
                <a:path w="7732761" h="1104050">
                  <a:moveTo>
                    <a:pt x="0" y="0"/>
                  </a:moveTo>
                  <a:lnTo>
                    <a:pt x="0" y="1104050"/>
                  </a:lnTo>
                  <a:lnTo>
                    <a:pt x="7732761" y="1104050"/>
                  </a:lnTo>
                  <a:lnTo>
                    <a:pt x="7732761" y="0"/>
                  </a:lnTo>
                  <a:lnTo>
                    <a:pt x="0" y="0"/>
                  </a:lnTo>
                  <a:close/>
                  <a:moveTo>
                    <a:pt x="7671801" y="1043090"/>
                  </a:moveTo>
                  <a:lnTo>
                    <a:pt x="59690" y="1043090"/>
                  </a:lnTo>
                  <a:lnTo>
                    <a:pt x="59690" y="59690"/>
                  </a:lnTo>
                  <a:lnTo>
                    <a:pt x="7671801" y="59690"/>
                  </a:lnTo>
                  <a:lnTo>
                    <a:pt x="7671801" y="1043090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468919" y="-333804"/>
            <a:ext cx="7983303" cy="747733"/>
            <a:chOff x="0" y="0"/>
            <a:chExt cx="9566659" cy="89603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566659" cy="896034"/>
            </a:xfrm>
            <a:custGeom>
              <a:avLst/>
              <a:gdLst/>
              <a:ahLst/>
              <a:cxnLst/>
              <a:rect l="l" t="t" r="r" b="b"/>
              <a:pathLst>
                <a:path w="9566659" h="896034">
                  <a:moveTo>
                    <a:pt x="0" y="0"/>
                  </a:moveTo>
                  <a:lnTo>
                    <a:pt x="0" y="896034"/>
                  </a:lnTo>
                  <a:lnTo>
                    <a:pt x="9566659" y="896034"/>
                  </a:lnTo>
                  <a:lnTo>
                    <a:pt x="9566659" y="0"/>
                  </a:lnTo>
                  <a:lnTo>
                    <a:pt x="0" y="0"/>
                  </a:lnTo>
                  <a:close/>
                  <a:moveTo>
                    <a:pt x="9505700" y="835074"/>
                  </a:moveTo>
                  <a:lnTo>
                    <a:pt x="59690" y="835074"/>
                  </a:lnTo>
                  <a:lnTo>
                    <a:pt x="59690" y="59690"/>
                  </a:lnTo>
                  <a:lnTo>
                    <a:pt x="9505700" y="59690"/>
                  </a:lnTo>
                  <a:lnTo>
                    <a:pt x="9505700" y="835074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300685" y="9505205"/>
            <a:ext cx="3860705" cy="1155661"/>
            <a:chOff x="0" y="0"/>
            <a:chExt cx="4626412" cy="138486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626413" cy="1384868"/>
            </a:xfrm>
            <a:custGeom>
              <a:avLst/>
              <a:gdLst/>
              <a:ahLst/>
              <a:cxnLst/>
              <a:rect l="l" t="t" r="r" b="b"/>
              <a:pathLst>
                <a:path w="4626413" h="1384868">
                  <a:moveTo>
                    <a:pt x="0" y="0"/>
                  </a:moveTo>
                  <a:lnTo>
                    <a:pt x="0" y="1384868"/>
                  </a:lnTo>
                  <a:lnTo>
                    <a:pt x="4626413" y="1384868"/>
                  </a:lnTo>
                  <a:lnTo>
                    <a:pt x="4626413" y="0"/>
                  </a:lnTo>
                  <a:lnTo>
                    <a:pt x="0" y="0"/>
                  </a:lnTo>
                  <a:close/>
                  <a:moveTo>
                    <a:pt x="4565452" y="1323908"/>
                  </a:moveTo>
                  <a:lnTo>
                    <a:pt x="59690" y="1323908"/>
                  </a:lnTo>
                  <a:lnTo>
                    <a:pt x="59690" y="59690"/>
                  </a:lnTo>
                  <a:lnTo>
                    <a:pt x="4565452" y="59690"/>
                  </a:lnTo>
                  <a:lnTo>
                    <a:pt x="4565452" y="1323908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sp>
        <p:nvSpPr>
          <p:cNvPr id="34" name="TextBox 34"/>
          <p:cNvSpPr txBox="1"/>
          <p:nvPr/>
        </p:nvSpPr>
        <p:spPr>
          <a:xfrm>
            <a:off x="300685" y="722852"/>
            <a:ext cx="10096499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324"/>
              </a:lnSpc>
            </a:pPr>
            <a:r>
              <a:rPr lang="en-US" sz="6200" dirty="0" err="1">
                <a:solidFill>
                  <a:srgbClr val="000000"/>
                </a:solidFill>
                <a:latin typeface="Montserrat Classic"/>
              </a:rPr>
              <a:t>Ekplorasi</a:t>
            </a:r>
            <a:r>
              <a:rPr lang="en-US" sz="62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6200" dirty="0" err="1">
                <a:solidFill>
                  <a:srgbClr val="000000"/>
                </a:solidFill>
                <a:latin typeface="Montserrat Classic"/>
              </a:rPr>
              <a:t>Variabel</a:t>
            </a:r>
            <a:r>
              <a:rPr lang="en-US" sz="6200" dirty="0">
                <a:solidFill>
                  <a:srgbClr val="000000"/>
                </a:solidFill>
                <a:latin typeface="Montserrat Classic"/>
              </a:rPr>
              <a:t> Target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7164177" y="568981"/>
            <a:ext cx="1445340" cy="1503815"/>
            <a:chOff x="0" y="0"/>
            <a:chExt cx="1732000" cy="180207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32000" cy="1802072"/>
            </a:xfrm>
            <a:custGeom>
              <a:avLst/>
              <a:gdLst/>
              <a:ahLst/>
              <a:cxnLst/>
              <a:rect l="l" t="t" r="r" b="b"/>
              <a:pathLst>
                <a:path w="1732000" h="1802072">
                  <a:moveTo>
                    <a:pt x="0" y="0"/>
                  </a:moveTo>
                  <a:lnTo>
                    <a:pt x="0" y="1802072"/>
                  </a:lnTo>
                  <a:lnTo>
                    <a:pt x="1732000" y="1802072"/>
                  </a:lnTo>
                  <a:lnTo>
                    <a:pt x="1732000" y="0"/>
                  </a:lnTo>
                  <a:lnTo>
                    <a:pt x="0" y="0"/>
                  </a:lnTo>
                  <a:close/>
                  <a:moveTo>
                    <a:pt x="1671040" y="1741112"/>
                  </a:moveTo>
                  <a:lnTo>
                    <a:pt x="59690" y="1741112"/>
                  </a:lnTo>
                  <a:lnTo>
                    <a:pt x="59690" y="59690"/>
                  </a:lnTo>
                  <a:lnTo>
                    <a:pt x="1671040" y="59690"/>
                  </a:lnTo>
                  <a:lnTo>
                    <a:pt x="1671040" y="1741112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7777627" y="849970"/>
            <a:ext cx="831890" cy="3627297"/>
            <a:chOff x="0" y="0"/>
            <a:chExt cx="996882" cy="434671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96881" cy="4346712"/>
            </a:xfrm>
            <a:custGeom>
              <a:avLst/>
              <a:gdLst/>
              <a:ahLst/>
              <a:cxnLst/>
              <a:rect l="l" t="t" r="r" b="b"/>
              <a:pathLst>
                <a:path w="996881" h="4346712">
                  <a:moveTo>
                    <a:pt x="0" y="0"/>
                  </a:moveTo>
                  <a:lnTo>
                    <a:pt x="0" y="4346712"/>
                  </a:lnTo>
                  <a:lnTo>
                    <a:pt x="996881" y="4346712"/>
                  </a:lnTo>
                  <a:lnTo>
                    <a:pt x="996881" y="0"/>
                  </a:lnTo>
                  <a:lnTo>
                    <a:pt x="0" y="0"/>
                  </a:lnTo>
                  <a:close/>
                  <a:moveTo>
                    <a:pt x="935921" y="4285752"/>
                  </a:moveTo>
                  <a:lnTo>
                    <a:pt x="59690" y="4285752"/>
                  </a:lnTo>
                  <a:lnTo>
                    <a:pt x="59690" y="59690"/>
                  </a:lnTo>
                  <a:lnTo>
                    <a:pt x="935921" y="59690"/>
                  </a:lnTo>
                  <a:lnTo>
                    <a:pt x="935921" y="428575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D2774B70-0A66-4DCD-B196-EE69972FA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851" y="1548083"/>
            <a:ext cx="7450690" cy="779076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FD1FBDC-B562-41D6-BDE7-F89F6C047EB2}"/>
              </a:ext>
            </a:extLst>
          </p:cNvPr>
          <p:cNvSpPr txBox="1"/>
          <p:nvPr/>
        </p:nvSpPr>
        <p:spPr>
          <a:xfrm>
            <a:off x="287955" y="2423133"/>
            <a:ext cx="935625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 err="1"/>
              <a:t>Variabel</a:t>
            </a:r>
            <a:r>
              <a:rPr lang="en-ID" sz="2800" dirty="0"/>
              <a:t> target </a:t>
            </a:r>
            <a:r>
              <a:rPr lang="en-ID" sz="2800" dirty="0" err="1"/>
              <a:t>dalam</a:t>
            </a:r>
            <a:r>
              <a:rPr lang="en-ID" sz="2800" dirty="0"/>
              <a:t> dataset </a:t>
            </a:r>
            <a:r>
              <a:rPr lang="en-ID" sz="2800" dirty="0" err="1"/>
              <a:t>menunjukkan</a:t>
            </a:r>
            <a:r>
              <a:rPr lang="en-ID" sz="2800" dirty="0"/>
              <a:t> </a:t>
            </a:r>
            <a:r>
              <a:rPr lang="en-ID" sz="2800" dirty="0" err="1"/>
              <a:t>ketidakseimbangan</a:t>
            </a:r>
            <a:r>
              <a:rPr lang="en-ID" sz="2800" dirty="0"/>
              <a:t> yang </a:t>
            </a:r>
            <a:r>
              <a:rPr lang="en-ID" sz="2800" dirty="0" err="1"/>
              <a:t>signifikan</a:t>
            </a:r>
            <a:r>
              <a:rPr lang="en-ID" sz="2800" dirty="0"/>
              <a:t>:</a:t>
            </a:r>
          </a:p>
          <a:p>
            <a:endParaRPr lang="en-ID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800" dirty="0" err="1"/>
              <a:t>Kategori</a:t>
            </a:r>
            <a:r>
              <a:rPr lang="en-ID" sz="2800" dirty="0"/>
              <a:t> 1: 8.1%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D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800" dirty="0" err="1"/>
              <a:t>Kategori</a:t>
            </a:r>
            <a:r>
              <a:rPr lang="en-ID" sz="2800" dirty="0"/>
              <a:t> 0: 91.9%</a:t>
            </a:r>
          </a:p>
          <a:p>
            <a:endParaRPr lang="en-ID" sz="2800" dirty="0"/>
          </a:p>
          <a:p>
            <a:endParaRPr lang="en-ID" sz="2800" dirty="0"/>
          </a:p>
          <a:p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persentase</a:t>
            </a:r>
            <a:r>
              <a:rPr lang="en-ID" sz="2800" dirty="0"/>
              <a:t> 8.1%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kategori</a:t>
            </a:r>
            <a:r>
              <a:rPr lang="en-ID" sz="2800" dirty="0"/>
              <a:t> 1 dan 91.9%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kategori</a:t>
            </a:r>
            <a:r>
              <a:rPr lang="en-ID" sz="2800" dirty="0"/>
              <a:t> 0, </a:t>
            </a:r>
            <a:r>
              <a:rPr lang="en-ID" sz="2800" dirty="0" err="1"/>
              <a:t>terdapat</a:t>
            </a:r>
            <a:r>
              <a:rPr lang="en-ID" sz="2800" dirty="0"/>
              <a:t> </a:t>
            </a:r>
            <a:r>
              <a:rPr lang="en-ID" sz="2800" dirty="0" err="1"/>
              <a:t>ketidakseimbangan</a:t>
            </a:r>
            <a:r>
              <a:rPr lang="en-ID" sz="2800" dirty="0"/>
              <a:t> yang </a:t>
            </a:r>
            <a:r>
              <a:rPr lang="en-ID" sz="2800" dirty="0" err="1"/>
              <a:t>mencolok</a:t>
            </a:r>
            <a:r>
              <a:rPr lang="en-ID" sz="2800" dirty="0"/>
              <a:t> </a:t>
            </a:r>
            <a:r>
              <a:rPr lang="en-ID" sz="2800" dirty="0" err="1"/>
              <a:t>antara</a:t>
            </a:r>
            <a:r>
              <a:rPr lang="en-ID" sz="2800" dirty="0"/>
              <a:t> </a:t>
            </a:r>
            <a:r>
              <a:rPr lang="en-ID" sz="2800" dirty="0" err="1"/>
              <a:t>pelamar</a:t>
            </a:r>
            <a:r>
              <a:rPr lang="en-ID" sz="2800" dirty="0"/>
              <a:t> yang </a:t>
            </a:r>
            <a:r>
              <a:rPr lang="en-ID" sz="2800" dirty="0" err="1"/>
              <a:t>gagal</a:t>
            </a:r>
            <a:r>
              <a:rPr lang="en-ID" sz="2800" dirty="0"/>
              <a:t> </a:t>
            </a:r>
            <a:r>
              <a:rPr lang="en-ID" sz="2800" dirty="0" err="1"/>
              <a:t>membayar</a:t>
            </a:r>
            <a:r>
              <a:rPr lang="en-ID" sz="2800" dirty="0"/>
              <a:t> </a:t>
            </a:r>
            <a:r>
              <a:rPr lang="en-ID" sz="2800" dirty="0" err="1"/>
              <a:t>kredit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yang </a:t>
            </a:r>
            <a:r>
              <a:rPr lang="en-ID" sz="2800" dirty="0" err="1"/>
              <a:t>berhasil</a:t>
            </a:r>
            <a:endParaRPr lang="en-ID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398139" y="-343329"/>
            <a:ext cx="4323839" cy="1229542"/>
            <a:chOff x="0" y="0"/>
            <a:chExt cx="5181401" cy="14734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81401" cy="1473402"/>
            </a:xfrm>
            <a:custGeom>
              <a:avLst/>
              <a:gdLst/>
              <a:ahLst/>
              <a:cxnLst/>
              <a:rect l="l" t="t" r="r" b="b"/>
              <a:pathLst>
                <a:path w="5181401" h="1473402">
                  <a:moveTo>
                    <a:pt x="0" y="0"/>
                  </a:moveTo>
                  <a:lnTo>
                    <a:pt x="0" y="1473402"/>
                  </a:lnTo>
                  <a:lnTo>
                    <a:pt x="5181401" y="1473402"/>
                  </a:lnTo>
                  <a:lnTo>
                    <a:pt x="5181401" y="0"/>
                  </a:lnTo>
                  <a:lnTo>
                    <a:pt x="0" y="0"/>
                  </a:lnTo>
                  <a:close/>
                  <a:moveTo>
                    <a:pt x="5120441" y="1412442"/>
                  </a:moveTo>
                  <a:lnTo>
                    <a:pt x="59690" y="1412442"/>
                  </a:lnTo>
                  <a:lnTo>
                    <a:pt x="59690" y="59690"/>
                  </a:lnTo>
                  <a:lnTo>
                    <a:pt x="5120441" y="59690"/>
                  </a:lnTo>
                  <a:lnTo>
                    <a:pt x="5120441" y="141244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468919" y="-333804"/>
            <a:ext cx="7983303" cy="747733"/>
            <a:chOff x="0" y="0"/>
            <a:chExt cx="9566659" cy="89603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566659" cy="896034"/>
            </a:xfrm>
            <a:custGeom>
              <a:avLst/>
              <a:gdLst/>
              <a:ahLst/>
              <a:cxnLst/>
              <a:rect l="l" t="t" r="r" b="b"/>
              <a:pathLst>
                <a:path w="9566659" h="896034">
                  <a:moveTo>
                    <a:pt x="0" y="0"/>
                  </a:moveTo>
                  <a:lnTo>
                    <a:pt x="0" y="896034"/>
                  </a:lnTo>
                  <a:lnTo>
                    <a:pt x="9566659" y="896034"/>
                  </a:lnTo>
                  <a:lnTo>
                    <a:pt x="9566659" y="0"/>
                  </a:lnTo>
                  <a:lnTo>
                    <a:pt x="0" y="0"/>
                  </a:lnTo>
                  <a:close/>
                  <a:moveTo>
                    <a:pt x="9505700" y="835074"/>
                  </a:moveTo>
                  <a:lnTo>
                    <a:pt x="59690" y="835074"/>
                  </a:lnTo>
                  <a:lnTo>
                    <a:pt x="59690" y="59690"/>
                  </a:lnTo>
                  <a:lnTo>
                    <a:pt x="9505700" y="59690"/>
                  </a:lnTo>
                  <a:lnTo>
                    <a:pt x="9505700" y="835074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sp>
        <p:nvSpPr>
          <p:cNvPr id="34" name="TextBox 34"/>
          <p:cNvSpPr txBox="1"/>
          <p:nvPr/>
        </p:nvSpPr>
        <p:spPr>
          <a:xfrm>
            <a:off x="2053285" y="1158269"/>
            <a:ext cx="7090715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324"/>
              </a:lnSpc>
            </a:pPr>
            <a:r>
              <a:rPr lang="en-US" sz="6200" dirty="0">
                <a:solidFill>
                  <a:srgbClr val="000000"/>
                </a:solidFill>
                <a:latin typeface="Montserrat Classic"/>
              </a:rPr>
              <a:t>Dataset Splitting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7164177" y="568981"/>
            <a:ext cx="1445340" cy="1503815"/>
            <a:chOff x="0" y="0"/>
            <a:chExt cx="1732000" cy="180207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32000" cy="1802072"/>
            </a:xfrm>
            <a:custGeom>
              <a:avLst/>
              <a:gdLst/>
              <a:ahLst/>
              <a:cxnLst/>
              <a:rect l="l" t="t" r="r" b="b"/>
              <a:pathLst>
                <a:path w="1732000" h="1802072">
                  <a:moveTo>
                    <a:pt x="0" y="0"/>
                  </a:moveTo>
                  <a:lnTo>
                    <a:pt x="0" y="1802072"/>
                  </a:lnTo>
                  <a:lnTo>
                    <a:pt x="1732000" y="1802072"/>
                  </a:lnTo>
                  <a:lnTo>
                    <a:pt x="1732000" y="0"/>
                  </a:lnTo>
                  <a:lnTo>
                    <a:pt x="0" y="0"/>
                  </a:lnTo>
                  <a:close/>
                  <a:moveTo>
                    <a:pt x="1671040" y="1741112"/>
                  </a:moveTo>
                  <a:lnTo>
                    <a:pt x="59690" y="1741112"/>
                  </a:lnTo>
                  <a:lnTo>
                    <a:pt x="59690" y="59690"/>
                  </a:lnTo>
                  <a:lnTo>
                    <a:pt x="1671040" y="59690"/>
                  </a:lnTo>
                  <a:lnTo>
                    <a:pt x="1671040" y="1741112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7777627" y="849970"/>
            <a:ext cx="831890" cy="3627297"/>
            <a:chOff x="0" y="0"/>
            <a:chExt cx="996882" cy="434671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96881" cy="4346712"/>
            </a:xfrm>
            <a:custGeom>
              <a:avLst/>
              <a:gdLst/>
              <a:ahLst/>
              <a:cxnLst/>
              <a:rect l="l" t="t" r="r" b="b"/>
              <a:pathLst>
                <a:path w="996881" h="4346712">
                  <a:moveTo>
                    <a:pt x="0" y="0"/>
                  </a:moveTo>
                  <a:lnTo>
                    <a:pt x="0" y="4346712"/>
                  </a:lnTo>
                  <a:lnTo>
                    <a:pt x="996881" y="4346712"/>
                  </a:lnTo>
                  <a:lnTo>
                    <a:pt x="996881" y="0"/>
                  </a:lnTo>
                  <a:lnTo>
                    <a:pt x="0" y="0"/>
                  </a:lnTo>
                  <a:close/>
                  <a:moveTo>
                    <a:pt x="935921" y="4285752"/>
                  </a:moveTo>
                  <a:lnTo>
                    <a:pt x="59690" y="4285752"/>
                  </a:lnTo>
                  <a:lnTo>
                    <a:pt x="59690" y="59690"/>
                  </a:lnTo>
                  <a:lnTo>
                    <a:pt x="935921" y="59690"/>
                  </a:lnTo>
                  <a:lnTo>
                    <a:pt x="935921" y="428575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FD1FBDC-B562-41D6-BDE7-F89F6C047EB2}"/>
              </a:ext>
            </a:extLst>
          </p:cNvPr>
          <p:cNvSpPr txBox="1"/>
          <p:nvPr/>
        </p:nvSpPr>
        <p:spPr>
          <a:xfrm>
            <a:off x="1844771" y="6362700"/>
            <a:ext cx="148841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melatih</a:t>
            </a:r>
            <a:r>
              <a:rPr lang="en-ID" sz="2800" dirty="0"/>
              <a:t> model </a:t>
            </a:r>
            <a:r>
              <a:rPr lang="en-ID" sz="2800" dirty="0" err="1"/>
              <a:t>prediksi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data, </a:t>
            </a:r>
            <a:r>
              <a:rPr lang="en-ID" sz="2800" dirty="0" err="1"/>
              <a:t>kita</a:t>
            </a:r>
            <a:r>
              <a:rPr lang="en-ID" sz="2800" dirty="0"/>
              <a:t> </a:t>
            </a:r>
            <a:r>
              <a:rPr lang="en-ID" sz="2800" dirty="0" err="1"/>
              <a:t>membagi</a:t>
            </a:r>
            <a:r>
              <a:rPr lang="en-ID" sz="2800" dirty="0"/>
              <a:t> dataset </a:t>
            </a:r>
            <a:r>
              <a:rPr lang="en-ID" sz="2800" dirty="0" err="1"/>
              <a:t>menjadi</a:t>
            </a:r>
            <a:r>
              <a:rPr lang="en-ID" sz="2800" dirty="0"/>
              <a:t> data </a:t>
            </a:r>
            <a:r>
              <a:rPr lang="en-ID" sz="2800" dirty="0" err="1"/>
              <a:t>pelatihan</a:t>
            </a:r>
            <a:r>
              <a:rPr lang="en-ID" sz="2800" dirty="0"/>
              <a:t> dan data uji.</a:t>
            </a:r>
          </a:p>
          <a:p>
            <a:endParaRPr lang="en-ID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800" dirty="0"/>
              <a:t>Data </a:t>
            </a:r>
            <a:r>
              <a:rPr lang="en-ID" sz="2800" dirty="0" err="1"/>
              <a:t>pelatihan</a:t>
            </a:r>
            <a:r>
              <a:rPr lang="en-ID" sz="2800" dirty="0"/>
              <a:t> </a:t>
            </a:r>
            <a:r>
              <a:rPr lang="en-ID" sz="2800" dirty="0" err="1"/>
              <a:t>terdiri</a:t>
            </a:r>
            <a:r>
              <a:rPr lang="en-ID" sz="2800" dirty="0"/>
              <a:t> </a:t>
            </a:r>
            <a:r>
              <a:rPr lang="en-ID" sz="2800" dirty="0" err="1"/>
              <a:t>dari</a:t>
            </a:r>
            <a:r>
              <a:rPr lang="en-ID" sz="2800" dirty="0"/>
              <a:t> 246.002 </a:t>
            </a:r>
            <a:r>
              <a:rPr lang="en-ID" sz="2800" dirty="0" err="1"/>
              <a:t>entri</a:t>
            </a:r>
            <a:r>
              <a:rPr lang="en-ID" sz="2800" dirty="0"/>
              <a:t>, dan data uji </a:t>
            </a:r>
            <a:r>
              <a:rPr lang="en-ID" sz="2800" dirty="0" err="1"/>
              <a:t>terdiri</a:t>
            </a:r>
            <a:r>
              <a:rPr lang="en-ID" sz="2800" dirty="0"/>
              <a:t> </a:t>
            </a:r>
            <a:r>
              <a:rPr lang="en-ID" sz="2800" dirty="0" err="1"/>
              <a:t>dari</a:t>
            </a:r>
            <a:r>
              <a:rPr lang="en-ID" sz="2800" dirty="0"/>
              <a:t> 61.501 </a:t>
            </a:r>
            <a:r>
              <a:rPr lang="en-ID" sz="2800" dirty="0" err="1"/>
              <a:t>entri</a:t>
            </a:r>
            <a:r>
              <a:rPr lang="en-ID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D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800" dirty="0" err="1"/>
              <a:t>Setiap</a:t>
            </a:r>
            <a:r>
              <a:rPr lang="en-ID" sz="2800" dirty="0"/>
              <a:t> data </a:t>
            </a:r>
            <a:r>
              <a:rPr lang="en-ID" sz="2800" dirty="0" err="1"/>
              <a:t>terdiri</a:t>
            </a:r>
            <a:r>
              <a:rPr lang="en-ID" sz="2800" dirty="0"/>
              <a:t> </a:t>
            </a:r>
            <a:r>
              <a:rPr lang="en-ID" sz="2800" dirty="0" err="1"/>
              <a:t>dari</a:t>
            </a:r>
            <a:r>
              <a:rPr lang="en-ID" sz="2800" dirty="0"/>
              <a:t> 53 </a:t>
            </a:r>
            <a:r>
              <a:rPr lang="en-ID" sz="2800" dirty="0" err="1"/>
              <a:t>fitur</a:t>
            </a:r>
            <a:r>
              <a:rPr lang="en-ID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D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800" dirty="0" err="1"/>
              <a:t>Variabel</a:t>
            </a:r>
            <a:r>
              <a:rPr lang="en-ID" sz="2800" dirty="0"/>
              <a:t> target (y) juga </a:t>
            </a:r>
            <a:r>
              <a:rPr lang="en-ID" sz="2800" dirty="0" err="1"/>
              <a:t>telah</a:t>
            </a:r>
            <a:r>
              <a:rPr lang="en-ID" sz="2800" dirty="0"/>
              <a:t> </a:t>
            </a:r>
            <a:r>
              <a:rPr lang="en-ID" sz="2800" dirty="0" err="1"/>
              <a:t>dibagi</a:t>
            </a:r>
            <a:r>
              <a:rPr lang="en-ID" sz="2800" dirty="0"/>
              <a:t> </a:t>
            </a:r>
            <a:r>
              <a:rPr lang="en-ID" sz="2800" dirty="0" err="1"/>
              <a:t>secara</a:t>
            </a:r>
            <a:r>
              <a:rPr lang="en-ID" sz="2800" dirty="0"/>
              <a:t> </a:t>
            </a:r>
            <a:r>
              <a:rPr lang="en-ID" sz="2800" dirty="0" err="1"/>
              <a:t>proporsional</a:t>
            </a:r>
            <a:r>
              <a:rPr lang="en-ID" sz="2800" dirty="0"/>
              <a:t> </a:t>
            </a:r>
            <a:r>
              <a:rPr lang="en-ID" sz="2800" dirty="0" err="1"/>
              <a:t>antara</a:t>
            </a:r>
            <a:r>
              <a:rPr lang="en-ID" sz="2800" dirty="0"/>
              <a:t> data </a:t>
            </a:r>
            <a:r>
              <a:rPr lang="en-ID" sz="2800" dirty="0" err="1"/>
              <a:t>pelatihan</a:t>
            </a:r>
            <a:r>
              <a:rPr lang="en-ID" sz="2800" dirty="0"/>
              <a:t> dan data uji.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8A6A517-D7EB-44F8-A4A0-C4FC8CB79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331787"/>
            <a:ext cx="13641028" cy="2981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81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398139" y="-343329"/>
            <a:ext cx="4323839" cy="1229542"/>
            <a:chOff x="0" y="0"/>
            <a:chExt cx="5181401" cy="14734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81401" cy="1473402"/>
            </a:xfrm>
            <a:custGeom>
              <a:avLst/>
              <a:gdLst/>
              <a:ahLst/>
              <a:cxnLst/>
              <a:rect l="l" t="t" r="r" b="b"/>
              <a:pathLst>
                <a:path w="5181401" h="1473402">
                  <a:moveTo>
                    <a:pt x="0" y="0"/>
                  </a:moveTo>
                  <a:lnTo>
                    <a:pt x="0" y="1473402"/>
                  </a:lnTo>
                  <a:lnTo>
                    <a:pt x="5181401" y="1473402"/>
                  </a:lnTo>
                  <a:lnTo>
                    <a:pt x="5181401" y="0"/>
                  </a:lnTo>
                  <a:lnTo>
                    <a:pt x="0" y="0"/>
                  </a:lnTo>
                  <a:close/>
                  <a:moveTo>
                    <a:pt x="5120441" y="1412442"/>
                  </a:moveTo>
                  <a:lnTo>
                    <a:pt x="59690" y="1412442"/>
                  </a:lnTo>
                  <a:lnTo>
                    <a:pt x="59690" y="59690"/>
                  </a:lnTo>
                  <a:lnTo>
                    <a:pt x="5120441" y="59690"/>
                  </a:lnTo>
                  <a:lnTo>
                    <a:pt x="5120441" y="141244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468919" y="-333804"/>
            <a:ext cx="7983303" cy="747733"/>
            <a:chOff x="0" y="0"/>
            <a:chExt cx="9566659" cy="89603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566659" cy="896034"/>
            </a:xfrm>
            <a:custGeom>
              <a:avLst/>
              <a:gdLst/>
              <a:ahLst/>
              <a:cxnLst/>
              <a:rect l="l" t="t" r="r" b="b"/>
              <a:pathLst>
                <a:path w="9566659" h="896034">
                  <a:moveTo>
                    <a:pt x="0" y="0"/>
                  </a:moveTo>
                  <a:lnTo>
                    <a:pt x="0" y="896034"/>
                  </a:lnTo>
                  <a:lnTo>
                    <a:pt x="9566659" y="896034"/>
                  </a:lnTo>
                  <a:lnTo>
                    <a:pt x="9566659" y="0"/>
                  </a:lnTo>
                  <a:lnTo>
                    <a:pt x="0" y="0"/>
                  </a:lnTo>
                  <a:close/>
                  <a:moveTo>
                    <a:pt x="9505700" y="835074"/>
                  </a:moveTo>
                  <a:lnTo>
                    <a:pt x="59690" y="835074"/>
                  </a:lnTo>
                  <a:lnTo>
                    <a:pt x="59690" y="59690"/>
                  </a:lnTo>
                  <a:lnTo>
                    <a:pt x="9505700" y="59690"/>
                  </a:lnTo>
                  <a:lnTo>
                    <a:pt x="9505700" y="835074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sp>
        <p:nvSpPr>
          <p:cNvPr id="34" name="TextBox 34"/>
          <p:cNvSpPr txBox="1"/>
          <p:nvPr/>
        </p:nvSpPr>
        <p:spPr>
          <a:xfrm>
            <a:off x="599274" y="563610"/>
            <a:ext cx="10834255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324"/>
              </a:lnSpc>
            </a:pPr>
            <a:r>
              <a:rPr lang="en-US" sz="5400" dirty="0" err="1">
                <a:solidFill>
                  <a:srgbClr val="000000"/>
                </a:solidFill>
                <a:latin typeface="Montserrat Classic"/>
              </a:rPr>
              <a:t>Imputasi</a:t>
            </a:r>
            <a:r>
              <a:rPr lang="en-US" sz="5400" dirty="0">
                <a:solidFill>
                  <a:srgbClr val="000000"/>
                </a:solidFill>
                <a:latin typeface="Montserrat Classic"/>
              </a:rPr>
              <a:t>, </a:t>
            </a:r>
            <a:r>
              <a:rPr lang="en-US" sz="5400" dirty="0" err="1">
                <a:solidFill>
                  <a:srgbClr val="000000"/>
                </a:solidFill>
                <a:latin typeface="Montserrat Classic"/>
              </a:rPr>
              <a:t>Skalasi</a:t>
            </a:r>
            <a:r>
              <a:rPr lang="en-US" sz="5400" dirty="0">
                <a:solidFill>
                  <a:srgbClr val="000000"/>
                </a:solidFill>
                <a:latin typeface="Montserrat Classic"/>
              </a:rPr>
              <a:t> dan Encoding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7164177" y="568981"/>
            <a:ext cx="1445340" cy="1503815"/>
            <a:chOff x="0" y="0"/>
            <a:chExt cx="1732000" cy="180207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32000" cy="1802072"/>
            </a:xfrm>
            <a:custGeom>
              <a:avLst/>
              <a:gdLst/>
              <a:ahLst/>
              <a:cxnLst/>
              <a:rect l="l" t="t" r="r" b="b"/>
              <a:pathLst>
                <a:path w="1732000" h="1802072">
                  <a:moveTo>
                    <a:pt x="0" y="0"/>
                  </a:moveTo>
                  <a:lnTo>
                    <a:pt x="0" y="1802072"/>
                  </a:lnTo>
                  <a:lnTo>
                    <a:pt x="1732000" y="1802072"/>
                  </a:lnTo>
                  <a:lnTo>
                    <a:pt x="1732000" y="0"/>
                  </a:lnTo>
                  <a:lnTo>
                    <a:pt x="0" y="0"/>
                  </a:lnTo>
                  <a:close/>
                  <a:moveTo>
                    <a:pt x="1671040" y="1741112"/>
                  </a:moveTo>
                  <a:lnTo>
                    <a:pt x="59690" y="1741112"/>
                  </a:lnTo>
                  <a:lnTo>
                    <a:pt x="59690" y="59690"/>
                  </a:lnTo>
                  <a:lnTo>
                    <a:pt x="1671040" y="59690"/>
                  </a:lnTo>
                  <a:lnTo>
                    <a:pt x="1671040" y="1741112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7777627" y="849970"/>
            <a:ext cx="831890" cy="3627297"/>
            <a:chOff x="0" y="0"/>
            <a:chExt cx="996882" cy="434671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96881" cy="4346712"/>
            </a:xfrm>
            <a:custGeom>
              <a:avLst/>
              <a:gdLst/>
              <a:ahLst/>
              <a:cxnLst/>
              <a:rect l="l" t="t" r="r" b="b"/>
              <a:pathLst>
                <a:path w="996881" h="4346712">
                  <a:moveTo>
                    <a:pt x="0" y="0"/>
                  </a:moveTo>
                  <a:lnTo>
                    <a:pt x="0" y="4346712"/>
                  </a:lnTo>
                  <a:lnTo>
                    <a:pt x="996881" y="4346712"/>
                  </a:lnTo>
                  <a:lnTo>
                    <a:pt x="996881" y="0"/>
                  </a:lnTo>
                  <a:lnTo>
                    <a:pt x="0" y="0"/>
                  </a:lnTo>
                  <a:close/>
                  <a:moveTo>
                    <a:pt x="935921" y="4285752"/>
                  </a:moveTo>
                  <a:lnTo>
                    <a:pt x="59690" y="4285752"/>
                  </a:lnTo>
                  <a:lnTo>
                    <a:pt x="59690" y="59690"/>
                  </a:lnTo>
                  <a:lnTo>
                    <a:pt x="935921" y="59690"/>
                  </a:lnTo>
                  <a:lnTo>
                    <a:pt x="935921" y="428575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702E060-302A-4992-B60D-7BBEC7D45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960041"/>
            <a:ext cx="10269935" cy="33786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8F9702-07D3-4B1C-8754-B1EC19FE5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74" y="5835157"/>
            <a:ext cx="7315200" cy="4162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185050-9529-4149-8614-2CE58194111F}"/>
              </a:ext>
            </a:extLst>
          </p:cNvPr>
          <p:cNvSpPr txBox="1"/>
          <p:nvPr/>
        </p:nvSpPr>
        <p:spPr>
          <a:xfrm>
            <a:off x="8514247" y="6023379"/>
            <a:ext cx="9372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 err="1"/>
              <a:t>Imputasi</a:t>
            </a:r>
            <a:r>
              <a:rPr lang="en-ID" sz="2400" dirty="0"/>
              <a:t> Missing Value: </a:t>
            </a:r>
            <a:r>
              <a:rPr lang="en-ID" sz="2400" dirty="0" err="1"/>
              <a:t>Untuk</a:t>
            </a:r>
            <a:r>
              <a:rPr lang="en-ID" sz="2400" dirty="0"/>
              <a:t> data </a:t>
            </a:r>
            <a:r>
              <a:rPr lang="en-ID" sz="2400" dirty="0" err="1"/>
              <a:t>numerik</a:t>
            </a:r>
            <a:r>
              <a:rPr lang="en-ID" sz="2400" dirty="0"/>
              <a:t>, </a:t>
            </a:r>
            <a:r>
              <a:rPr lang="en-ID" sz="2400" dirty="0" err="1"/>
              <a:t>nilai</a:t>
            </a:r>
            <a:r>
              <a:rPr lang="en-ID" sz="2400" dirty="0"/>
              <a:t> yang </a:t>
            </a:r>
            <a:r>
              <a:rPr lang="en-ID" sz="2400" dirty="0" err="1"/>
              <a:t>hilang</a:t>
            </a:r>
            <a:r>
              <a:rPr lang="en-ID" sz="2400" dirty="0"/>
              <a:t> </a:t>
            </a:r>
            <a:r>
              <a:rPr lang="en-ID" sz="2400" dirty="0" err="1"/>
              <a:t>diisi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median, </a:t>
            </a:r>
            <a:r>
              <a:rPr lang="en-ID" sz="2400" dirty="0" err="1"/>
              <a:t>sementara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data </a:t>
            </a:r>
            <a:r>
              <a:rPr lang="en-ID" sz="2400" dirty="0" err="1"/>
              <a:t>kategorikal</a:t>
            </a:r>
            <a:r>
              <a:rPr lang="en-ID" sz="2400" dirty="0"/>
              <a:t>, </a:t>
            </a:r>
            <a:r>
              <a:rPr lang="en-ID" sz="2400" dirty="0" err="1"/>
              <a:t>nilai</a:t>
            </a:r>
            <a:r>
              <a:rPr lang="en-ID" sz="2400" dirty="0"/>
              <a:t> yang </a:t>
            </a:r>
            <a:r>
              <a:rPr lang="en-ID" sz="2400" dirty="0" err="1"/>
              <a:t>hilang</a:t>
            </a:r>
            <a:r>
              <a:rPr lang="en-ID" sz="2400" dirty="0"/>
              <a:t> </a:t>
            </a:r>
            <a:r>
              <a:rPr lang="en-ID" sz="2400" dirty="0" err="1"/>
              <a:t>diisi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nilai</a:t>
            </a:r>
            <a:r>
              <a:rPr lang="en-ID" sz="2400" dirty="0"/>
              <a:t> yang paling </a:t>
            </a:r>
            <a:r>
              <a:rPr lang="en-ID" sz="2400" dirty="0" err="1"/>
              <a:t>sering</a:t>
            </a:r>
            <a:r>
              <a:rPr lang="en-ID" sz="2400" dirty="0"/>
              <a:t> </a:t>
            </a:r>
            <a:r>
              <a:rPr lang="en-ID" sz="2400" dirty="0" err="1"/>
              <a:t>muncul</a:t>
            </a:r>
            <a:r>
              <a:rPr lang="en-ID" sz="2400" dirty="0"/>
              <a:t>.</a:t>
            </a:r>
          </a:p>
          <a:p>
            <a:endParaRPr lang="en-ID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 err="1"/>
              <a:t>Skalasi</a:t>
            </a:r>
            <a:r>
              <a:rPr lang="en-ID" sz="2400" dirty="0"/>
              <a:t>: Data </a:t>
            </a:r>
            <a:r>
              <a:rPr lang="en-ID" sz="2400" dirty="0" err="1"/>
              <a:t>numerik</a:t>
            </a:r>
            <a:r>
              <a:rPr lang="en-ID" sz="2400" dirty="0"/>
              <a:t> </a:t>
            </a:r>
            <a:r>
              <a:rPr lang="en-ID" sz="2400" dirty="0" err="1"/>
              <a:t>telah</a:t>
            </a:r>
            <a:r>
              <a:rPr lang="en-ID" sz="2400" dirty="0"/>
              <a:t> </a:t>
            </a:r>
            <a:r>
              <a:rPr lang="en-ID" sz="2400" dirty="0" err="1"/>
              <a:t>dinormalisasi</a:t>
            </a:r>
            <a:r>
              <a:rPr lang="en-ID" sz="2400" dirty="0"/>
              <a:t> </a:t>
            </a:r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dirty="0" err="1"/>
              <a:t>metode</a:t>
            </a:r>
            <a:r>
              <a:rPr lang="en-ID" sz="2400" dirty="0"/>
              <a:t> </a:t>
            </a:r>
            <a:r>
              <a:rPr lang="en-ID" sz="2400" dirty="0" err="1"/>
              <a:t>StandardScaler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memastikan</a:t>
            </a:r>
            <a:r>
              <a:rPr lang="en-ID" sz="2400" dirty="0"/>
              <a:t> </a:t>
            </a:r>
            <a:r>
              <a:rPr lang="en-ID" sz="2400" dirty="0" err="1"/>
              <a:t>rentang</a:t>
            </a:r>
            <a:r>
              <a:rPr lang="en-ID" sz="2400" dirty="0"/>
              <a:t> </a:t>
            </a:r>
            <a:r>
              <a:rPr lang="en-ID" sz="2400" dirty="0" err="1"/>
              <a:t>nilai</a:t>
            </a:r>
            <a:r>
              <a:rPr lang="en-ID" sz="2400" dirty="0"/>
              <a:t> yang </a:t>
            </a:r>
            <a:r>
              <a:rPr lang="en-ID" sz="2400" dirty="0" err="1"/>
              <a:t>konsisten</a:t>
            </a:r>
            <a:r>
              <a:rPr lang="en-ID" sz="2400" dirty="0"/>
              <a:t>.</a:t>
            </a:r>
          </a:p>
          <a:p>
            <a:endParaRPr lang="en-ID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400" dirty="0"/>
              <a:t>Encoding: Data </a:t>
            </a:r>
            <a:r>
              <a:rPr lang="en-ID" sz="2400" dirty="0" err="1"/>
              <a:t>kategorikal</a:t>
            </a:r>
            <a:r>
              <a:rPr lang="en-ID" sz="2400" dirty="0"/>
              <a:t> </a:t>
            </a:r>
            <a:r>
              <a:rPr lang="en-ID" sz="2400" dirty="0" err="1"/>
              <a:t>telah</a:t>
            </a:r>
            <a:r>
              <a:rPr lang="en-ID" sz="2400" dirty="0"/>
              <a:t> </a:t>
            </a:r>
            <a:r>
              <a:rPr lang="en-ID" sz="2400" dirty="0" err="1"/>
              <a:t>diubah</a:t>
            </a:r>
            <a:r>
              <a:rPr lang="en-ID" sz="2400" dirty="0"/>
              <a:t> </a:t>
            </a:r>
            <a:r>
              <a:rPr lang="en-ID" sz="2400" dirty="0" err="1"/>
              <a:t>menjadi</a:t>
            </a:r>
            <a:r>
              <a:rPr lang="en-ID" sz="2400" dirty="0"/>
              <a:t> </a:t>
            </a:r>
            <a:r>
              <a:rPr lang="en-ID" sz="2400" dirty="0" err="1"/>
              <a:t>bentuk</a:t>
            </a:r>
            <a:r>
              <a:rPr lang="en-ID" sz="2400" dirty="0"/>
              <a:t> </a:t>
            </a:r>
            <a:r>
              <a:rPr lang="en-ID" sz="2400" dirty="0" err="1"/>
              <a:t>numerik</a:t>
            </a:r>
            <a:r>
              <a:rPr lang="en-ID" sz="2400" dirty="0"/>
              <a:t> </a:t>
            </a:r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dirty="0" err="1"/>
              <a:t>OneHotEncoder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memungkinkan</a:t>
            </a:r>
            <a:r>
              <a:rPr lang="en-ID" sz="2400" dirty="0"/>
              <a:t> </a:t>
            </a:r>
            <a:r>
              <a:rPr lang="en-ID" sz="2400" dirty="0" err="1"/>
              <a:t>penggunaan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model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84968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772</Words>
  <Application>Microsoft Office PowerPoint</Application>
  <PresentationFormat>Custom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Arimo</vt:lpstr>
      <vt:lpstr>Arimo Bold</vt:lpstr>
      <vt:lpstr>Arial</vt:lpstr>
      <vt:lpstr>Montserrat Classic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and Minimal Business Proposal Presentation</dc:title>
  <dc:creator>uSeR</dc:creator>
  <cp:lastModifiedBy>uSeR</cp:lastModifiedBy>
  <cp:revision>6</cp:revision>
  <dcterms:created xsi:type="dcterms:W3CDTF">2006-08-16T00:00:00Z</dcterms:created>
  <dcterms:modified xsi:type="dcterms:W3CDTF">2024-03-03T17:03:28Z</dcterms:modified>
  <dc:identifier>DAF-dj9XSTI</dc:identifier>
</cp:coreProperties>
</file>