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98" r:id="rId4"/>
    <p:sldId id="299" r:id="rId5"/>
    <p:sldId id="276" r:id="rId6"/>
    <p:sldId id="278" r:id="rId7"/>
    <p:sldId id="260" r:id="rId8"/>
    <p:sldId id="264" r:id="rId9"/>
    <p:sldId id="295" r:id="rId10"/>
    <p:sldId id="262" r:id="rId11"/>
    <p:sldId id="263" r:id="rId12"/>
    <p:sldId id="265" r:id="rId13"/>
    <p:sldId id="268" r:id="rId14"/>
    <p:sldId id="279" r:id="rId15"/>
    <p:sldId id="273" r:id="rId16"/>
    <p:sldId id="286" r:id="rId17"/>
    <p:sldId id="274" r:id="rId18"/>
    <p:sldId id="280" r:id="rId19"/>
    <p:sldId id="288" r:id="rId20"/>
    <p:sldId id="289" r:id="rId21"/>
    <p:sldId id="292" r:id="rId22"/>
    <p:sldId id="293" r:id="rId23"/>
    <p:sldId id="296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f Santoso" initials="AS" lastIdx="2" clrIdx="0">
    <p:extLst>
      <p:ext uri="{19B8F6BF-5375-455C-9EA6-DF929625EA0E}">
        <p15:presenceInfo xmlns:p15="http://schemas.microsoft.com/office/powerpoint/2012/main" userId="507f0ec8425433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4B6C8"/>
    <a:srgbClr val="BE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56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6D4C9-52B3-40A4-8D49-6D385013F68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1DF-38ED-492C-A215-71265F42C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82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69696"/>
                </a:solidFill>
              </a:rPr>
              <a:t>Customer Churn </a:t>
            </a:r>
            <a:r>
              <a:rPr lang="en-US" sz="1200" dirty="0" err="1">
                <a:solidFill>
                  <a:srgbClr val="969696"/>
                </a:solidFill>
              </a:rPr>
              <a:t>adalah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jumlah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atau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presentasi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pelanggan</a:t>
            </a:r>
            <a:r>
              <a:rPr lang="en-US" sz="1200" dirty="0">
                <a:solidFill>
                  <a:srgbClr val="969696"/>
                </a:solidFill>
              </a:rPr>
              <a:t> yang </a:t>
            </a:r>
            <a:r>
              <a:rPr lang="en-US" sz="1200" dirty="0" err="1">
                <a:solidFill>
                  <a:srgbClr val="969696"/>
                </a:solidFill>
              </a:rPr>
              <a:t>berhenti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menggunakan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produk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atau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berhenti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berlangganan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selama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dalam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suatu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periode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tertentu</a:t>
            </a:r>
            <a:endParaRPr lang="id-ID" sz="1200" dirty="0">
              <a:solidFill>
                <a:srgbClr val="969696"/>
              </a:solidFill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24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Customer churn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berlangganan, itu berarti mereka menemukan beberapa nilai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manfaat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Namun, pelanggan baru mungkin belum pernah mendengar produk Anda, apalagi menggunakannya.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sebabnya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akuisisi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melayani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churn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mempengaruhi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menghambat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81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 menganalisa faktor-faktor apa saja yang berpotensi jadi penyebab pelanggan untuk berhenti berlangganan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factor yang 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meyakinkan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berhenti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feedback.</a:t>
            </a:r>
          </a:p>
          <a:p>
            <a:pPr marL="171450" indent="-171450">
              <a:buFontTx/>
              <a:buChar char="-"/>
            </a:pP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 memperkirakan pelanggan yang mempunyai kecenderungan tinggi untuk berhenti 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tindakan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mempertahankan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berhenti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langganan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34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Exploratory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insight </a:t>
            </a:r>
            <a:r>
              <a:rPr lang="en-US" dirty="0" err="1"/>
              <a:t>dari</a:t>
            </a:r>
            <a:r>
              <a:rPr lang="en-US" dirty="0"/>
              <a:t> data, </a:t>
            </a:r>
            <a:r>
              <a:rPr lang="en-US" dirty="0" err="1"/>
              <a:t>dalam</a:t>
            </a:r>
            <a:r>
              <a:rPr lang="en-US" dirty="0"/>
              <a:t>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factor-factor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Customer Churn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97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200" dirty="0">
                <a:solidFill>
                  <a:srgbClr val="969696"/>
                </a:solidFill>
              </a:rPr>
              <a:t>Label of Churning :  1869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rgbClr val="969696"/>
                </a:solidFill>
              </a:rPr>
              <a:t>Label Not Churning : 5163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68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76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customer yang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12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churn </a:t>
            </a:r>
            <a:r>
              <a:rPr lang="en-US" dirty="0" err="1"/>
              <a:t>ratenya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customer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54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- Grafik pertama menunjukan bahwa mayoritas Customer Churn terdistribusi pada tenure rendah dengan biaya perbulan yang tinggi</a:t>
            </a:r>
          </a:p>
          <a:p>
            <a:r>
              <a:rPr lang="id-ID" dirty="0"/>
              <a:t>- Grafik menunjukan terdapat korelasi positif yang kuat antara tenure dengan Total Charges, mayoritas customer churn terdistribusi pada tenure rendah tetapi dengan nilai total charges yang tinggi</a:t>
            </a:r>
          </a:p>
          <a:p>
            <a:r>
              <a:rPr lang="id-ID" dirty="0"/>
              <a:t>- Pada grafik ketiga, mayoritas customer churn berada pada Monthly Charges yang lebih tinggi dan Total charges yang rendah, hal ini kare Total charge dipengaruhi oleh tenure seperti terlihat pada grafik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42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84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691B-E68C-45CC-9F03-AD3F1098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CD01-0340-456D-8B6C-5EA73CF9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9547-F209-447A-B132-266C32D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B2AD-56A1-47A6-9885-D921BEAC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817F-E563-4317-9DF9-F22DAC3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4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6A91-DED2-4090-8025-1D52FF6A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8B29D-9528-442A-B5C7-6125EB17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F859-3CB3-49D5-8D73-63F0CDC3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C88F-1215-47F1-8430-388BE8FD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80D-B78C-4CCE-9087-A0F68D67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4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1F912-EA9A-467D-831C-20180C1A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D7F1-D5FF-4E9D-974A-3D86829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3D1D-A98F-473A-907A-64430255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7DD0-669A-4762-8DE2-191483B0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EA58-2530-4D7F-BC7F-160CC925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92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627-6B58-403B-A827-5EED6DD5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382D-D465-4717-B5B5-2DF1FCAE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46D1-38C1-4D36-854F-66ED680A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106E-CE47-415C-AF5C-5286A29A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A3D2-1F04-4807-8F87-74461552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04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E9D-1CF2-475C-978E-EF660838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F1BC-AFEA-4EF0-9F16-FAD57D31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AE93-7B82-4EE2-AE3E-9AC9B4E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34E4-2B1E-4FC1-93D2-4831E3B8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F060-ACAD-4EC3-AF9F-840BBE1B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6EB0-D826-4D73-BE1E-B71AC6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F71E-3BB9-4D8B-908F-B23042C7A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2DBEB-161D-43E8-BB41-52D8F7372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968C-4FD1-4358-B521-804735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D5E-F865-41CF-8F29-D57BAAF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765FD-83FE-41B9-AD97-535DE257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2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7B37-B9CD-4D31-B3A2-10CB6C8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7FE17-F80C-480F-8244-7FA15888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3D0A5-9671-4CEE-ADE1-835E9EFF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FA4F6-AF8A-4561-8418-27F5EDAEE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6F773-545E-4570-8B8D-FDF0B884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CE161-4C29-43AF-B71C-81161637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DADDF-F9F0-43F4-9671-CCF16E8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A5DBE-B48E-4A76-88AB-115DE07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6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114-04BC-4EA7-80B1-F9BF50CC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897A3-991B-49FC-A595-348D7564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C706-AC6D-4BB5-B734-3A4FDB84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2CD0-9AA4-4086-9715-D7345046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39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3CCE7-2BEF-4A43-A7A4-14807714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AA9BF-D070-4A18-882C-545D8A6B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D183-7A69-4D8E-9E11-B046ADF6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7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0837-1630-497E-8446-F576AAF0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793F-CC9C-426D-84CB-F793A2A1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D37E-DEBB-4DAF-B7A7-E823BDD2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E605-3699-4D19-B22D-9651F750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8692-577C-4B8A-A7BD-02EC549F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3684-E5A2-4DDC-BE0A-BA79D2B0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4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0B77-A649-440A-989E-EF63FB33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5EEA6-CFE9-4DA6-8973-9CEC2218F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9AD0-A181-45DD-8D3B-C11D6D3D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985E-938D-4CCC-AA3D-F89B2827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6BEF1-6B45-4BDD-B64C-CDCD0C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C166-8CE2-43AA-BDB2-6BF17E5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40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4CD48-3676-49B6-BC2B-3687E53B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4A37-1D8F-46C6-A5F1-BC431895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498B-AE81-4198-A0AF-C9EF519A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9C07-B719-4378-9AB2-10C87437D008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1AC9F-B161-4968-A476-51EE64D3E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77CD-2EBC-4FD5-ABAC-740E80AC5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1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71A7-A510-42B0-AF05-A7958EDA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398643"/>
            <a:ext cx="12191999" cy="11113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969696"/>
                </a:solidFill>
                <a:latin typeface="Bahnschrift" panose="020B0502040204020203" pitchFamily="34" charset="0"/>
              </a:rPr>
              <a:t>TELCO CUSTOMER CHURN PREDICTION</a:t>
            </a:r>
            <a:endParaRPr lang="id-ID" sz="4800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595F-C068-427C-AA5E-0B8F1975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59483" cy="466379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969696"/>
                </a:solidFill>
              </a:rPr>
              <a:t>by : ARIF SANTOSO</a:t>
            </a:r>
            <a:endParaRPr lang="id-ID" b="1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9CC53-8137-4D51-B751-3A233EB316A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DCDF8B-EFD0-4D6E-BC40-0883418C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4" y="247055"/>
            <a:ext cx="11637635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ADDITIONAL SUBSCRIPTION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8C647-897D-4498-BCF6-B5016C26B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 r="16377" b="4473"/>
          <a:stretch/>
        </p:blipFill>
        <p:spPr>
          <a:xfrm>
            <a:off x="4280427" y="878910"/>
            <a:ext cx="7461000" cy="57320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C2BA76-D750-4408-826E-0E5ECC46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2092569"/>
            <a:ext cx="3230169" cy="356967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rgbClr val="969696"/>
                </a:solidFill>
              </a:rPr>
              <a:t>Based on additional subscription, Customer who subscribe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Streaming Movies and Streaming TV</a:t>
            </a:r>
            <a:r>
              <a:rPr lang="en-US" dirty="0">
                <a:solidFill>
                  <a:srgbClr val="969696"/>
                </a:solidFill>
              </a:rPr>
              <a:t> has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greater tendency to Churn</a:t>
            </a:r>
            <a:endParaRPr lang="id-ID" sz="3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808A4-A5E7-4682-94B8-C600E342E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033873" y="1226280"/>
            <a:ext cx="1221165" cy="10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9266F-1691-4E69-8D13-7B4B22AC2DC0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C8C88D-F81F-4F0C-BA80-41BEE11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47055"/>
            <a:ext cx="10789496" cy="522771"/>
          </a:xfrm>
          <a:noFill/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CONTRACT AND PAYMENT METHOD</a:t>
            </a:r>
            <a:endParaRPr lang="id-ID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34488-2CE5-4F65-AE82-B07297C4E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8432" r="49855" b="50360"/>
          <a:stretch/>
        </p:blipFill>
        <p:spPr>
          <a:xfrm>
            <a:off x="1225824" y="3904132"/>
            <a:ext cx="3909392" cy="282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07ADF-C15A-44DA-A67E-B2425B7D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177" r="8406" b="49613"/>
          <a:stretch/>
        </p:blipFill>
        <p:spPr>
          <a:xfrm>
            <a:off x="1278833" y="1166822"/>
            <a:ext cx="3803374" cy="2826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64B14-338C-41BF-AD34-F4911AE2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t="50000" r="50000" b="6715"/>
          <a:stretch/>
        </p:blipFill>
        <p:spPr>
          <a:xfrm>
            <a:off x="6188766" y="1065115"/>
            <a:ext cx="4068418" cy="30892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C392B5-B907-4BCF-A673-2A8B15FCF710}"/>
              </a:ext>
            </a:extLst>
          </p:cNvPr>
          <p:cNvSpPr txBox="1">
            <a:spLocks/>
          </p:cNvSpPr>
          <p:nvPr/>
        </p:nvSpPr>
        <p:spPr>
          <a:xfrm>
            <a:off x="5631443" y="4154353"/>
            <a:ext cx="6344479" cy="1891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Contract Month to Month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Use Paperless Billing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Payment Method Electronic Check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greater tend to churn”</a:t>
            </a:r>
            <a:endParaRPr lang="id-ID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B6ABB6-100E-40A8-BEF4-932C05CA8AAC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698164-110F-4436-A3F8-545DDD702FF9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TENURE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5DA14-E280-4EE4-B0A5-1E630976E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r="20786"/>
          <a:stretch/>
        </p:blipFill>
        <p:spPr>
          <a:xfrm>
            <a:off x="4873663" y="769826"/>
            <a:ext cx="6894267" cy="5576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5C824-10EF-41A2-996F-A2E07A3BC6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491882" y="2362948"/>
            <a:ext cx="1368813" cy="11952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396CB-BD8F-499B-8A10-9DEE8771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65" y="2147652"/>
            <a:ext cx="3895228" cy="220469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4000" dirty="0"/>
            </a:br>
            <a:r>
              <a:rPr lang="en-US" sz="4400" b="1" dirty="0">
                <a:latin typeface="Baskerville Old Face" panose="02020602080505020303" pitchFamily="18" charset="0"/>
              </a:rPr>
              <a:t>“Important to retain customers in the first year”</a:t>
            </a:r>
            <a:endParaRPr lang="id-ID" sz="4400" b="1" i="1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TENURE AND CHARGES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ED97F3-5976-45ED-B45C-A15E5628A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r="5086"/>
          <a:stretch/>
        </p:blipFill>
        <p:spPr>
          <a:xfrm>
            <a:off x="201478" y="1371724"/>
            <a:ext cx="11809708" cy="4390042"/>
          </a:xfrm>
        </p:spPr>
      </p:pic>
    </p:spTree>
    <p:extLst>
      <p:ext uri="{BB962C8B-B14F-4D97-AF65-F5344CB8AC3E}">
        <p14:creationId xmlns:p14="http://schemas.microsoft.com/office/powerpoint/2010/main" val="100239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1ACCE-B452-4314-A9DB-DC1D5E62F441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MACHINE LEARNING MODEL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IMBALANCED DATASET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4BC829-927C-4A9F-AF50-AD59A075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64" y="4876580"/>
            <a:ext cx="4962258" cy="1397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77BF823-B292-4E3C-B9D9-E06F86823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8" t="16668" r="25426" b="15538"/>
          <a:stretch/>
        </p:blipFill>
        <p:spPr>
          <a:xfrm>
            <a:off x="1566680" y="1676234"/>
            <a:ext cx="3813058" cy="3453705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C86DC46-FA1D-463A-B34E-2C9DCB3B2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6" t="16668" r="2696" b="61829"/>
          <a:stretch/>
        </p:blipFill>
        <p:spPr>
          <a:xfrm>
            <a:off x="404305" y="1263582"/>
            <a:ext cx="1162374" cy="16670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13AC2-67F1-4C71-ACD5-9805F1FFDF21}"/>
              </a:ext>
            </a:extLst>
          </p:cNvPr>
          <p:cNvSpPr txBox="1">
            <a:spLocks/>
          </p:cNvSpPr>
          <p:nvPr/>
        </p:nvSpPr>
        <p:spPr>
          <a:xfrm>
            <a:off x="-13252" y="5204140"/>
            <a:ext cx="6753099" cy="95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969696"/>
                </a:solidFill>
              </a:rPr>
              <a:t>Label of Churning :  1869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969696"/>
                </a:solidFill>
              </a:rPr>
              <a:t>Label Not Churning : 5163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1343D5-3E13-4439-ADF0-2EA40B0A3151}"/>
              </a:ext>
            </a:extLst>
          </p:cNvPr>
          <p:cNvSpPr txBox="1">
            <a:spLocks/>
          </p:cNvSpPr>
          <p:nvPr/>
        </p:nvSpPr>
        <p:spPr>
          <a:xfrm>
            <a:off x="6578482" y="4255797"/>
            <a:ext cx="5022681" cy="5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 Sample Balancing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5205CA3-08BD-4995-B142-2389B8143F6E}"/>
              </a:ext>
            </a:extLst>
          </p:cNvPr>
          <p:cNvSpPr txBox="1">
            <a:spLocks/>
          </p:cNvSpPr>
          <p:nvPr/>
        </p:nvSpPr>
        <p:spPr>
          <a:xfrm>
            <a:off x="6444013" y="1234694"/>
            <a:ext cx="5022681" cy="5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Sample Balancing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B9B01-FB87-46C2-AB93-A212CBDF89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61"/>
          <a:stretch/>
        </p:blipFill>
        <p:spPr>
          <a:xfrm>
            <a:off x="6802597" y="1908455"/>
            <a:ext cx="4851522" cy="122667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9933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ALGORITHM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D857EE-E9CF-4F0A-89B4-76898A408D16}"/>
              </a:ext>
            </a:extLst>
          </p:cNvPr>
          <p:cNvSpPr txBox="1">
            <a:spLocks/>
          </p:cNvSpPr>
          <p:nvPr/>
        </p:nvSpPr>
        <p:spPr>
          <a:xfrm>
            <a:off x="1019172" y="1892724"/>
            <a:ext cx="9514011" cy="2438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969696"/>
                </a:solidFill>
              </a:rPr>
              <a:t> Linear Regression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Decision Tree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Random Forest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K-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0756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BEST MODEL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BBDA6-C9A9-4749-A46F-C5A7469B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59" y="3429000"/>
            <a:ext cx="5145741" cy="228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Best Model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“Logistic Regression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(Over Sample)”</a:t>
            </a:r>
            <a:endParaRPr lang="id-ID" sz="4000" b="1" i="1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C0BCB-5E42-4C52-ACF1-7E222DB78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56" y="1181965"/>
            <a:ext cx="4703165" cy="148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0351B-223F-49A0-8FC3-EA9E183F2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4" y="968369"/>
            <a:ext cx="6719916" cy="5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1ACCE-B452-4314-A9DB-DC1D5E62F441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MODEL INTERFACE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2DF11-459A-4660-B8F4-CB268540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5" y="1059950"/>
            <a:ext cx="11026588" cy="55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0D212E-D4E8-4A8A-B6A7-25C2A2269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64" y="523552"/>
            <a:ext cx="9402672" cy="608039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65" y="523552"/>
            <a:ext cx="8496683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Customer Churn ?</a:t>
            </a:r>
            <a:endParaRPr lang="id-ID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010C7-E436-4B16-9876-45087D3B8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185980"/>
            <a:ext cx="10925908" cy="53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A33CD-7B01-49FB-AC4D-DB74B02C0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1" y="952376"/>
            <a:ext cx="7568418" cy="57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A8359-F8FA-49BF-BFE0-57BB8F917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20" y="859345"/>
            <a:ext cx="6667341" cy="59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3E36F-268A-4446-9595-B7D6090AE7A4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THANK YOU !!!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4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7" y="715660"/>
            <a:ext cx="11253389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Why is this matters?</a:t>
            </a:r>
            <a:endParaRPr lang="id-ID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35588-2205-48CD-AB76-255DC19458C1}"/>
              </a:ext>
            </a:extLst>
          </p:cNvPr>
          <p:cNvSpPr txBox="1">
            <a:spLocks/>
          </p:cNvSpPr>
          <p:nvPr/>
        </p:nvSpPr>
        <p:spPr>
          <a:xfrm>
            <a:off x="1139686" y="1850832"/>
            <a:ext cx="9912627" cy="117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969696"/>
                </a:solidFill>
              </a:rPr>
              <a:t> Loss Revenue 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The cost of retaining a customer is much lower than acquiring a new one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Inhibits Company growth  </a:t>
            </a:r>
          </a:p>
        </p:txBody>
      </p:sp>
    </p:spTree>
    <p:extLst>
      <p:ext uri="{BB962C8B-B14F-4D97-AF65-F5344CB8AC3E}">
        <p14:creationId xmlns:p14="http://schemas.microsoft.com/office/powerpoint/2010/main" val="34434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7" y="715660"/>
            <a:ext cx="11253389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What to do ?</a:t>
            </a:r>
            <a:endParaRPr lang="id-ID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35588-2205-48CD-AB76-255DC19458C1}"/>
              </a:ext>
            </a:extLst>
          </p:cNvPr>
          <p:cNvSpPr txBox="1">
            <a:spLocks/>
          </p:cNvSpPr>
          <p:nvPr/>
        </p:nvSpPr>
        <p:spPr>
          <a:xfrm>
            <a:off x="1139686" y="2597466"/>
            <a:ext cx="9912627" cy="117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969696"/>
                </a:solidFill>
              </a:rPr>
              <a:t> Customer Churn Factor?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Customer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2680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4267-8192-4C2E-8389-F17014A4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54" y="1955055"/>
            <a:ext cx="5366741" cy="40777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provide by Kaggle </a:t>
            </a:r>
          </a:p>
          <a:p>
            <a:pPr marL="0" indent="0">
              <a:buNone/>
            </a:pPr>
            <a:r>
              <a:rPr lang="id-ID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https://www.kaggle.com/blastchar/telco-customer-churn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IBM datasets sample, Consists of 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7043 sample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columns.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24FF1-572C-41B9-B27C-18E27307E51F}"/>
              </a:ext>
            </a:extLst>
          </p:cNvPr>
          <p:cNvSpPr/>
          <p:nvPr/>
        </p:nvSpPr>
        <p:spPr>
          <a:xfrm>
            <a:off x="-13252" y="469877"/>
            <a:ext cx="12205252" cy="705321"/>
          </a:xfrm>
          <a:prstGeom prst="rect">
            <a:avLst/>
          </a:prstGeom>
          <a:gradFill flip="none" rotWithShape="1">
            <a:gsLst>
              <a:gs pos="25000">
                <a:srgbClr val="0F9BA3">
                  <a:lumMod val="100000"/>
                </a:srgbClr>
              </a:gs>
              <a:gs pos="0">
                <a:schemeClr val="accent3">
                  <a:shade val="30000"/>
                  <a:satMod val="115000"/>
                  <a:lumMod val="100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75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00B15-BF88-4254-AE4F-B9347C51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469877"/>
            <a:ext cx="10515600" cy="81039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id-ID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4F7BC-D0A8-4705-8B0A-DFF06C641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06" y="1423478"/>
            <a:ext cx="4325276" cy="49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C8BB616-9688-44D6-B2EC-AA1DC4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26" y="394584"/>
            <a:ext cx="4992757" cy="522771"/>
          </a:xfrm>
          <a:noFill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</a:t>
            </a:r>
            <a:endParaRPr lang="id-ID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6EF839-610B-4AC8-9612-C5959DC4D2EE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DATA EXPLORATORY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9214CE-049E-444E-A19E-92755EC8B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439319" y="917356"/>
            <a:ext cx="1707673" cy="1491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D4BB6-3685-44C9-98D2-24AE1A1ED9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0" t="17431" r="26637" b="15477"/>
          <a:stretch/>
        </p:blipFill>
        <p:spPr>
          <a:xfrm>
            <a:off x="35377" y="1801007"/>
            <a:ext cx="5275877" cy="447645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2A92117-A9B6-4422-98FB-871F804A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96" y="1364974"/>
            <a:ext cx="3354147" cy="206402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Churning rate is</a:t>
            </a:r>
            <a:r>
              <a:rPr lang="en-US" sz="3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chemeClr val="accent2"/>
                </a:solidFill>
              </a:rPr>
              <a:t>26.6 %</a:t>
            </a:r>
            <a:r>
              <a:rPr lang="en-US" sz="6600" dirty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“gender doesn’t affect customer churning”</a:t>
            </a:r>
            <a:endParaRPr lang="id-ID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3F884-28F8-4D2C-AB08-9D66A31AF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21479" r="11249" b="17525"/>
          <a:stretch/>
        </p:blipFill>
        <p:spPr>
          <a:xfrm>
            <a:off x="5140434" y="3412059"/>
            <a:ext cx="5818718" cy="28654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A93A66-C55A-4D94-A439-9CF2E5F7A3CF}"/>
              </a:ext>
            </a:extLst>
          </p:cNvPr>
          <p:cNvSpPr/>
          <p:nvPr/>
        </p:nvSpPr>
        <p:spPr>
          <a:xfrm>
            <a:off x="-13252" y="263552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C8BB616-9688-44D6-B2EC-AA1DC4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26" y="394584"/>
            <a:ext cx="4992757" cy="522771"/>
          </a:xfrm>
          <a:noFill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</a:t>
            </a:r>
            <a:endParaRPr lang="id-ID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C408CA-D1E0-4C88-A01E-A4AF756ED554}"/>
              </a:ext>
            </a:extLst>
          </p:cNvPr>
          <p:cNvSpPr/>
          <p:nvPr/>
        </p:nvSpPr>
        <p:spPr>
          <a:xfrm>
            <a:off x="-13252" y="170788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DB559-CEF7-4A52-8863-1AE9ACB4D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962" r="8841" b="50000"/>
          <a:stretch/>
        </p:blipFill>
        <p:spPr>
          <a:xfrm>
            <a:off x="914400" y="1051364"/>
            <a:ext cx="4269375" cy="31147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DF069D-D641-4888-B609-F32FD12E6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50000" r="50000" b="7049"/>
          <a:stretch/>
        </p:blipFill>
        <p:spPr>
          <a:xfrm>
            <a:off x="1140196" y="4166149"/>
            <a:ext cx="3791575" cy="2691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692338-2838-46F3-B3EE-E6477EA64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9" t="50000" r="8986" b="8985"/>
          <a:stretch/>
        </p:blipFill>
        <p:spPr>
          <a:xfrm>
            <a:off x="5827594" y="3587663"/>
            <a:ext cx="4066241" cy="306303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23EBAD-6E17-4C4F-B34E-AE89670C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460" y="1537252"/>
            <a:ext cx="6344479" cy="1891747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Senior Netizen 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Doesn’t Have Partner</a:t>
            </a:r>
          </a:p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Desn’t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have Dependent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greater tend to churn”</a:t>
            </a:r>
            <a:endParaRPr lang="id-ID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ED582F4-450A-49A2-B27B-E0D70729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88566"/>
            <a:ext cx="9339470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DEMOGRAPHY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8A70F-C746-4DCA-8269-00FB4023DF26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6C973-67A6-459D-AF2A-CD84CBBFA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4392" r="21117" b="6637"/>
          <a:stretch/>
        </p:blipFill>
        <p:spPr>
          <a:xfrm>
            <a:off x="6060944" y="1199852"/>
            <a:ext cx="5696291" cy="405304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4AB67F3-20D6-458B-B604-50968A36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47055"/>
            <a:ext cx="9339470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SUBSCRIPTION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9E70C-C1E9-43B0-A84D-36E68CD1A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321320" y="1107666"/>
            <a:ext cx="1166573" cy="101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0FF5F-03FD-48D6-8985-C80CF8528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9" b="7113"/>
          <a:stretch/>
        </p:blipFill>
        <p:spPr>
          <a:xfrm>
            <a:off x="210381" y="1042248"/>
            <a:ext cx="5696291" cy="41754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06B907-B63D-4B2D-88BE-57DEF2A0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937" y="5437439"/>
            <a:ext cx="9472094" cy="875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Internet Fiber Optic</a:t>
            </a:r>
            <a:r>
              <a:rPr lang="en-US" sz="3200" b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 </a:t>
            </a:r>
            <a:r>
              <a:rPr lang="en-US" i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is a</a:t>
            </a:r>
            <a:r>
              <a:rPr lang="en-US" dirty="0">
                <a:solidFill>
                  <a:srgbClr val="969696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big factor </a:t>
            </a:r>
            <a:r>
              <a:rPr lang="en-US" i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in Customer Churning</a:t>
            </a:r>
            <a:endParaRPr lang="id-ID" sz="4400" b="1" i="1" dirty="0">
              <a:solidFill>
                <a:srgbClr val="969696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579</Words>
  <Application>Microsoft Office PowerPoint</Application>
  <PresentationFormat>Widescreen</PresentationFormat>
  <Paragraphs>80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Bahnschrift</vt:lpstr>
      <vt:lpstr>Baskerville Old Face</vt:lpstr>
      <vt:lpstr>Calibri</vt:lpstr>
      <vt:lpstr>Calibri Light</vt:lpstr>
      <vt:lpstr>Office Theme</vt:lpstr>
      <vt:lpstr>TELCO CUSTOMER CHURN PREDICTION</vt:lpstr>
      <vt:lpstr>PowerPoint Presentation</vt:lpstr>
      <vt:lpstr>PowerPoint Presentation</vt:lpstr>
      <vt:lpstr>PowerPoint Presentation</vt:lpstr>
      <vt:lpstr>DATASET</vt:lpstr>
      <vt:lpstr>CHURNING RATE </vt:lpstr>
      <vt:lpstr>CHURNING RATE </vt:lpstr>
      <vt:lpstr>CHURNING RATE BASED ON DEMOGRAPHY</vt:lpstr>
      <vt:lpstr>CHURNING RATE BASED ON SUBSCRIPTION</vt:lpstr>
      <vt:lpstr>CHURNING RATE BASED ON ADDITIONAL SUBSCRIPTION</vt:lpstr>
      <vt:lpstr>CHURNING RATE BASED ON CONTRACT AND PAYMENT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Arif Santoso</dc:creator>
  <cp:lastModifiedBy>Arif Santoso</cp:lastModifiedBy>
  <cp:revision>156</cp:revision>
  <dcterms:created xsi:type="dcterms:W3CDTF">2020-05-19T06:09:43Z</dcterms:created>
  <dcterms:modified xsi:type="dcterms:W3CDTF">2020-06-01T05:51:33Z</dcterms:modified>
</cp:coreProperties>
</file>