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Kollektif Bold" charset="1" panose="020B0604020101010102"/>
      <p:regular r:id="rId33"/>
    </p:embeddedFont>
    <p:embeddedFont>
      <p:font typeface="DM Sans Bold" charset="1" panose="00000000000000000000"/>
      <p:regular r:id="rId34"/>
    </p:embeddedFont>
    <p:embeddedFont>
      <p:font typeface="DM Sans" charset="1" panose="00000000000000000000"/>
      <p:regular r:id="rId35"/>
    </p:embeddedFont>
    <p:embeddedFont>
      <p:font typeface="IBM Plex Sans Bold" charset="1" panose="020B08030502030002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2740413" y="768361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645066"/>
            <a:ext cx="11315247"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GROUP PROJECT</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0" id="30"/>
          <p:cNvGrpSpPr/>
          <p:nvPr/>
        </p:nvGrpSpPr>
        <p:grpSpPr>
          <a:xfrm rot="2700000">
            <a:off x="-2403322" y="-3059291"/>
            <a:ext cx="7415398" cy="3565095"/>
            <a:chOff x="0" y="0"/>
            <a:chExt cx="660400" cy="317500"/>
          </a:xfrm>
        </p:grpSpPr>
        <p:sp>
          <p:nvSpPr>
            <p:cNvPr name="Freeform 31" id="3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2" id="3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3" id="33"/>
          <p:cNvSpPr/>
          <p:nvPr/>
        </p:nvSpPr>
        <p:spPr>
          <a:xfrm>
            <a:off x="-2865935" y="-2239742"/>
            <a:ext cx="5185216" cy="5132702"/>
          </a:xfrm>
          <a:prstGeom prst="line">
            <a:avLst/>
          </a:prstGeom>
          <a:ln cap="flat" w="28575">
            <a:solidFill>
              <a:srgbClr val="8CA9AD"/>
            </a:solidFill>
            <a:prstDash val="solid"/>
            <a:headEnd type="none" len="sm" w="sm"/>
            <a:tailEnd type="none" len="sm" w="sm"/>
          </a:ln>
        </p:spPr>
      </p:sp>
      <p:sp>
        <p:nvSpPr>
          <p:cNvPr name="AutoShape 34" id="34"/>
          <p:cNvSpPr/>
          <p:nvPr/>
        </p:nvSpPr>
        <p:spPr>
          <a:xfrm>
            <a:off x="-3079882" y="-1927065"/>
            <a:ext cx="5038853" cy="5038853"/>
          </a:xfrm>
          <a:prstGeom prst="line">
            <a:avLst/>
          </a:prstGeom>
          <a:ln cap="flat" w="28575">
            <a:solidFill>
              <a:srgbClr val="8CA9AD"/>
            </a:solidFill>
            <a:prstDash val="solid"/>
            <a:headEnd type="none" len="sm" w="sm"/>
            <a:tailEnd type="none" len="sm" w="sm"/>
          </a:ln>
        </p:spPr>
      </p:sp>
      <p:sp>
        <p:nvSpPr>
          <p:cNvPr name="AutoShape 35" id="35"/>
          <p:cNvSpPr/>
          <p:nvPr/>
        </p:nvSpPr>
        <p:spPr>
          <a:xfrm>
            <a:off x="-3259484" y="-1568595"/>
            <a:ext cx="4867141" cy="4867141"/>
          </a:xfrm>
          <a:prstGeom prst="line">
            <a:avLst/>
          </a:prstGeom>
          <a:ln cap="flat" w="28575">
            <a:solidFill>
              <a:srgbClr val="8CA9AD"/>
            </a:solidFill>
            <a:prstDash val="solid"/>
            <a:headEnd type="none" len="sm" w="sm"/>
            <a:tailEnd type="none" len="sm" w="sm"/>
          </a:ln>
        </p:spPr>
      </p:sp>
      <p:sp>
        <p:nvSpPr>
          <p:cNvPr name="TextBox 36" id="36"/>
          <p:cNvSpPr txBox="true"/>
          <p:nvPr/>
        </p:nvSpPr>
        <p:spPr>
          <a:xfrm rot="0">
            <a:off x="2415574" y="2783012"/>
            <a:ext cx="13456852" cy="648976"/>
          </a:xfrm>
          <a:prstGeom prst="rect">
            <a:avLst/>
          </a:prstGeom>
        </p:spPr>
        <p:txBody>
          <a:bodyPr anchor="t" rtlCol="false" tIns="0" lIns="0" bIns="0" rIns="0">
            <a:spAutoFit/>
          </a:bodyPr>
          <a:lstStyle/>
          <a:p>
            <a:pPr algn="ctr">
              <a:lnSpc>
                <a:spcPts val="5060"/>
              </a:lnSpc>
            </a:pPr>
            <a:r>
              <a:rPr lang="en-US" sz="4600">
                <a:solidFill>
                  <a:srgbClr val="545454"/>
                </a:solidFill>
                <a:latin typeface="DM Sans Bold"/>
              </a:rPr>
              <a:t>CSC4202 - DESIGN ALGORITHM AND ANALYSIS</a:t>
            </a:r>
          </a:p>
        </p:txBody>
      </p:sp>
      <p:sp>
        <p:nvSpPr>
          <p:cNvPr name="AutoShape 37" id="37"/>
          <p:cNvSpPr/>
          <p:nvPr/>
        </p:nvSpPr>
        <p:spPr>
          <a:xfrm>
            <a:off x="-3386138" y="-1182328"/>
            <a:ext cx="4690515" cy="4690515"/>
          </a:xfrm>
          <a:prstGeom prst="line">
            <a:avLst/>
          </a:prstGeom>
          <a:ln cap="flat" w="28575">
            <a:solidFill>
              <a:srgbClr val="8CA9AD"/>
            </a:solidFill>
            <a:prstDash val="solid"/>
            <a:headEnd type="none" len="sm" w="sm"/>
            <a:tailEnd type="none" len="sm" w="sm"/>
          </a:ln>
        </p:spPr>
      </p:sp>
      <p:sp>
        <p:nvSpPr>
          <p:cNvPr name="AutoShape 38" id="38"/>
          <p:cNvSpPr/>
          <p:nvPr/>
        </p:nvSpPr>
        <p:spPr>
          <a:xfrm>
            <a:off x="-3529992" y="-742651"/>
            <a:ext cx="4347674" cy="4347674"/>
          </a:xfrm>
          <a:prstGeom prst="line">
            <a:avLst/>
          </a:prstGeom>
          <a:ln cap="flat" w="28575">
            <a:solidFill>
              <a:srgbClr val="8CA9AD"/>
            </a:solidFill>
            <a:prstDash val="solid"/>
            <a:headEnd type="none" len="sm" w="sm"/>
            <a:tailEnd type="none" len="sm" w="sm"/>
          </a:ln>
        </p:spPr>
      </p:sp>
      <p:sp>
        <p:nvSpPr>
          <p:cNvPr name="AutoShape 39" id="39"/>
          <p:cNvSpPr/>
          <p:nvPr/>
        </p:nvSpPr>
        <p:spPr>
          <a:xfrm>
            <a:off x="-3650812" y="-298927"/>
            <a:ext cx="3963599" cy="3985594"/>
          </a:xfrm>
          <a:prstGeom prst="line">
            <a:avLst/>
          </a:prstGeom>
          <a:ln cap="flat" w="28575">
            <a:solidFill>
              <a:srgbClr val="8CA9AD"/>
            </a:solidFill>
            <a:prstDash val="solid"/>
            <a:headEnd type="none" len="sm" w="sm"/>
            <a:tailEnd type="none" len="sm" w="sm"/>
          </a:ln>
        </p:spPr>
      </p:sp>
      <p:sp>
        <p:nvSpPr>
          <p:cNvPr name="TextBox 40" id="40"/>
          <p:cNvSpPr txBox="true"/>
          <p:nvPr/>
        </p:nvSpPr>
        <p:spPr>
          <a:xfrm rot="0">
            <a:off x="3089212" y="5897017"/>
            <a:ext cx="12109576" cy="3087376"/>
          </a:xfrm>
          <a:prstGeom prst="rect">
            <a:avLst/>
          </a:prstGeom>
        </p:spPr>
        <p:txBody>
          <a:bodyPr anchor="t" rtlCol="false" tIns="0" lIns="0" bIns="0" rIns="0">
            <a:spAutoFit/>
          </a:bodyPr>
          <a:lstStyle/>
          <a:p>
            <a:pPr algn="ctr">
              <a:lnSpc>
                <a:spcPts val="5060"/>
              </a:lnSpc>
            </a:pPr>
            <a:r>
              <a:rPr lang="en-US" sz="4600">
                <a:solidFill>
                  <a:srgbClr val="545454"/>
                </a:solidFill>
                <a:latin typeface="DM Sans Bold"/>
              </a:rPr>
              <a:t>Prepared by:</a:t>
            </a:r>
          </a:p>
          <a:p>
            <a:pPr algn="l">
              <a:lnSpc>
                <a:spcPts val="4730"/>
              </a:lnSpc>
            </a:pPr>
            <a:r>
              <a:rPr lang="en-US" sz="4300">
                <a:solidFill>
                  <a:srgbClr val="545454"/>
                </a:solidFill>
                <a:latin typeface="DM Sans"/>
              </a:rPr>
              <a:t>MUHAMMAD SHAKIR IQBAL BIN SAMRI   210362</a:t>
            </a:r>
          </a:p>
          <a:p>
            <a:pPr algn="l">
              <a:lnSpc>
                <a:spcPts val="4730"/>
              </a:lnSpc>
            </a:pPr>
            <a:r>
              <a:rPr lang="en-US" sz="4300">
                <a:solidFill>
                  <a:srgbClr val="545454"/>
                </a:solidFill>
                <a:latin typeface="DM Sans"/>
              </a:rPr>
              <a:t>MUHAMMAD ARIF BIN ZULKEPLI               210079</a:t>
            </a:r>
          </a:p>
          <a:p>
            <a:pPr algn="l">
              <a:lnSpc>
                <a:spcPts val="4730"/>
              </a:lnSpc>
            </a:pPr>
            <a:r>
              <a:rPr lang="en-US" sz="4300">
                <a:solidFill>
                  <a:srgbClr val="545454"/>
                </a:solidFill>
                <a:latin typeface="DM Sans"/>
              </a:rPr>
              <a:t>AHMAD HAZIQ BIN SUZAKI                        209922</a:t>
            </a:r>
          </a:p>
          <a:p>
            <a:pPr algn="ctr">
              <a:lnSpc>
                <a:spcPts val="5060"/>
              </a:lnSpc>
            </a:pPr>
          </a:p>
        </p:txBody>
      </p:sp>
      <p:sp>
        <p:nvSpPr>
          <p:cNvPr name="AutoShape 41" id="41"/>
          <p:cNvSpPr/>
          <p:nvPr/>
        </p:nvSpPr>
        <p:spPr>
          <a:xfrm flipV="true">
            <a:off x="12905441" y="6604915"/>
            <a:ext cx="0" cy="1724884"/>
          </a:xfrm>
          <a:prstGeom prst="line">
            <a:avLst/>
          </a:prstGeom>
          <a:ln cap="flat" w="38100">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504454" y="602124"/>
            <a:ext cx="2503508"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
        <p:nvSpPr>
          <p:cNvPr name="TextBox 10" id="10"/>
          <p:cNvSpPr txBox="true"/>
          <p:nvPr/>
        </p:nvSpPr>
        <p:spPr>
          <a:xfrm rot="0">
            <a:off x="1531792" y="197264"/>
            <a:ext cx="15224416" cy="10858500"/>
          </a:xfrm>
          <a:prstGeom prst="rect">
            <a:avLst/>
          </a:prstGeom>
        </p:spPr>
        <p:txBody>
          <a:bodyPr anchor="t" rtlCol="false" tIns="0" lIns="0" bIns="0" rIns="0">
            <a:spAutoFit/>
          </a:bodyPr>
          <a:lstStyle/>
          <a:p>
            <a:pPr algn="l">
              <a:lnSpc>
                <a:spcPts val="2879"/>
              </a:lnSpc>
            </a:pPr>
            <a:r>
              <a:rPr lang="en-US" sz="2399">
                <a:solidFill>
                  <a:srgbClr val="545454"/>
                </a:solidFill>
                <a:latin typeface="DM Sans"/>
              </a:rPr>
              <a:t>import java.util.Arrays;</a:t>
            </a:r>
          </a:p>
          <a:p>
            <a:pPr algn="l">
              <a:lnSpc>
                <a:spcPts val="2879"/>
              </a:lnSpc>
            </a:pPr>
          </a:p>
          <a:p>
            <a:pPr algn="l">
              <a:lnSpc>
                <a:spcPts val="2879"/>
              </a:lnSpc>
            </a:pPr>
            <a:r>
              <a:rPr lang="en-US" sz="2399">
                <a:solidFill>
                  <a:srgbClr val="545454"/>
                </a:solidFill>
                <a:latin typeface="DM Sans"/>
              </a:rPr>
              <a:t>public class TravelingSalesmanProblem5 {</a:t>
            </a:r>
          </a:p>
          <a:p>
            <a:pPr algn="l">
              <a:lnSpc>
                <a:spcPts val="2879"/>
              </a:lnSpc>
            </a:pPr>
          </a:p>
          <a:p>
            <a:pPr algn="l">
              <a:lnSpc>
                <a:spcPts val="2879"/>
              </a:lnSpc>
            </a:pPr>
            <a:r>
              <a:rPr lang="en-US" sz="2399">
                <a:solidFill>
                  <a:srgbClr val="545454"/>
                </a:solidFill>
                <a:latin typeface="DM Sans"/>
              </a:rPr>
              <a:t>    // Number of houses</a:t>
            </a:r>
          </a:p>
          <a:p>
            <a:pPr algn="l">
              <a:lnSpc>
                <a:spcPts val="2879"/>
              </a:lnSpc>
            </a:pPr>
            <a:r>
              <a:rPr lang="en-US" sz="2399">
                <a:solidFill>
                  <a:srgbClr val="545454"/>
                </a:solidFill>
                <a:latin typeface="DM Sans"/>
              </a:rPr>
              <a:t>    static int V = 5;</a:t>
            </a:r>
          </a:p>
          <a:p>
            <a:pPr algn="l">
              <a:lnSpc>
                <a:spcPts val="2879"/>
              </a:lnSpc>
            </a:pPr>
          </a:p>
          <a:p>
            <a:pPr algn="l">
              <a:lnSpc>
                <a:spcPts val="2879"/>
              </a:lnSpc>
            </a:pPr>
            <a:r>
              <a:rPr lang="en-US" sz="2399">
                <a:solidFill>
                  <a:srgbClr val="545454"/>
                </a:solidFill>
                <a:latin typeface="DM Sans"/>
              </a:rPr>
              <a:t>    // Define infinity as a large enough value</a:t>
            </a:r>
          </a:p>
          <a:p>
            <a:pPr algn="l">
              <a:lnSpc>
                <a:spcPts val="2879"/>
              </a:lnSpc>
            </a:pPr>
            <a:r>
              <a:rPr lang="en-US" sz="2399">
                <a:solidFill>
                  <a:srgbClr val="545454"/>
                </a:solidFill>
                <a:latin typeface="DM Sans"/>
              </a:rPr>
              <a:t>    static int INF = Integer.MAX_VALUE;</a:t>
            </a:r>
          </a:p>
          <a:p>
            <a:pPr algn="l">
              <a:lnSpc>
                <a:spcPts val="2879"/>
              </a:lnSpc>
            </a:pPr>
          </a:p>
          <a:p>
            <a:pPr algn="l">
              <a:lnSpc>
                <a:spcPts val="2879"/>
              </a:lnSpc>
            </a:pPr>
            <a:r>
              <a:rPr lang="en-US" sz="2399">
                <a:solidFill>
                  <a:srgbClr val="545454"/>
                </a:solidFill>
                <a:latin typeface="DM Sans"/>
              </a:rPr>
              <a:t>    // Counter to keep track of the number of possible routes considered</a:t>
            </a:r>
          </a:p>
          <a:p>
            <a:pPr algn="l">
              <a:lnSpc>
                <a:spcPts val="2879"/>
              </a:lnSpc>
            </a:pPr>
            <a:r>
              <a:rPr lang="en-US" sz="2399">
                <a:solidFill>
                  <a:srgbClr val="545454"/>
                </a:solidFill>
                <a:latin typeface="DM Sans"/>
              </a:rPr>
              <a:t>    static int routesConsidered = 0;</a:t>
            </a:r>
          </a:p>
          <a:p>
            <a:pPr algn="l">
              <a:lnSpc>
                <a:spcPts val="2879"/>
              </a:lnSpc>
            </a:pPr>
          </a:p>
          <a:p>
            <a:pPr algn="l">
              <a:lnSpc>
                <a:spcPts val="2879"/>
              </a:lnSpc>
            </a:pPr>
            <a:r>
              <a:rPr lang="en-US" sz="2399">
                <a:solidFill>
                  <a:srgbClr val="545454"/>
                </a:solidFill>
                <a:latin typeface="DM Sans"/>
              </a:rPr>
              <a:t>    // Solves the Traveling Salesman Problem (TSP) using the Dynamic Programming-based Held-Karp algorithm</a:t>
            </a:r>
          </a:p>
          <a:p>
            <a:pPr algn="l">
              <a:lnSpc>
                <a:spcPts val="2879"/>
              </a:lnSpc>
            </a:pPr>
            <a:r>
              <a:rPr lang="en-US" sz="2399">
                <a:solidFill>
                  <a:srgbClr val="545454"/>
                </a:solidFill>
                <a:latin typeface="DM Sans"/>
              </a:rPr>
              <a:t>    public static int[][] tspHeldKarp(int[][] graph) {</a:t>
            </a:r>
          </a:p>
          <a:p>
            <a:pPr algn="l">
              <a:lnSpc>
                <a:spcPts val="2879"/>
              </a:lnSpc>
            </a:pPr>
            <a:r>
              <a:rPr lang="en-US" sz="2399">
                <a:solidFill>
                  <a:srgbClr val="545454"/>
                </a:solidFill>
                <a:latin typeface="DM Sans"/>
              </a:rPr>
              <a:t>        // Create a memoization table for subproblem solutions</a:t>
            </a:r>
          </a:p>
          <a:p>
            <a:pPr algn="l">
              <a:lnSpc>
                <a:spcPts val="2879"/>
              </a:lnSpc>
            </a:pPr>
            <a:r>
              <a:rPr lang="en-US" sz="2399">
                <a:solidFill>
                  <a:srgbClr val="545454"/>
                </a:solidFill>
                <a:latin typeface="DM Sans"/>
              </a:rPr>
              <a:t>        int[][] memo = new int[V][(1 &lt;&lt; V)];</a:t>
            </a:r>
          </a:p>
          <a:p>
            <a:pPr algn="l">
              <a:lnSpc>
                <a:spcPts val="2879"/>
              </a:lnSpc>
            </a:pPr>
            <a:r>
              <a:rPr lang="en-US" sz="2399">
                <a:solidFill>
                  <a:srgbClr val="545454"/>
                </a:solidFill>
                <a:latin typeface="DM Sans"/>
              </a:rPr>
              <a:t>        for (int[] row : memo) {</a:t>
            </a:r>
          </a:p>
          <a:p>
            <a:pPr algn="l">
              <a:lnSpc>
                <a:spcPts val="2879"/>
              </a:lnSpc>
            </a:pPr>
            <a:r>
              <a:rPr lang="en-US" sz="2399">
                <a:solidFill>
                  <a:srgbClr val="545454"/>
                </a:solidFill>
                <a:latin typeface="DM Sans"/>
              </a:rPr>
              <a:t>            Arrays.fill(row, -1);</a:t>
            </a:r>
          </a:p>
          <a:p>
            <a:pPr algn="l">
              <a:lnSpc>
                <a:spcPts val="2879"/>
              </a:lnSpc>
            </a:pPr>
            <a:r>
              <a:rPr lang="en-US" sz="2399">
                <a:solidFill>
                  <a:srgbClr val="545454"/>
                </a:solidFill>
                <a:latin typeface="DM Sans"/>
              </a:rPr>
              <a:t>        }</a:t>
            </a:r>
          </a:p>
          <a:p>
            <a:pPr algn="l">
              <a:lnSpc>
                <a:spcPts val="2879"/>
              </a:lnSpc>
            </a:pPr>
          </a:p>
          <a:p>
            <a:pPr algn="l">
              <a:lnSpc>
                <a:spcPts val="2879"/>
              </a:lnSpc>
            </a:pPr>
            <a:r>
              <a:rPr lang="en-US" sz="2399">
                <a:solidFill>
                  <a:srgbClr val="545454"/>
                </a:solidFill>
                <a:latin typeface="DM Sans"/>
              </a:rPr>
              <a:t>        // Initialize base case: distance from starting house to itself is 0</a:t>
            </a:r>
          </a:p>
          <a:p>
            <a:pPr algn="l">
              <a:lnSpc>
                <a:spcPts val="2879"/>
              </a:lnSpc>
            </a:pPr>
            <a:r>
              <a:rPr lang="en-US" sz="2399">
                <a:solidFill>
                  <a:srgbClr val="545454"/>
                </a:solidFill>
                <a:latin typeface="DM Sans"/>
              </a:rPr>
              <a:t>        memo[0][1] = 0;</a:t>
            </a:r>
          </a:p>
          <a:p>
            <a:pPr algn="l">
              <a:lnSpc>
                <a:spcPts val="2879"/>
              </a:lnSpc>
            </a:pPr>
          </a:p>
          <a:p>
            <a:pPr algn="l">
              <a:lnSpc>
                <a:spcPts val="2879"/>
              </a:lnSpc>
            </a:pPr>
            <a:r>
              <a:rPr lang="en-US" sz="2399">
                <a:solidFill>
                  <a:srgbClr val="545454"/>
                </a:solidFill>
                <a:latin typeface="DM Sans"/>
              </a:rPr>
              <a:t>        // Record the start time in nanoseconds</a:t>
            </a:r>
          </a:p>
          <a:p>
            <a:pPr algn="l">
              <a:lnSpc>
                <a:spcPts val="2879"/>
              </a:lnSpc>
            </a:pPr>
            <a:r>
              <a:rPr lang="en-US" sz="2399">
                <a:solidFill>
                  <a:srgbClr val="545454"/>
                </a:solidFill>
                <a:latin typeface="DM Sans"/>
              </a:rPr>
              <a:t>        long startTime = System.nanoTime();</a:t>
            </a:r>
          </a:p>
          <a:p>
            <a:pPr algn="l">
              <a:lnSpc>
                <a:spcPts val="2879"/>
              </a:lnSpc>
            </a:pPr>
          </a:p>
          <a:p>
            <a:pPr algn="l">
              <a:lnSpc>
                <a:spcPts val="2879"/>
              </a:lnSpc>
            </a:pPr>
            <a:r>
              <a:rPr lang="en-US" sz="2399">
                <a:solidFill>
                  <a:srgbClr val="545454"/>
                </a:solidFill>
                <a:latin typeface="DM Sans"/>
              </a:rPr>
              <a:t>       </a:t>
            </a:r>
          </a:p>
          <a:p>
            <a:pPr algn="l">
              <a:lnSpc>
                <a:spcPts val="2879"/>
              </a:lnSpc>
            </a:pPr>
          </a:p>
        </p:txBody>
      </p:sp>
      <p:sp>
        <p:nvSpPr>
          <p:cNvPr name="Freeform 11" id="11"/>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9477974" y="6547214"/>
            <a:ext cx="2127549" cy="1574386"/>
          </a:xfrm>
          <a:custGeom>
            <a:avLst/>
            <a:gdLst/>
            <a:ahLst/>
            <a:cxnLst/>
            <a:rect r="r" b="b" t="t" l="l"/>
            <a:pathLst>
              <a:path h="1574386" w="2127549">
                <a:moveTo>
                  <a:pt x="0" y="0"/>
                </a:moveTo>
                <a:lnTo>
                  <a:pt x="2127549" y="0"/>
                </a:lnTo>
                <a:lnTo>
                  <a:pt x="2127549" y="1574386"/>
                </a:lnTo>
                <a:lnTo>
                  <a:pt x="0" y="15743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1436327" y="7023116"/>
            <a:ext cx="5767864" cy="1003752"/>
          </a:xfrm>
          <a:prstGeom prst="rect">
            <a:avLst/>
          </a:prstGeom>
        </p:spPr>
        <p:txBody>
          <a:bodyPr anchor="t" rtlCol="false" tIns="0" lIns="0" bIns="0" rIns="0">
            <a:spAutoFit/>
          </a:bodyPr>
          <a:lstStyle/>
          <a:p>
            <a:pPr algn="l">
              <a:lnSpc>
                <a:spcPts val="4076"/>
              </a:lnSpc>
            </a:pPr>
            <a:r>
              <a:rPr lang="en-US" sz="2911">
                <a:solidFill>
                  <a:srgbClr val="000000"/>
                </a:solidFill>
                <a:latin typeface="DM Sans Bold"/>
              </a:rPr>
              <a:t>BASE CASE INITIALIZATION</a:t>
            </a:r>
          </a:p>
          <a:p>
            <a:pPr algn="l">
              <a:lnSpc>
                <a:spcPts val="407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31792" y="387764"/>
            <a:ext cx="15224416" cy="10134600"/>
          </a:xfrm>
          <a:prstGeom prst="rect">
            <a:avLst/>
          </a:prstGeom>
        </p:spPr>
        <p:txBody>
          <a:bodyPr anchor="t" rtlCol="false" tIns="0" lIns="0" bIns="0" rIns="0">
            <a:spAutoFit/>
          </a:bodyPr>
          <a:lstStyle/>
          <a:p>
            <a:pPr algn="l">
              <a:lnSpc>
                <a:spcPts val="2879"/>
              </a:lnSpc>
            </a:pPr>
            <a:r>
              <a:rPr lang="en-US" sz="2399">
                <a:solidFill>
                  <a:srgbClr val="545454"/>
                </a:solidFill>
                <a:latin typeface="DM Sans"/>
              </a:rPr>
              <a:t> </a:t>
            </a:r>
            <a:r>
              <a:rPr lang="en-US" sz="2399">
                <a:solidFill>
                  <a:srgbClr val="545454"/>
                </a:solidFill>
                <a:latin typeface="DM Sans"/>
              </a:rPr>
              <a:t>// Solve subproblems and compute optimal tour length</a:t>
            </a:r>
          </a:p>
          <a:p>
            <a:pPr algn="l">
              <a:lnSpc>
                <a:spcPts val="2879"/>
              </a:lnSpc>
            </a:pPr>
            <a:r>
              <a:rPr lang="en-US" sz="2399">
                <a:solidFill>
                  <a:srgbClr val="545454"/>
                </a:solidFill>
                <a:latin typeface="DM Sans"/>
              </a:rPr>
              <a:t> int optimalTourLength = heldKarp(0, (1 &lt;&lt; V) - 1, graph, memo);</a:t>
            </a:r>
          </a:p>
          <a:p>
            <a:pPr algn="l">
              <a:lnSpc>
                <a:spcPts val="2879"/>
              </a:lnSpc>
            </a:pPr>
          </a:p>
          <a:p>
            <a:pPr algn="l">
              <a:lnSpc>
                <a:spcPts val="2879"/>
              </a:lnSpc>
            </a:pPr>
            <a:r>
              <a:rPr lang="en-US" sz="2399">
                <a:solidFill>
                  <a:srgbClr val="545454"/>
                </a:solidFill>
                <a:latin typeface="DM Sans"/>
              </a:rPr>
              <a:t> // Reconstruct the optimal tour</a:t>
            </a:r>
          </a:p>
          <a:p>
            <a:pPr algn="l">
              <a:lnSpc>
                <a:spcPts val="2879"/>
              </a:lnSpc>
            </a:pPr>
            <a:r>
              <a:rPr lang="en-US" sz="2399">
                <a:solidFill>
                  <a:srgbClr val="545454"/>
                </a:solidFill>
                <a:latin typeface="DM Sans"/>
              </a:rPr>
              <a:t> int[] tour = new int[V + 1];</a:t>
            </a:r>
          </a:p>
          <a:p>
            <a:pPr algn="l">
              <a:lnSpc>
                <a:spcPts val="2879"/>
              </a:lnSpc>
            </a:pPr>
            <a:r>
              <a:rPr lang="en-US" sz="2399">
                <a:solidFill>
                  <a:srgbClr val="545454"/>
                </a:solidFill>
                <a:latin typeface="DM Sans"/>
              </a:rPr>
              <a:t> int currentHouse = 0;</a:t>
            </a:r>
          </a:p>
          <a:p>
            <a:pPr algn="l">
              <a:lnSpc>
                <a:spcPts val="2879"/>
              </a:lnSpc>
            </a:pPr>
            <a:r>
              <a:rPr lang="en-US" sz="2399">
                <a:solidFill>
                  <a:srgbClr val="545454"/>
                </a:solidFill>
                <a:latin typeface="DM Sans"/>
              </a:rPr>
              <a:t> int state = (1 &lt;&lt; V) - 1;</a:t>
            </a:r>
          </a:p>
          <a:p>
            <a:pPr algn="l">
              <a:lnSpc>
                <a:spcPts val="2879"/>
              </a:lnSpc>
            </a:pPr>
          </a:p>
          <a:p>
            <a:pPr algn="l">
              <a:lnSpc>
                <a:spcPts val="2879"/>
              </a:lnSpc>
            </a:pPr>
            <a:r>
              <a:rPr lang="en-US" sz="2399">
                <a:solidFill>
                  <a:srgbClr val="545454"/>
                </a:solidFill>
                <a:latin typeface="DM Sans"/>
              </a:rPr>
              <a:t> int index = 1; // Starting from index 1 to insert house A (0)</a:t>
            </a:r>
          </a:p>
          <a:p>
            <a:pPr algn="l">
              <a:lnSpc>
                <a:spcPts val="2879"/>
              </a:lnSpc>
            </a:pPr>
            <a:r>
              <a:rPr lang="en-US" sz="2399">
                <a:solidFill>
                  <a:srgbClr val="545454"/>
                </a:solidFill>
                <a:latin typeface="DM Sans"/>
              </a:rPr>
              <a:t> tour[0] = 0; // House A (0) at the beginning of the tour</a:t>
            </a:r>
          </a:p>
          <a:p>
            <a:pPr algn="l">
              <a:lnSpc>
                <a:spcPts val="2879"/>
              </a:lnSpc>
            </a:pPr>
          </a:p>
          <a:p>
            <a:pPr algn="l">
              <a:lnSpc>
                <a:spcPts val="2879"/>
              </a:lnSpc>
            </a:pPr>
            <a:r>
              <a:rPr lang="en-US" sz="2399">
                <a:solidFill>
                  <a:srgbClr val="545454"/>
                </a:solidFill>
                <a:latin typeface="DM Sans"/>
              </a:rPr>
              <a:t> while (state != 0) {</a:t>
            </a:r>
          </a:p>
          <a:p>
            <a:pPr algn="l">
              <a:lnSpc>
                <a:spcPts val="2879"/>
              </a:lnSpc>
            </a:pPr>
            <a:r>
              <a:rPr lang="en-US" sz="2399">
                <a:solidFill>
                  <a:srgbClr val="545454"/>
                </a:solidFill>
                <a:latin typeface="DM Sans"/>
              </a:rPr>
              <a:t> int nextHouse = -1;</a:t>
            </a:r>
          </a:p>
          <a:p>
            <a:pPr algn="l">
              <a:lnSpc>
                <a:spcPts val="2879"/>
              </a:lnSpc>
            </a:pPr>
            <a:r>
              <a:rPr lang="en-US" sz="2399">
                <a:solidFill>
                  <a:srgbClr val="545454"/>
                </a:solidFill>
                <a:latin typeface="DM Sans"/>
              </a:rPr>
              <a:t> for (int house = 0; house &lt; V; house++) {</a:t>
            </a:r>
          </a:p>
          <a:p>
            <a:pPr algn="l">
              <a:lnSpc>
                <a:spcPts val="2879"/>
              </a:lnSpc>
            </a:pPr>
            <a:r>
              <a:rPr lang="en-US" sz="2399">
                <a:solidFill>
                  <a:srgbClr val="545454"/>
                </a:solidFill>
                <a:latin typeface="DM Sans"/>
              </a:rPr>
              <a:t><![CDATA[ if ((state & (1 << house)) != 0 && (nextHouse == -1 || memo[currentHouse][state] - graph[currentHouse][house] == memo[house][state ^ (1 << house)])) {]]></a:t>
            </a:r>
          </a:p>
          <a:p>
            <a:pPr algn="l">
              <a:lnSpc>
                <a:spcPts val="2879"/>
              </a:lnSpc>
            </a:pPr>
            <a:r>
              <a:rPr lang="en-US" sz="2399">
                <a:solidFill>
                  <a:srgbClr val="545454"/>
                </a:solidFill>
                <a:latin typeface="DM Sans"/>
              </a:rPr>
              <a:t> nextHouse = house;</a:t>
            </a:r>
          </a:p>
          <a:p>
            <a:pPr algn="l">
              <a:lnSpc>
                <a:spcPts val="2879"/>
              </a:lnSpc>
            </a:pPr>
            <a:r>
              <a:rPr lang="en-US" sz="2399">
                <a:solidFill>
                  <a:srgbClr val="545454"/>
                </a:solidFill>
                <a:latin typeface="DM Sans"/>
              </a:rPr>
              <a:t> }</a:t>
            </a:r>
          </a:p>
          <a:p>
            <a:pPr algn="l">
              <a:lnSpc>
                <a:spcPts val="2879"/>
              </a:lnSpc>
            </a:pPr>
            <a:r>
              <a:rPr lang="en-US" sz="2399">
                <a:solidFill>
                  <a:srgbClr val="545454"/>
                </a:solidFill>
                <a:latin typeface="DM Sans"/>
              </a:rPr>
              <a:t> }</a:t>
            </a:r>
          </a:p>
          <a:p>
            <a:pPr algn="l">
              <a:lnSpc>
                <a:spcPts val="2879"/>
              </a:lnSpc>
            </a:pPr>
            <a:r>
              <a:rPr lang="en-US" sz="2399">
                <a:solidFill>
                  <a:srgbClr val="545454"/>
                </a:solidFill>
                <a:latin typeface="DM Sans"/>
              </a:rPr>
              <a:t> tour[index++] = nextHouse;</a:t>
            </a:r>
          </a:p>
          <a:p>
            <a:pPr algn="l">
              <a:lnSpc>
                <a:spcPts val="2879"/>
              </a:lnSpc>
            </a:pPr>
            <a:r>
              <a:rPr lang="en-US" sz="2399">
                <a:solidFill>
                  <a:srgbClr val="545454"/>
                </a:solidFill>
                <a:latin typeface="DM Sans"/>
              </a:rPr>
              <a:t> state ^= (1 &lt;&lt; nextHouse);</a:t>
            </a:r>
          </a:p>
          <a:p>
            <a:pPr algn="l">
              <a:lnSpc>
                <a:spcPts val="2879"/>
              </a:lnSpc>
            </a:pPr>
            <a:r>
              <a:rPr lang="en-US" sz="2399">
                <a:solidFill>
                  <a:srgbClr val="545454"/>
                </a:solidFill>
                <a:latin typeface="DM Sans"/>
              </a:rPr>
              <a:t> currentHouse = nextHouse;</a:t>
            </a:r>
          </a:p>
          <a:p>
            <a:pPr algn="l">
              <a:lnSpc>
                <a:spcPts val="2879"/>
              </a:lnSpc>
            </a:pPr>
            <a:r>
              <a:rPr lang="en-US" sz="2399">
                <a:solidFill>
                  <a:srgbClr val="545454"/>
                </a:solidFill>
                <a:latin typeface="DM Sans"/>
              </a:rPr>
              <a:t> }</a:t>
            </a:r>
          </a:p>
          <a:p>
            <a:pPr algn="l">
              <a:lnSpc>
                <a:spcPts val="2879"/>
              </a:lnSpc>
            </a:pPr>
            <a:r>
              <a:rPr lang="en-US" sz="2399">
                <a:solidFill>
                  <a:srgbClr val="545454"/>
                </a:solidFill>
                <a:latin typeface="DM Sans"/>
              </a:rPr>
              <a:t> </a:t>
            </a:r>
          </a:p>
          <a:p>
            <a:pPr algn="l">
              <a:lnSpc>
                <a:spcPts val="2879"/>
              </a:lnSpc>
            </a:pPr>
            <a:r>
              <a:rPr lang="en-US" sz="2399">
                <a:solidFill>
                  <a:srgbClr val="545454"/>
                </a:solidFill>
                <a:latin typeface="DM Sans"/>
              </a:rPr>
              <a:t> // Record the end time in nanoseconds</a:t>
            </a:r>
          </a:p>
          <a:p>
            <a:pPr algn="l">
              <a:lnSpc>
                <a:spcPts val="2879"/>
              </a:lnSpc>
            </a:pPr>
            <a:r>
              <a:rPr lang="en-US" sz="2399">
                <a:solidFill>
                  <a:srgbClr val="545454"/>
                </a:solidFill>
                <a:latin typeface="DM Sans"/>
              </a:rPr>
              <a:t> long endTime = System.nanoTime();</a:t>
            </a:r>
          </a:p>
          <a:p>
            <a:pPr algn="l">
              <a:lnSpc>
                <a:spcPts val="2879"/>
              </a:lnSpc>
            </a:pPr>
          </a:p>
          <a:p>
            <a:pPr algn="l">
              <a:lnSpc>
                <a:spcPts val="2879"/>
              </a:lnSpc>
            </a:pPr>
            <a:r>
              <a:rPr lang="en-US" sz="2399">
                <a:solidFill>
                  <a:srgbClr val="545454"/>
                </a:solidFill>
                <a:latin typeface="DM Sans"/>
              </a:rPr>
              <a:t> </a:t>
            </a: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602124"/>
            <a:ext cx="2503508"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
        <p:nvSpPr>
          <p:cNvPr name="Freeform 16" id="16"/>
          <p:cNvSpPr/>
          <p:nvPr/>
        </p:nvSpPr>
        <p:spPr>
          <a:xfrm flipH="false" flipV="false" rot="3903024">
            <a:off x="10440061" y="481566"/>
            <a:ext cx="2011443" cy="1488468"/>
          </a:xfrm>
          <a:custGeom>
            <a:avLst/>
            <a:gdLst/>
            <a:ahLst/>
            <a:cxnLst/>
            <a:rect r="r" b="b" t="t" l="l"/>
            <a:pathLst>
              <a:path h="1488468" w="2011443">
                <a:moveTo>
                  <a:pt x="0" y="0"/>
                </a:moveTo>
                <a:lnTo>
                  <a:pt x="2011443" y="0"/>
                </a:lnTo>
                <a:lnTo>
                  <a:pt x="2011443" y="1488468"/>
                </a:lnTo>
                <a:lnTo>
                  <a:pt x="0" y="14884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3903024">
            <a:off x="5958624" y="1660601"/>
            <a:ext cx="1330648" cy="984679"/>
          </a:xfrm>
          <a:custGeom>
            <a:avLst/>
            <a:gdLst/>
            <a:ahLst/>
            <a:cxnLst/>
            <a:rect r="r" b="b" t="t" l="l"/>
            <a:pathLst>
              <a:path h="984679" w="1330648">
                <a:moveTo>
                  <a:pt x="0" y="0"/>
                </a:moveTo>
                <a:lnTo>
                  <a:pt x="1330647" y="0"/>
                </a:lnTo>
                <a:lnTo>
                  <a:pt x="1330647" y="984680"/>
                </a:lnTo>
                <a:lnTo>
                  <a:pt x="0" y="984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11619377" y="2095791"/>
            <a:ext cx="5136831" cy="1005525"/>
          </a:xfrm>
          <a:prstGeom prst="rect">
            <a:avLst/>
          </a:prstGeom>
        </p:spPr>
        <p:txBody>
          <a:bodyPr anchor="t" rtlCol="false" tIns="0" lIns="0" bIns="0" rIns="0">
            <a:spAutoFit/>
          </a:bodyPr>
          <a:lstStyle/>
          <a:p>
            <a:pPr algn="l">
              <a:lnSpc>
                <a:spcPts val="4043"/>
              </a:lnSpc>
            </a:pPr>
            <a:r>
              <a:rPr lang="en-US" sz="2887">
                <a:solidFill>
                  <a:srgbClr val="000000"/>
                </a:solidFill>
                <a:latin typeface="DM Sans Bold"/>
              </a:rPr>
              <a:t>RECURSIVE SUBPROBLEMS</a:t>
            </a:r>
          </a:p>
          <a:p>
            <a:pPr algn="l">
              <a:lnSpc>
                <a:spcPts val="4043"/>
              </a:lnSpc>
            </a:pPr>
          </a:p>
        </p:txBody>
      </p:sp>
      <p:sp>
        <p:nvSpPr>
          <p:cNvPr name="TextBox 19" id="19"/>
          <p:cNvSpPr txBox="true"/>
          <p:nvPr/>
        </p:nvSpPr>
        <p:spPr>
          <a:xfrm rot="0">
            <a:off x="6385905" y="2730350"/>
            <a:ext cx="6158894" cy="928999"/>
          </a:xfrm>
          <a:prstGeom prst="rect">
            <a:avLst/>
          </a:prstGeom>
        </p:spPr>
        <p:txBody>
          <a:bodyPr anchor="t" rtlCol="false" tIns="0" lIns="0" bIns="0" rIns="0">
            <a:spAutoFit/>
          </a:bodyPr>
          <a:lstStyle/>
          <a:p>
            <a:pPr algn="l">
              <a:lnSpc>
                <a:spcPts val="3757"/>
              </a:lnSpc>
            </a:pPr>
            <a:r>
              <a:rPr lang="en-US" sz="2683">
                <a:solidFill>
                  <a:srgbClr val="000000"/>
                </a:solidFill>
                <a:latin typeface="DM Sans Bold"/>
              </a:rPr>
              <a:t>OPTIMAL TOUR RECONSTRUCTION</a:t>
            </a:r>
          </a:p>
          <a:p>
            <a:pPr algn="l">
              <a:lnSpc>
                <a:spcPts val="375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31792" y="1000125"/>
            <a:ext cx="15224416" cy="9763125"/>
          </a:xfrm>
          <a:prstGeom prst="rect">
            <a:avLst/>
          </a:prstGeom>
        </p:spPr>
        <p:txBody>
          <a:bodyPr anchor="t" rtlCol="false" tIns="0" lIns="0" bIns="0" rIns="0">
            <a:spAutoFit/>
          </a:bodyPr>
          <a:lstStyle/>
          <a:p>
            <a:pPr algn="l">
              <a:lnSpc>
                <a:spcPts val="3119"/>
              </a:lnSpc>
            </a:pPr>
            <a:r>
              <a:rPr lang="en-US" sz="2599">
                <a:solidFill>
                  <a:srgbClr val="545454"/>
                </a:solidFill>
                <a:latin typeface="DM Sans"/>
              </a:rPr>
              <a:t>// Print the total number of possible routes considered</a:t>
            </a:r>
          </a:p>
          <a:p>
            <a:pPr algn="l">
              <a:lnSpc>
                <a:spcPts val="3119"/>
              </a:lnSpc>
            </a:pPr>
            <a:r>
              <a:rPr lang="en-US" sz="2599">
                <a:solidFill>
                  <a:srgbClr val="545454"/>
                </a:solidFill>
                <a:latin typeface="DM Sans"/>
              </a:rPr>
              <a:t> System.out.println("Total number of possible routes considered: " + routesConsidered);</a:t>
            </a:r>
          </a:p>
          <a:p>
            <a:pPr algn="l">
              <a:lnSpc>
                <a:spcPts val="3119"/>
              </a:lnSpc>
            </a:pPr>
          </a:p>
          <a:p>
            <a:pPr algn="l">
              <a:lnSpc>
                <a:spcPts val="3119"/>
              </a:lnSpc>
            </a:pPr>
            <a:r>
              <a:rPr lang="en-US" sz="2599">
                <a:solidFill>
                  <a:srgbClr val="545454"/>
                </a:solidFill>
                <a:latin typeface="DM Sans"/>
              </a:rPr>
              <a:t> // Calculate the execution time in milliseconds with three decimal places</a:t>
            </a:r>
          </a:p>
          <a:p>
            <a:pPr algn="l">
              <a:lnSpc>
                <a:spcPts val="3119"/>
              </a:lnSpc>
            </a:pPr>
            <a:r>
              <a:rPr lang="en-US" sz="2599">
                <a:solidFill>
                  <a:srgbClr val="545454"/>
                </a:solidFill>
                <a:latin typeface="DM Sans"/>
              </a:rPr>
              <a:t> double executionTime = (double) (endTime - startTime) / 1_000_000.0;</a:t>
            </a:r>
          </a:p>
          <a:p>
            <a:pPr algn="l">
              <a:lnSpc>
                <a:spcPts val="3119"/>
              </a:lnSpc>
            </a:pPr>
          </a:p>
          <a:p>
            <a:pPr algn="l">
              <a:lnSpc>
                <a:spcPts val="3119"/>
              </a:lnSpc>
            </a:pPr>
            <a:r>
              <a:rPr lang="en-US" sz="2599">
                <a:solidFill>
                  <a:srgbClr val="545454"/>
                </a:solidFill>
                <a:latin typeface="DM Sans"/>
              </a:rPr>
              <a:t> // Print the execution time in milliseconds</a:t>
            </a:r>
          </a:p>
          <a:p>
            <a:pPr algn="l">
              <a:lnSpc>
                <a:spcPts val="3119"/>
              </a:lnSpc>
            </a:pPr>
            <a:r>
              <a:rPr lang="en-US" sz="2599">
                <a:solidFill>
                  <a:srgbClr val="545454"/>
                </a:solidFill>
                <a:latin typeface="DM Sans"/>
              </a:rPr>
              <a:t> System.out.println("Execution time: " + String.format("%.3f", executionTime) + " milliseconds");</a:t>
            </a:r>
          </a:p>
          <a:p>
            <a:pPr algn="l">
              <a:lnSpc>
                <a:spcPts val="3119"/>
              </a:lnSpc>
            </a:pPr>
          </a:p>
          <a:p>
            <a:pPr algn="l">
              <a:lnSpc>
                <a:spcPts val="3119"/>
              </a:lnSpc>
            </a:pPr>
            <a:r>
              <a:rPr lang="en-US" sz="2599">
                <a:solidFill>
                  <a:srgbClr val="545454"/>
                </a:solidFill>
                <a:latin typeface="DM Sans"/>
              </a:rPr>
              <a:t> // Return both optimal tour length and tour sequence</a:t>
            </a:r>
          </a:p>
          <a:p>
            <a:pPr algn="l">
              <a:lnSpc>
                <a:spcPts val="3119"/>
              </a:lnSpc>
            </a:pPr>
            <a:r>
              <a:rPr lang="en-US" sz="2599">
                <a:solidFill>
                  <a:srgbClr val="545454"/>
                </a:solidFill>
                <a:latin typeface="DM Sans"/>
              </a:rPr>
              <a:t> return new int[][]{{optimalTourLength}, tour};</a:t>
            </a:r>
          </a:p>
          <a:p>
            <a:pPr algn="l">
              <a:lnSpc>
                <a:spcPts val="3119"/>
              </a:lnSpc>
            </a:pPr>
            <a:r>
              <a:rPr lang="en-US" sz="2599">
                <a:solidFill>
                  <a:srgbClr val="545454"/>
                </a:solidFill>
                <a:latin typeface="DM Sans"/>
              </a:rPr>
              <a:t> }</a:t>
            </a:r>
          </a:p>
          <a:p>
            <a:pPr algn="l">
              <a:lnSpc>
                <a:spcPts val="3119"/>
              </a:lnSpc>
            </a:pPr>
          </a:p>
          <a:p>
            <a:pPr algn="l">
              <a:lnSpc>
                <a:spcPts val="3119"/>
              </a:lnSpc>
            </a:pPr>
            <a:r>
              <a:rPr lang="en-US" sz="2599">
                <a:solidFill>
                  <a:srgbClr val="545454"/>
                </a:solidFill>
                <a:latin typeface="DM Sans"/>
              </a:rPr>
              <a:t> // Recursive function for solving subproblems in the Held-Karp algorithm</a:t>
            </a:r>
          </a:p>
          <a:p>
            <a:pPr algn="l">
              <a:lnSpc>
                <a:spcPts val="3119"/>
              </a:lnSpc>
            </a:pPr>
            <a:r>
              <a:rPr lang="en-US" sz="2599">
                <a:solidFill>
                  <a:srgbClr val="545454"/>
                </a:solidFill>
                <a:latin typeface="DM Sans"/>
              </a:rPr>
              <a:t> public static int heldKarp(int currentHouse, int state, int[][] graph, int[][] memo) {</a:t>
            </a:r>
          </a:p>
          <a:p>
            <a:pPr algn="l">
              <a:lnSpc>
                <a:spcPts val="3119"/>
              </a:lnSpc>
            </a:pPr>
            <a:r>
              <a:rPr lang="en-US" sz="2599">
                <a:solidFill>
                  <a:srgbClr val="545454"/>
                </a:solidFill>
                <a:latin typeface="DM Sans"/>
              </a:rPr>
              <a:t> // Increment the counter for each subproblem solved</a:t>
            </a:r>
          </a:p>
          <a:p>
            <a:pPr algn="l">
              <a:lnSpc>
                <a:spcPts val="3119"/>
              </a:lnSpc>
            </a:pPr>
            <a:r>
              <a:rPr lang="en-US" sz="2599">
                <a:solidFill>
                  <a:srgbClr val="545454"/>
                </a:solidFill>
                <a:latin typeface="DM Sans"/>
              </a:rPr>
              <a:t> routesConsidered++;</a:t>
            </a:r>
          </a:p>
          <a:p>
            <a:pPr algn="l">
              <a:lnSpc>
                <a:spcPts val="3119"/>
              </a:lnSpc>
            </a:pPr>
          </a:p>
          <a:p>
            <a:pPr algn="l">
              <a:lnSpc>
                <a:spcPts val="3119"/>
              </a:lnSpc>
            </a:pPr>
            <a:r>
              <a:rPr lang="en-US" sz="2599">
                <a:solidFill>
                  <a:srgbClr val="545454"/>
                </a:solidFill>
                <a:latin typeface="DM Sans"/>
              </a:rPr>
              <a:t> // If the subproblem has already been solved, return the memoized value</a:t>
            </a:r>
          </a:p>
          <a:p>
            <a:pPr algn="l">
              <a:lnSpc>
                <a:spcPts val="3119"/>
              </a:lnSpc>
            </a:pPr>
            <a:r>
              <a:rPr lang="en-US" sz="2599">
                <a:solidFill>
                  <a:srgbClr val="545454"/>
                </a:solidFill>
                <a:latin typeface="DM Sans"/>
              </a:rPr>
              <a:t> if (memo[currentHouse][state] != -1) {</a:t>
            </a:r>
          </a:p>
          <a:p>
            <a:pPr algn="l">
              <a:lnSpc>
                <a:spcPts val="3119"/>
              </a:lnSpc>
            </a:pPr>
            <a:r>
              <a:rPr lang="en-US" sz="2599">
                <a:solidFill>
                  <a:srgbClr val="545454"/>
                </a:solidFill>
                <a:latin typeface="DM Sans"/>
              </a:rPr>
              <a:t> return memo[currentHouse][state];</a:t>
            </a:r>
          </a:p>
          <a:p>
            <a:pPr algn="l">
              <a:lnSpc>
                <a:spcPts val="3119"/>
              </a:lnSpc>
            </a:pPr>
            <a:r>
              <a:rPr lang="en-US" sz="2599">
                <a:solidFill>
                  <a:srgbClr val="545454"/>
                </a:solidFill>
                <a:latin typeface="DM Sans"/>
              </a:rPr>
              <a:t> }</a:t>
            </a:r>
          </a:p>
          <a:p>
            <a:pPr algn="l">
              <a:lnSpc>
                <a:spcPts val="3119"/>
              </a:lnSpc>
            </a:pPr>
          </a:p>
          <a:p>
            <a:pPr algn="l">
              <a:lnSpc>
                <a:spcPts val="3119"/>
              </a:lnSpc>
            </a:pPr>
            <a:r>
              <a:rPr lang="en-US" sz="2599">
                <a:solidFill>
                  <a:srgbClr val="545454"/>
                </a:solidFill>
                <a:latin typeface="DM Sans"/>
              </a:rPr>
              <a:t> </a:t>
            </a:r>
          </a:p>
          <a:p>
            <a:pPr algn="l">
              <a:lnSpc>
                <a:spcPts val="3119"/>
              </a:lnSpc>
            </a:pP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602124"/>
            <a:ext cx="2503508"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691906" y="366460"/>
            <a:ext cx="15224416" cy="1049655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 Base case: all houses have been visited</a:t>
            </a:r>
          </a:p>
          <a:p>
            <a:pPr algn="l">
              <a:lnSpc>
                <a:spcPts val="2879"/>
              </a:lnSpc>
            </a:pPr>
            <a:r>
              <a:rPr lang="en-US" sz="2400">
                <a:solidFill>
                  <a:srgbClr val="545454"/>
                </a:solidFill>
                <a:latin typeface="DM Sans"/>
              </a:rPr>
              <a:t> if (state == 0) {</a:t>
            </a:r>
          </a:p>
          <a:p>
            <a:pPr algn="l">
              <a:lnSpc>
                <a:spcPts val="2879"/>
              </a:lnSpc>
            </a:pPr>
            <a:r>
              <a:rPr lang="en-US" sz="2400">
                <a:solidFill>
                  <a:srgbClr val="545454"/>
                </a:solidFill>
                <a:latin typeface="DM Sans"/>
              </a:rPr>
              <a:t> return graph[currentHouse][0];</a:t>
            </a:r>
          </a:p>
          <a:p>
            <a:pPr algn="l">
              <a:lnSpc>
                <a:spcPts val="2879"/>
              </a:lnSpc>
            </a:pPr>
            <a:r>
              <a:rPr lang="en-US" sz="2400">
                <a:solidFill>
                  <a:srgbClr val="545454"/>
                </a:solidFill>
                <a:latin typeface="DM Sans"/>
              </a:rPr>
              <a:t> }</a:t>
            </a:r>
          </a:p>
          <a:p>
            <a:pPr algn="l">
              <a:lnSpc>
                <a:spcPts val="2879"/>
              </a:lnSpc>
            </a:pPr>
          </a:p>
          <a:p>
            <a:pPr algn="l">
              <a:lnSpc>
                <a:spcPts val="2879"/>
              </a:lnSpc>
            </a:pPr>
            <a:r>
              <a:rPr lang="en-US" sz="2400">
                <a:solidFill>
                  <a:srgbClr val="545454"/>
                </a:solidFill>
                <a:latin typeface="DM Sans"/>
              </a:rPr>
              <a:t> int minDistance = INF;</a:t>
            </a:r>
          </a:p>
          <a:p>
            <a:pPr algn="l">
              <a:lnSpc>
                <a:spcPts val="2879"/>
              </a:lnSpc>
            </a:pPr>
          </a:p>
          <a:p>
            <a:pPr algn="l">
              <a:lnSpc>
                <a:spcPts val="2879"/>
              </a:lnSpc>
            </a:pPr>
            <a:r>
              <a:rPr lang="en-US" sz="2400">
                <a:solidFill>
                  <a:srgbClr val="545454"/>
                </a:solidFill>
                <a:latin typeface="DM Sans"/>
              </a:rPr>
              <a:t> // Iterate over all possible next houses</a:t>
            </a:r>
          </a:p>
          <a:p>
            <a:pPr algn="l">
              <a:lnSpc>
                <a:spcPts val="2879"/>
              </a:lnSpc>
            </a:pPr>
            <a:r>
              <a:rPr lang="en-US" sz="2400">
                <a:solidFill>
                  <a:srgbClr val="545454"/>
                </a:solidFill>
                <a:latin typeface="DM Sans"/>
              </a:rPr>
              <a:t> for (int nextHouse = 0; nextHouse &lt; V; nextHouse++) {</a:t>
            </a:r>
          </a:p>
          <a:p>
            <a:pPr algn="l">
              <a:lnSpc>
                <a:spcPts val="2879"/>
              </a:lnSpc>
            </a:pPr>
            <a:r>
              <a:rPr lang="en-US" sz="2400">
                <a:solidFill>
                  <a:srgbClr val="545454"/>
                </a:solidFill>
                <a:latin typeface="DM Sans"/>
              </a:rPr>
              <a:t> // If the next house has not been visited</a:t>
            </a:r>
          </a:p>
          <a:p>
            <a:pPr algn="l">
              <a:lnSpc>
                <a:spcPts val="2879"/>
              </a:lnSpc>
            </a:pPr>
            <a:r>
              <a:rPr lang="en-US" sz="2400">
                <a:solidFill>
                  <a:srgbClr val="545454"/>
                </a:solidFill>
                <a:latin typeface="DM Sans"/>
              </a:rPr>
              <a:t> if ((state &amp; (1 &lt;&lt; nextHouse)) != 0) {</a:t>
            </a:r>
          </a:p>
          <a:p>
            <a:pPr algn="l">
              <a:lnSpc>
                <a:spcPts val="2879"/>
              </a:lnSpc>
            </a:pPr>
            <a:r>
              <a:rPr lang="en-US" sz="2400">
                <a:solidFill>
                  <a:srgbClr val="545454"/>
                </a:solidFill>
                <a:latin typeface="DM Sans"/>
              </a:rPr>
              <a:t> int distance = graph[currentHouse][nextHouse] + heldKarp(nextHouse, state ^ (1 &lt;&lt; nextHouse), graph, memo);</a:t>
            </a:r>
          </a:p>
          <a:p>
            <a:pPr algn="l">
              <a:lnSpc>
                <a:spcPts val="2879"/>
              </a:lnSpc>
            </a:pPr>
            <a:r>
              <a:rPr lang="en-US" sz="2400">
                <a:solidFill>
                  <a:srgbClr val="545454"/>
                </a:solidFill>
                <a:latin typeface="DM Sans"/>
              </a:rPr>
              <a:t> minDistance = Math.min(minDistance, distance);</a:t>
            </a:r>
          </a:p>
          <a:p>
            <a:pPr algn="l">
              <a:lnSpc>
                <a:spcPts val="2879"/>
              </a:lnSpc>
            </a:pPr>
            <a:r>
              <a:rPr lang="en-US" sz="2400">
                <a:solidFill>
                  <a:srgbClr val="545454"/>
                </a:solidFill>
                <a:latin typeface="DM Sans"/>
              </a:rPr>
              <a:t> }</a:t>
            </a:r>
          </a:p>
          <a:p>
            <a:pPr algn="l">
              <a:lnSpc>
                <a:spcPts val="2879"/>
              </a:lnSpc>
            </a:pPr>
            <a:r>
              <a:rPr lang="en-US" sz="2400">
                <a:solidFill>
                  <a:srgbClr val="545454"/>
                </a:solidFill>
                <a:latin typeface="DM Sans"/>
              </a:rPr>
              <a:t> }</a:t>
            </a:r>
          </a:p>
          <a:p>
            <a:pPr algn="l">
              <a:lnSpc>
                <a:spcPts val="2879"/>
              </a:lnSpc>
            </a:pPr>
          </a:p>
          <a:p>
            <a:pPr algn="l">
              <a:lnSpc>
                <a:spcPts val="2879"/>
              </a:lnSpc>
            </a:pPr>
            <a:r>
              <a:rPr lang="en-US" sz="2400">
                <a:solidFill>
                  <a:srgbClr val="545454"/>
                </a:solidFill>
                <a:latin typeface="DM Sans"/>
              </a:rPr>
              <a:t> // Memoize the result</a:t>
            </a:r>
          </a:p>
          <a:p>
            <a:pPr algn="l">
              <a:lnSpc>
                <a:spcPts val="2879"/>
              </a:lnSpc>
            </a:pPr>
            <a:r>
              <a:rPr lang="en-US" sz="2400">
                <a:solidFill>
                  <a:srgbClr val="545454"/>
                </a:solidFill>
                <a:latin typeface="DM Sans"/>
              </a:rPr>
              <a:t> memo[currentHouse][state] = minDistance;</a:t>
            </a:r>
          </a:p>
          <a:p>
            <a:pPr algn="l">
              <a:lnSpc>
                <a:spcPts val="2879"/>
              </a:lnSpc>
            </a:pPr>
            <a:r>
              <a:rPr lang="en-US" sz="2400">
                <a:solidFill>
                  <a:srgbClr val="545454"/>
                </a:solidFill>
                <a:latin typeface="DM Sans"/>
              </a:rPr>
              <a:t> return minDistance;</a:t>
            </a:r>
          </a:p>
          <a:p>
            <a:pPr algn="l">
              <a:lnSpc>
                <a:spcPts val="2879"/>
              </a:lnSpc>
            </a:pPr>
            <a:r>
              <a:rPr lang="en-US" sz="2400">
                <a:solidFill>
                  <a:srgbClr val="545454"/>
                </a:solidFill>
                <a:latin typeface="DM Sans"/>
              </a:rPr>
              <a:t> }</a:t>
            </a:r>
          </a:p>
          <a:p>
            <a:pPr algn="l">
              <a:lnSpc>
                <a:spcPts val="2879"/>
              </a:lnSpc>
            </a:pPr>
          </a:p>
          <a:p>
            <a:pPr algn="l">
              <a:lnSpc>
                <a:spcPts val="2879"/>
              </a:lnSpc>
            </a:pPr>
            <a:r>
              <a:rPr lang="en-US" sz="2400">
                <a:solidFill>
                  <a:srgbClr val="545454"/>
                </a:solidFill>
                <a:latin typeface="DM Sans"/>
              </a:rPr>
              <a:t> // Prints the most efficient route to visit all houses</a:t>
            </a:r>
          </a:p>
          <a:p>
            <a:pPr algn="l">
              <a:lnSpc>
                <a:spcPts val="2879"/>
              </a:lnSpc>
            </a:pPr>
            <a:r>
              <a:rPr lang="en-US" sz="2400">
                <a:solidFill>
                  <a:srgbClr val="545454"/>
                </a:solidFill>
                <a:latin typeface="DM Sans"/>
              </a:rPr>
              <a:t> public static void printHouseRoute(int[][] routeAndTime, int[][] graph) {</a:t>
            </a:r>
          </a:p>
          <a:p>
            <a:pPr algn="l">
              <a:lnSpc>
                <a:spcPts val="2879"/>
              </a:lnSpc>
            </a:pPr>
            <a:r>
              <a:rPr lang="en-US" sz="2400">
                <a:solidFill>
                  <a:srgbClr val="545454"/>
                </a:solidFill>
                <a:latin typeface="DM Sans"/>
              </a:rPr>
              <a:t> int optimalTourLength = routeAndTime[0][0];</a:t>
            </a:r>
          </a:p>
          <a:p>
            <a:pPr algn="l">
              <a:lnSpc>
                <a:spcPts val="2879"/>
              </a:lnSpc>
            </a:pPr>
            <a:r>
              <a:rPr lang="en-US" sz="2400">
                <a:solidFill>
                  <a:srgbClr val="545454"/>
                </a:solidFill>
                <a:latin typeface="DM Sans"/>
              </a:rPr>
              <a:t> int[] route = Arrays.copyOfRange(routeAndTime[1], 0, V + 1);</a:t>
            </a:r>
          </a:p>
          <a:p>
            <a:pPr algn="l">
              <a:lnSpc>
                <a:spcPts val="2879"/>
              </a:lnSpc>
            </a:pPr>
          </a:p>
          <a:p>
            <a:pPr algn="l">
              <a:lnSpc>
                <a:spcPts val="2879"/>
              </a:lnSpc>
            </a:pPr>
            <a:r>
              <a:rPr lang="en-US" sz="2400">
                <a:solidFill>
                  <a:srgbClr val="545454"/>
                </a:solidFill>
                <a:latin typeface="DM Sans"/>
              </a:rPr>
              <a:t> </a:t>
            </a:r>
          </a:p>
          <a:p>
            <a:pPr algn="l">
              <a:lnSpc>
                <a:spcPts val="2879"/>
              </a:lnSpc>
            </a:pP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602124"/>
            <a:ext cx="2503508"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31792" y="1054514"/>
            <a:ext cx="15224416" cy="9829800"/>
          </a:xfrm>
          <a:prstGeom prst="rect">
            <a:avLst/>
          </a:prstGeom>
        </p:spPr>
        <p:txBody>
          <a:bodyPr anchor="t" rtlCol="false" tIns="0" lIns="0" bIns="0" rIns="0">
            <a:spAutoFit/>
          </a:bodyPr>
          <a:lstStyle/>
          <a:p>
            <a:pPr algn="l">
              <a:lnSpc>
                <a:spcPts val="3239"/>
              </a:lnSpc>
            </a:pPr>
            <a:r>
              <a:rPr lang="en-US" sz="2699">
                <a:solidFill>
                  <a:srgbClr val="545454"/>
                </a:solidFill>
                <a:latin typeface="DM Sans"/>
              </a:rPr>
              <a:t>System.out.println("The most efficient route to visit all houses:");</a:t>
            </a:r>
          </a:p>
          <a:p>
            <a:pPr algn="l">
              <a:lnSpc>
                <a:spcPts val="3239"/>
              </a:lnSpc>
            </a:pPr>
            <a:r>
              <a:rPr lang="en-US" sz="2699">
                <a:solidFill>
                  <a:srgbClr val="545454"/>
                </a:solidFill>
                <a:latin typeface="DM Sans"/>
              </a:rPr>
              <a:t> for (int i = 0; i &lt; V; i++) {</a:t>
            </a:r>
          </a:p>
          <a:p>
            <a:pPr algn="l">
              <a:lnSpc>
                <a:spcPts val="3239"/>
              </a:lnSpc>
            </a:pPr>
            <a:r>
              <a:rPr lang="en-US" sz="2699">
                <a:solidFill>
                  <a:srgbClr val="545454"/>
                </a:solidFill>
                <a:latin typeface="DM Sans"/>
              </a:rPr>
              <a:t> System.out.print(getLocationLabel(route[i]) + " ");</a:t>
            </a:r>
          </a:p>
          <a:p>
            <a:pPr algn="l">
              <a:lnSpc>
                <a:spcPts val="3239"/>
              </a:lnSpc>
            </a:pPr>
            <a:r>
              <a:rPr lang="en-US" sz="2699">
                <a:solidFill>
                  <a:srgbClr val="545454"/>
                </a:solidFill>
                <a:latin typeface="DM Sans"/>
              </a:rPr>
              <a:t> }</a:t>
            </a:r>
          </a:p>
          <a:p>
            <a:pPr algn="l">
              <a:lnSpc>
                <a:spcPts val="3239"/>
              </a:lnSpc>
            </a:pPr>
            <a:r>
              <a:rPr lang="en-US" sz="2699">
                <a:solidFill>
                  <a:srgbClr val="545454"/>
                </a:solidFill>
                <a:latin typeface="DM Sans"/>
              </a:rPr>
              <a:t> System.out.println(getLocationLabel(route[V]) + " ");</a:t>
            </a:r>
          </a:p>
          <a:p>
            <a:pPr algn="l">
              <a:lnSpc>
                <a:spcPts val="3239"/>
              </a:lnSpc>
            </a:pPr>
            <a:r>
              <a:rPr lang="en-US" sz="2699">
                <a:solidFill>
                  <a:srgbClr val="545454"/>
                </a:solidFill>
                <a:latin typeface="DM Sans"/>
              </a:rPr>
              <a:t> System.out.println("The Value Of Each house Travel Time");</a:t>
            </a:r>
          </a:p>
          <a:p>
            <a:pPr algn="l">
              <a:lnSpc>
                <a:spcPts val="3239"/>
              </a:lnSpc>
            </a:pPr>
            <a:r>
              <a:rPr lang="en-US" sz="2699">
                <a:solidFill>
                  <a:srgbClr val="545454"/>
                </a:solidFill>
                <a:latin typeface="DM Sans"/>
              </a:rPr>
              <a:t> for (int i = 0; i &lt; V; i++) {</a:t>
            </a:r>
          </a:p>
          <a:p>
            <a:pPr algn="l">
              <a:lnSpc>
                <a:spcPts val="3239"/>
              </a:lnSpc>
            </a:pPr>
            <a:r>
              <a:rPr lang="en-US" sz="2699">
                <a:solidFill>
                  <a:srgbClr val="545454"/>
                </a:solidFill>
                <a:latin typeface="DM Sans"/>
              </a:rPr>
              <a:t> System.out.println(getLocationLabel(route[i]) + "-" + graph[route[i]][route[i + 1]]);</a:t>
            </a:r>
          </a:p>
          <a:p>
            <a:pPr algn="l">
              <a:lnSpc>
                <a:spcPts val="3239"/>
              </a:lnSpc>
            </a:pPr>
            <a:r>
              <a:rPr lang="en-US" sz="2699">
                <a:solidFill>
                  <a:srgbClr val="545454"/>
                </a:solidFill>
                <a:latin typeface="DM Sans"/>
              </a:rPr>
              <a:t> }</a:t>
            </a:r>
          </a:p>
          <a:p>
            <a:pPr algn="l">
              <a:lnSpc>
                <a:spcPts val="3239"/>
              </a:lnSpc>
            </a:pPr>
            <a:r>
              <a:rPr lang="en-US" sz="2699">
                <a:solidFill>
                  <a:srgbClr val="545454"/>
                </a:solidFill>
                <a:latin typeface="DM Sans"/>
              </a:rPr>
              <a:t> System.out.println("Total time traveled: " + optimalTourLength);</a:t>
            </a:r>
          </a:p>
          <a:p>
            <a:pPr algn="l">
              <a:lnSpc>
                <a:spcPts val="3239"/>
              </a:lnSpc>
            </a:pPr>
            <a:r>
              <a:rPr lang="en-US" sz="2699">
                <a:solidFill>
                  <a:srgbClr val="545454"/>
                </a:solidFill>
                <a:latin typeface="DM Sans"/>
              </a:rPr>
              <a:t> }</a:t>
            </a:r>
          </a:p>
          <a:p>
            <a:pPr algn="l">
              <a:lnSpc>
                <a:spcPts val="3239"/>
              </a:lnSpc>
            </a:pPr>
          </a:p>
          <a:p>
            <a:pPr algn="l">
              <a:lnSpc>
                <a:spcPts val="3239"/>
              </a:lnSpc>
            </a:pPr>
            <a:r>
              <a:rPr lang="en-US" sz="2699">
                <a:solidFill>
                  <a:srgbClr val="545454"/>
                </a:solidFill>
                <a:latin typeface="DM Sans"/>
              </a:rPr>
              <a:t> // Returns the location label corresponding to the house index</a:t>
            </a:r>
          </a:p>
          <a:p>
            <a:pPr algn="l">
              <a:lnSpc>
                <a:spcPts val="3239"/>
              </a:lnSpc>
            </a:pPr>
            <a:r>
              <a:rPr lang="en-US" sz="2699">
                <a:solidFill>
                  <a:srgbClr val="545454"/>
                </a:solidFill>
                <a:latin typeface="DM Sans"/>
              </a:rPr>
              <a:t> public static char getLocationLabel(int houseIndex) {</a:t>
            </a:r>
          </a:p>
          <a:p>
            <a:pPr algn="l">
              <a:lnSpc>
                <a:spcPts val="3239"/>
              </a:lnSpc>
            </a:pPr>
            <a:r>
              <a:rPr lang="en-US" sz="2699">
                <a:solidFill>
                  <a:srgbClr val="545454"/>
                </a:solidFill>
                <a:latin typeface="DM Sans"/>
              </a:rPr>
              <a:t> return (char) ('A' + houseIndex);</a:t>
            </a:r>
          </a:p>
          <a:p>
            <a:pPr algn="l">
              <a:lnSpc>
                <a:spcPts val="3239"/>
              </a:lnSpc>
            </a:pPr>
            <a:r>
              <a:rPr lang="en-US" sz="2699">
                <a:solidFill>
                  <a:srgbClr val="545454"/>
                </a:solidFill>
                <a:latin typeface="DM Sans"/>
              </a:rPr>
              <a:t> }</a:t>
            </a:r>
          </a:p>
          <a:p>
            <a:pPr algn="l">
              <a:lnSpc>
                <a:spcPts val="3239"/>
              </a:lnSpc>
            </a:pPr>
          </a:p>
          <a:p>
            <a:pPr algn="l">
              <a:lnSpc>
                <a:spcPts val="3239"/>
              </a:lnSpc>
            </a:pPr>
            <a:r>
              <a:rPr lang="en-US" sz="2699">
                <a:solidFill>
                  <a:srgbClr val="545454"/>
                </a:solidFill>
                <a:latin typeface="DM Sans"/>
              </a:rPr>
              <a:t> // Returns the value of the location intersection</a:t>
            </a:r>
          </a:p>
          <a:p>
            <a:pPr algn="l">
              <a:lnSpc>
                <a:spcPts val="3239"/>
              </a:lnSpc>
            </a:pPr>
            <a:r>
              <a:rPr lang="en-US" sz="2699">
                <a:solidFill>
                  <a:srgbClr val="545454"/>
                </a:solidFill>
                <a:latin typeface="DM Sans"/>
              </a:rPr>
              <a:t> public static int getLocationIntersection(int house1, int house2, int[][] graph) {</a:t>
            </a:r>
          </a:p>
          <a:p>
            <a:pPr algn="l">
              <a:lnSpc>
                <a:spcPts val="3239"/>
              </a:lnSpc>
            </a:pPr>
            <a:r>
              <a:rPr lang="en-US" sz="2699">
                <a:solidFill>
                  <a:srgbClr val="545454"/>
                </a:solidFill>
                <a:latin typeface="DM Sans"/>
              </a:rPr>
              <a:t> return graph[house1][house2];</a:t>
            </a:r>
          </a:p>
          <a:p>
            <a:pPr algn="l">
              <a:lnSpc>
                <a:spcPts val="3239"/>
              </a:lnSpc>
            </a:pPr>
            <a:r>
              <a:rPr lang="en-US" sz="2699">
                <a:solidFill>
                  <a:srgbClr val="545454"/>
                </a:solidFill>
                <a:latin typeface="DM Sans"/>
              </a:rPr>
              <a:t> }</a:t>
            </a:r>
          </a:p>
          <a:p>
            <a:pPr algn="l">
              <a:lnSpc>
                <a:spcPts val="3239"/>
              </a:lnSpc>
            </a:pPr>
          </a:p>
          <a:p>
            <a:pPr algn="l">
              <a:lnSpc>
                <a:spcPts val="3239"/>
              </a:lnSpc>
            </a:pPr>
            <a:r>
              <a:rPr lang="en-US" sz="2699">
                <a:solidFill>
                  <a:srgbClr val="545454"/>
                </a:solidFill>
                <a:latin typeface="DM Sans"/>
              </a:rPr>
              <a:t> </a:t>
            </a:r>
          </a:p>
          <a:p>
            <a:pPr algn="l">
              <a:lnSpc>
                <a:spcPts val="3239"/>
              </a:lnSpc>
            </a:pP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602124"/>
            <a:ext cx="2503508"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31792" y="1054514"/>
            <a:ext cx="15224416" cy="7962900"/>
          </a:xfrm>
          <a:prstGeom prst="rect">
            <a:avLst/>
          </a:prstGeom>
        </p:spPr>
        <p:txBody>
          <a:bodyPr anchor="t" rtlCol="false" tIns="0" lIns="0" bIns="0" rIns="0">
            <a:spAutoFit/>
          </a:bodyPr>
          <a:lstStyle/>
          <a:p>
            <a:pPr algn="l">
              <a:lnSpc>
                <a:spcPts val="3359"/>
              </a:lnSpc>
            </a:pPr>
            <a:r>
              <a:rPr lang="en-US" sz="2799">
                <a:solidFill>
                  <a:srgbClr val="545454"/>
                </a:solidFill>
                <a:latin typeface="DM Sans"/>
              </a:rPr>
              <a:t>// Driver's code</a:t>
            </a:r>
          </a:p>
          <a:p>
            <a:pPr algn="l">
              <a:lnSpc>
                <a:spcPts val="3359"/>
              </a:lnSpc>
            </a:pPr>
            <a:r>
              <a:rPr lang="en-US" sz="2799">
                <a:solidFill>
                  <a:srgbClr val="545454"/>
                </a:solidFill>
                <a:latin typeface="DM Sans"/>
              </a:rPr>
              <a:t> public static void main(String[] args) {</a:t>
            </a:r>
          </a:p>
          <a:p>
            <a:pPr algn="l">
              <a:lnSpc>
                <a:spcPts val="3359"/>
              </a:lnSpc>
            </a:pPr>
            <a:r>
              <a:rPr lang="en-US" sz="2799">
                <a:solidFill>
                  <a:srgbClr val="545454"/>
                </a:solidFill>
                <a:latin typeface="DM Sans"/>
              </a:rPr>
              <a:t> // House distances (example distances)</a:t>
            </a:r>
          </a:p>
          <a:p>
            <a:pPr algn="l">
              <a:lnSpc>
                <a:spcPts val="3359"/>
              </a:lnSpc>
            </a:pPr>
            <a:r>
              <a:rPr lang="en-US" sz="2799">
                <a:solidFill>
                  <a:srgbClr val="545454"/>
                </a:solidFill>
                <a:latin typeface="DM Sans"/>
              </a:rPr>
              <a:t> int[][] houseTravelTime = {</a:t>
            </a:r>
          </a:p>
          <a:p>
            <a:pPr algn="l">
              <a:lnSpc>
                <a:spcPts val="3359"/>
              </a:lnSpc>
            </a:pPr>
            <a:r>
              <a:rPr lang="en-US" sz="2799">
                <a:solidFill>
                  <a:srgbClr val="545454"/>
                </a:solidFill>
                <a:latin typeface="DM Sans"/>
              </a:rPr>
              <a:t> {0, 30, 15, 22, 12},</a:t>
            </a:r>
          </a:p>
          <a:p>
            <a:pPr algn="l">
              <a:lnSpc>
                <a:spcPts val="3359"/>
              </a:lnSpc>
            </a:pPr>
            <a:r>
              <a:rPr lang="en-US" sz="2799">
                <a:solidFill>
                  <a:srgbClr val="545454"/>
                </a:solidFill>
                <a:latin typeface="DM Sans"/>
              </a:rPr>
              <a:t> {30, 0, 25, 24, 10},</a:t>
            </a:r>
          </a:p>
          <a:p>
            <a:pPr algn="l">
              <a:lnSpc>
                <a:spcPts val="3359"/>
              </a:lnSpc>
            </a:pPr>
            <a:r>
              <a:rPr lang="en-US" sz="2799">
                <a:solidFill>
                  <a:srgbClr val="545454"/>
                </a:solidFill>
                <a:latin typeface="DM Sans"/>
              </a:rPr>
              <a:t> {15, 25, 0, 28, 13},</a:t>
            </a:r>
          </a:p>
          <a:p>
            <a:pPr algn="l">
              <a:lnSpc>
                <a:spcPts val="3359"/>
              </a:lnSpc>
            </a:pPr>
            <a:r>
              <a:rPr lang="en-US" sz="2799">
                <a:solidFill>
                  <a:srgbClr val="545454"/>
                </a:solidFill>
                <a:latin typeface="DM Sans"/>
              </a:rPr>
              <a:t> {22, 24, 28, 0, 8},</a:t>
            </a:r>
          </a:p>
          <a:p>
            <a:pPr algn="l">
              <a:lnSpc>
                <a:spcPts val="3359"/>
              </a:lnSpc>
            </a:pPr>
            <a:r>
              <a:rPr lang="en-US" sz="2799">
                <a:solidFill>
                  <a:srgbClr val="545454"/>
                </a:solidFill>
                <a:latin typeface="DM Sans"/>
              </a:rPr>
              <a:t> {12, 10, 13, 8, 0}</a:t>
            </a:r>
          </a:p>
          <a:p>
            <a:pPr algn="l">
              <a:lnSpc>
                <a:spcPts val="3359"/>
              </a:lnSpc>
            </a:pPr>
            <a:r>
              <a:rPr lang="en-US" sz="2799">
                <a:solidFill>
                  <a:srgbClr val="545454"/>
                </a:solidFill>
                <a:latin typeface="DM Sans"/>
              </a:rPr>
              <a:t> };</a:t>
            </a:r>
          </a:p>
          <a:p>
            <a:pPr algn="l">
              <a:lnSpc>
                <a:spcPts val="3359"/>
              </a:lnSpc>
            </a:pPr>
          </a:p>
          <a:p>
            <a:pPr algn="l">
              <a:lnSpc>
                <a:spcPts val="3359"/>
              </a:lnSpc>
            </a:pPr>
            <a:r>
              <a:rPr lang="en-US" sz="2799">
                <a:solidFill>
                  <a:srgbClr val="545454"/>
                </a:solidFill>
                <a:latin typeface="DM Sans"/>
              </a:rPr>
              <a:t> // Find the most efficient route and calculate total time traveled</a:t>
            </a:r>
          </a:p>
          <a:p>
            <a:pPr algn="l">
              <a:lnSpc>
                <a:spcPts val="3359"/>
              </a:lnSpc>
            </a:pPr>
            <a:r>
              <a:rPr lang="en-US" sz="2799">
                <a:solidFill>
                  <a:srgbClr val="545454"/>
                </a:solidFill>
                <a:latin typeface="DM Sans"/>
              </a:rPr>
              <a:t> int[][] routeAndTime = tspHeldKarp(houseTravelTime);</a:t>
            </a:r>
          </a:p>
          <a:p>
            <a:pPr algn="l">
              <a:lnSpc>
                <a:spcPts val="3359"/>
              </a:lnSpc>
            </a:pPr>
          </a:p>
          <a:p>
            <a:pPr algn="l">
              <a:lnSpc>
                <a:spcPts val="3359"/>
              </a:lnSpc>
            </a:pPr>
            <a:r>
              <a:rPr lang="en-US" sz="2799">
                <a:solidFill>
                  <a:srgbClr val="545454"/>
                </a:solidFill>
                <a:latin typeface="DM Sans"/>
              </a:rPr>
              <a:t> // Print the most efficient route and total time traveled</a:t>
            </a:r>
          </a:p>
          <a:p>
            <a:pPr algn="l">
              <a:lnSpc>
                <a:spcPts val="3359"/>
              </a:lnSpc>
            </a:pPr>
            <a:r>
              <a:rPr lang="en-US" sz="2799">
                <a:solidFill>
                  <a:srgbClr val="545454"/>
                </a:solidFill>
                <a:latin typeface="DM Sans"/>
              </a:rPr>
              <a:t> printHouseRoute(routeAndTime, houseTravelTime);</a:t>
            </a:r>
          </a:p>
          <a:p>
            <a:pPr algn="l">
              <a:lnSpc>
                <a:spcPts val="3359"/>
              </a:lnSpc>
            </a:pPr>
            <a:r>
              <a:rPr lang="en-US" sz="2799">
                <a:solidFill>
                  <a:srgbClr val="545454"/>
                </a:solidFill>
                <a:latin typeface="DM Sans"/>
              </a:rPr>
              <a:t> }</a:t>
            </a:r>
          </a:p>
          <a:p>
            <a:pPr algn="l">
              <a:lnSpc>
                <a:spcPts val="3359"/>
              </a:lnSpc>
            </a:pPr>
            <a:r>
              <a:rPr lang="en-US" sz="2799">
                <a:solidFill>
                  <a:srgbClr val="545454"/>
                </a:solidFill>
                <a:latin typeface="DM Sans"/>
              </a:rPr>
              <a:t>}</a:t>
            </a:r>
          </a:p>
          <a:p>
            <a:pPr algn="l">
              <a:lnSpc>
                <a:spcPts val="3359"/>
              </a:lnSpc>
            </a:pP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602124"/>
            <a:ext cx="2503508"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187700"/>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OUTPUT </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34485" y="5899114"/>
            <a:ext cx="10719600" cy="8382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The print-screen of program Java output in Eclipse IDE </a:t>
            </a:r>
          </a:p>
          <a:p>
            <a:pPr algn="ctr">
              <a:lnSpc>
                <a:spcPts val="3360"/>
              </a:lnSpc>
            </a:pPr>
            <a:r>
              <a:rPr lang="en-US" sz="2800">
                <a:solidFill>
                  <a:srgbClr val="545454"/>
                </a:solidFill>
                <a:latin typeface="DM Sans"/>
              </a:rPr>
              <a:t>&amp; the result after the program run.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05571" y="8479939"/>
            <a:ext cx="4680540" cy="778361"/>
            <a:chOff x="0" y="0"/>
            <a:chExt cx="1232735" cy="205000"/>
          </a:xfrm>
        </p:grpSpPr>
        <p:sp>
          <p:nvSpPr>
            <p:cNvPr name="Freeform 3" id="3"/>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sp>
        <p:sp>
          <p:nvSpPr>
            <p:cNvPr name="TextBox 4" id="4"/>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1028700" y="8463234"/>
            <a:ext cx="4680540" cy="778361"/>
            <a:chOff x="0" y="0"/>
            <a:chExt cx="1232735" cy="205000"/>
          </a:xfrm>
        </p:grpSpPr>
        <p:sp>
          <p:nvSpPr>
            <p:cNvPr name="Freeform 6" id="6"/>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sp>
        <p:sp>
          <p:nvSpPr>
            <p:cNvPr name="TextBox 7" id="7"/>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8" id="8"/>
          <p:cNvGrpSpPr/>
          <p:nvPr/>
        </p:nvGrpSpPr>
        <p:grpSpPr>
          <a:xfrm rot="0">
            <a:off x="12590530" y="8479939"/>
            <a:ext cx="4680540" cy="778361"/>
            <a:chOff x="0" y="0"/>
            <a:chExt cx="1232735" cy="205000"/>
          </a:xfrm>
        </p:grpSpPr>
        <p:sp>
          <p:nvSpPr>
            <p:cNvPr name="Freeform 9" id="9"/>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name="TextBox 10" id="10"/>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11" id="11"/>
          <p:cNvGrpSpPr/>
          <p:nvPr/>
        </p:nvGrpSpPr>
        <p:grpSpPr>
          <a:xfrm rot="2700000">
            <a:off x="-1906430" y="-3406802"/>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2369044" y="-2587253"/>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582990" y="-2274576"/>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762592" y="-1916106"/>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889247" y="-1529839"/>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3033101" y="-1090162"/>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3153920" y="-646438"/>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3128153" y="-84805"/>
            <a:ext cx="3377485" cy="3360058"/>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10800000">
            <a:off x="13904606"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4988415"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10800000">
            <a:off x="14988415" y="10691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7226356" y="2857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17226356" y="-105523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6142547" y="11123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7226356" y="11123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3904606"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0">
            <a:off x="526950" y="3878701"/>
            <a:ext cx="5607740" cy="2912945"/>
          </a:xfrm>
          <a:custGeom>
            <a:avLst/>
            <a:gdLst/>
            <a:ahLst/>
            <a:cxnLst/>
            <a:rect r="r" b="b" t="t" l="l"/>
            <a:pathLst>
              <a:path h="2912945" w="5607740">
                <a:moveTo>
                  <a:pt x="0" y="0"/>
                </a:moveTo>
                <a:lnTo>
                  <a:pt x="5607740" y="0"/>
                </a:lnTo>
                <a:lnTo>
                  <a:pt x="5607740" y="2912945"/>
                </a:lnTo>
                <a:lnTo>
                  <a:pt x="0" y="2912945"/>
                </a:lnTo>
                <a:lnTo>
                  <a:pt x="0" y="0"/>
                </a:lnTo>
                <a:close/>
              </a:path>
            </a:pathLst>
          </a:custGeom>
          <a:blipFill>
            <a:blip r:embed="rId8"/>
            <a:stretch>
              <a:fillRect l="0" t="0" r="0" b="0"/>
            </a:stretch>
          </a:blipFill>
        </p:spPr>
      </p:sp>
      <p:sp>
        <p:nvSpPr>
          <p:cNvPr name="Freeform 30" id="30"/>
          <p:cNvSpPr/>
          <p:nvPr/>
        </p:nvSpPr>
        <p:spPr>
          <a:xfrm flipH="false" flipV="false" rot="0">
            <a:off x="6415425" y="3878701"/>
            <a:ext cx="5460832" cy="3478392"/>
          </a:xfrm>
          <a:custGeom>
            <a:avLst/>
            <a:gdLst/>
            <a:ahLst/>
            <a:cxnLst/>
            <a:rect r="r" b="b" t="t" l="l"/>
            <a:pathLst>
              <a:path h="3478392" w="5460832">
                <a:moveTo>
                  <a:pt x="0" y="0"/>
                </a:moveTo>
                <a:lnTo>
                  <a:pt x="5460832" y="0"/>
                </a:lnTo>
                <a:lnTo>
                  <a:pt x="5460832" y="3478392"/>
                </a:lnTo>
                <a:lnTo>
                  <a:pt x="0" y="3478392"/>
                </a:lnTo>
                <a:lnTo>
                  <a:pt x="0" y="0"/>
                </a:lnTo>
                <a:close/>
              </a:path>
            </a:pathLst>
          </a:custGeom>
          <a:blipFill>
            <a:blip r:embed="rId9"/>
            <a:stretch>
              <a:fillRect l="0" t="0" r="0" b="0"/>
            </a:stretch>
          </a:blipFill>
        </p:spPr>
      </p:sp>
      <p:sp>
        <p:nvSpPr>
          <p:cNvPr name="Freeform 31" id="31"/>
          <p:cNvSpPr/>
          <p:nvPr/>
        </p:nvSpPr>
        <p:spPr>
          <a:xfrm flipH="false" flipV="false" rot="0">
            <a:off x="12030339" y="2777782"/>
            <a:ext cx="5800922" cy="5120567"/>
          </a:xfrm>
          <a:custGeom>
            <a:avLst/>
            <a:gdLst/>
            <a:ahLst/>
            <a:cxnLst/>
            <a:rect r="r" b="b" t="t" l="l"/>
            <a:pathLst>
              <a:path h="5120567" w="5800922">
                <a:moveTo>
                  <a:pt x="0" y="0"/>
                </a:moveTo>
                <a:lnTo>
                  <a:pt x="5800921" y="0"/>
                </a:lnTo>
                <a:lnTo>
                  <a:pt x="5800921" y="5120567"/>
                </a:lnTo>
                <a:lnTo>
                  <a:pt x="0" y="5120567"/>
                </a:lnTo>
                <a:lnTo>
                  <a:pt x="0" y="0"/>
                </a:lnTo>
                <a:close/>
              </a:path>
            </a:pathLst>
          </a:custGeom>
          <a:blipFill>
            <a:blip r:embed="rId10"/>
            <a:stretch>
              <a:fillRect l="0" t="0" r="0" b="0"/>
            </a:stretch>
          </a:blipFill>
        </p:spPr>
      </p:sp>
      <p:sp>
        <p:nvSpPr>
          <p:cNvPr name="TextBox 32" id="32"/>
          <p:cNvSpPr txBox="true"/>
          <p:nvPr/>
        </p:nvSpPr>
        <p:spPr>
          <a:xfrm rot="0">
            <a:off x="5134008" y="1336725"/>
            <a:ext cx="7989183"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OUTPUT PRINT-SCREEN</a:t>
            </a:r>
          </a:p>
        </p:txBody>
      </p:sp>
      <p:sp>
        <p:nvSpPr>
          <p:cNvPr name="TextBox 33" id="33"/>
          <p:cNvSpPr txBox="true"/>
          <p:nvPr/>
        </p:nvSpPr>
        <p:spPr>
          <a:xfrm rot="0">
            <a:off x="6488045" y="8679792"/>
            <a:ext cx="5311909" cy="40957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8 HOUSES</a:t>
            </a:r>
          </a:p>
        </p:txBody>
      </p:sp>
      <p:sp>
        <p:nvSpPr>
          <p:cNvPr name="TextBox 34" id="34"/>
          <p:cNvSpPr txBox="true"/>
          <p:nvPr/>
        </p:nvSpPr>
        <p:spPr>
          <a:xfrm rot="0">
            <a:off x="699405" y="8679792"/>
            <a:ext cx="5311909" cy="40957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5 HOUSES</a:t>
            </a:r>
          </a:p>
        </p:txBody>
      </p:sp>
      <p:sp>
        <p:nvSpPr>
          <p:cNvPr name="TextBox 35" id="35"/>
          <p:cNvSpPr txBox="true"/>
          <p:nvPr/>
        </p:nvSpPr>
        <p:spPr>
          <a:xfrm rot="0">
            <a:off x="12272921" y="8679792"/>
            <a:ext cx="5311909" cy="40957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15 HOUSES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05571" y="8479939"/>
            <a:ext cx="4680540" cy="778361"/>
            <a:chOff x="0" y="0"/>
            <a:chExt cx="1232735" cy="205000"/>
          </a:xfrm>
        </p:grpSpPr>
        <p:sp>
          <p:nvSpPr>
            <p:cNvPr name="Freeform 3" id="3"/>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sp>
        <p:sp>
          <p:nvSpPr>
            <p:cNvPr name="TextBox 4" id="4"/>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1028700" y="8463234"/>
            <a:ext cx="4680540" cy="778361"/>
            <a:chOff x="0" y="0"/>
            <a:chExt cx="1232735" cy="205000"/>
          </a:xfrm>
        </p:grpSpPr>
        <p:sp>
          <p:nvSpPr>
            <p:cNvPr name="Freeform 6" id="6"/>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sp>
        <p:sp>
          <p:nvSpPr>
            <p:cNvPr name="TextBox 7" id="7"/>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8" id="8"/>
          <p:cNvGrpSpPr/>
          <p:nvPr/>
        </p:nvGrpSpPr>
        <p:grpSpPr>
          <a:xfrm rot="0">
            <a:off x="12590530" y="8479939"/>
            <a:ext cx="4680540" cy="778361"/>
            <a:chOff x="0" y="0"/>
            <a:chExt cx="1232735" cy="205000"/>
          </a:xfrm>
        </p:grpSpPr>
        <p:sp>
          <p:nvSpPr>
            <p:cNvPr name="Freeform 9" id="9"/>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name="TextBox 10" id="10"/>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11" id="11"/>
          <p:cNvGrpSpPr/>
          <p:nvPr/>
        </p:nvGrpSpPr>
        <p:grpSpPr>
          <a:xfrm rot="2700000">
            <a:off x="-1880650" y="-3861247"/>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2343263" y="-3041698"/>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557210" y="-2729021"/>
            <a:ext cx="5038853" cy="5038853"/>
          </a:xfrm>
          <a:prstGeom prst="line">
            <a:avLst/>
          </a:prstGeom>
          <a:ln cap="flat" w="28575">
            <a:solidFill>
              <a:srgbClr val="8CA9AD"/>
            </a:solidFill>
            <a:prstDash val="solid"/>
            <a:headEnd type="none" len="sm" w="sm"/>
            <a:tailEnd type="none" len="sm" w="sm"/>
          </a:ln>
        </p:spPr>
      </p:sp>
      <p:grpSp>
        <p:nvGrpSpPr>
          <p:cNvPr name="Group 16" id="16"/>
          <p:cNvGrpSpPr/>
          <p:nvPr/>
        </p:nvGrpSpPr>
        <p:grpSpPr>
          <a:xfrm rot="0">
            <a:off x="-3138206" y="-2380848"/>
            <a:ext cx="5278573" cy="5208150"/>
            <a:chOff x="0" y="0"/>
            <a:chExt cx="7038097" cy="6944200"/>
          </a:xfrm>
        </p:grpSpPr>
        <p:sp>
          <p:nvSpPr>
            <p:cNvPr name="AutoShape 17" id="17"/>
            <p:cNvSpPr/>
            <p:nvPr/>
          </p:nvSpPr>
          <p:spPr>
            <a:xfrm>
              <a:off x="535192" y="13557"/>
              <a:ext cx="6489522" cy="6406268"/>
            </a:xfrm>
            <a:prstGeom prst="line">
              <a:avLst/>
            </a:prstGeom>
            <a:ln cap="flat" w="38100">
              <a:solidFill>
                <a:srgbClr val="8CA9AD"/>
              </a:solidFill>
              <a:prstDash val="solid"/>
              <a:headEnd type="none" len="sm" w="sm"/>
              <a:tailEnd type="none" len="sm" w="sm"/>
            </a:ln>
          </p:spPr>
        </p:sp>
        <p:sp>
          <p:nvSpPr>
            <p:cNvPr name="AutoShape 18" id="18"/>
            <p:cNvSpPr/>
            <p:nvPr/>
          </p:nvSpPr>
          <p:spPr>
            <a:xfrm>
              <a:off x="366319" y="521973"/>
              <a:ext cx="6254021" cy="6173788"/>
            </a:xfrm>
            <a:prstGeom prst="line">
              <a:avLst/>
            </a:prstGeom>
            <a:ln cap="flat" w="38100">
              <a:solidFill>
                <a:srgbClr val="8CA9AD"/>
              </a:solidFill>
              <a:prstDash val="solid"/>
              <a:headEnd type="none" len="sm" w="sm"/>
              <a:tailEnd type="none" len="sm" w="sm"/>
            </a:ln>
          </p:spPr>
        </p:sp>
        <p:sp>
          <p:nvSpPr>
            <p:cNvPr name="AutoShape 19" id="19"/>
            <p:cNvSpPr/>
            <p:nvPr/>
          </p:nvSpPr>
          <p:spPr>
            <a:xfrm>
              <a:off x="174514" y="1100688"/>
              <a:ext cx="5796899" cy="5722531"/>
            </a:xfrm>
            <a:prstGeom prst="line">
              <a:avLst/>
            </a:prstGeom>
            <a:ln cap="flat" w="38100">
              <a:solidFill>
                <a:srgbClr val="8CA9AD"/>
              </a:solidFill>
              <a:prstDash val="solid"/>
              <a:headEnd type="none" len="sm" w="sm"/>
              <a:tailEnd type="none" len="sm" w="sm"/>
            </a:ln>
          </p:spPr>
        </p:sp>
        <p:sp>
          <p:nvSpPr>
            <p:cNvPr name="AutoShape 20" id="20"/>
            <p:cNvSpPr/>
            <p:nvPr/>
          </p:nvSpPr>
          <p:spPr>
            <a:xfrm>
              <a:off x="13421" y="1684730"/>
              <a:ext cx="5284799" cy="5245950"/>
            </a:xfrm>
            <a:prstGeom prst="line">
              <a:avLst/>
            </a:prstGeom>
            <a:ln cap="flat" w="38100">
              <a:solidFill>
                <a:srgbClr val="8CA9AD"/>
              </a:solidFill>
              <a:prstDash val="solid"/>
              <a:headEnd type="none" len="sm" w="sm"/>
              <a:tailEnd type="none" len="sm" w="sm"/>
            </a:ln>
          </p:spPr>
        </p:sp>
        <p:sp>
          <p:nvSpPr>
            <p:cNvPr name="AutoShape 21" id="21"/>
            <p:cNvSpPr/>
            <p:nvPr/>
          </p:nvSpPr>
          <p:spPr>
            <a:xfrm>
              <a:off x="47778" y="2423968"/>
              <a:ext cx="4503313" cy="4422602"/>
            </a:xfrm>
            <a:prstGeom prst="line">
              <a:avLst/>
            </a:prstGeom>
            <a:ln cap="flat" w="38100">
              <a:solidFill>
                <a:srgbClr val="8CA9AD"/>
              </a:solidFill>
              <a:prstDash val="solid"/>
              <a:headEnd type="none" len="sm" w="sm"/>
              <a:tailEnd type="none" len="sm" w="sm"/>
            </a:ln>
          </p:spPr>
        </p:sp>
      </p:grpSp>
      <p:sp>
        <p:nvSpPr>
          <p:cNvPr name="Freeform 22" id="22"/>
          <p:cNvSpPr/>
          <p:nvPr/>
        </p:nvSpPr>
        <p:spPr>
          <a:xfrm flipH="false" flipV="false" rot="-10800000">
            <a:off x="14966250" y="-2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10800000">
            <a:off x="17204191" y="-10695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17226356" y="-105523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14288"/>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7204191" y="14288"/>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5400000">
            <a:off x="13882441" y="-14287"/>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8" id="28"/>
          <p:cNvSpPr txBox="true"/>
          <p:nvPr/>
        </p:nvSpPr>
        <p:spPr>
          <a:xfrm rot="0">
            <a:off x="5149408" y="1063589"/>
            <a:ext cx="7989183"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OUTPUT</a:t>
            </a:r>
          </a:p>
        </p:txBody>
      </p:sp>
      <p:sp>
        <p:nvSpPr>
          <p:cNvPr name="TextBox 29" id="29"/>
          <p:cNvSpPr txBox="true"/>
          <p:nvPr/>
        </p:nvSpPr>
        <p:spPr>
          <a:xfrm rot="0">
            <a:off x="6488045" y="8679792"/>
            <a:ext cx="5311909" cy="40957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8 HOUSES</a:t>
            </a:r>
          </a:p>
        </p:txBody>
      </p:sp>
      <p:sp>
        <p:nvSpPr>
          <p:cNvPr name="TextBox 30" id="30"/>
          <p:cNvSpPr txBox="true"/>
          <p:nvPr/>
        </p:nvSpPr>
        <p:spPr>
          <a:xfrm rot="0">
            <a:off x="699405" y="8679792"/>
            <a:ext cx="5311909" cy="40957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5 HOUSES</a:t>
            </a:r>
          </a:p>
        </p:txBody>
      </p:sp>
      <p:sp>
        <p:nvSpPr>
          <p:cNvPr name="TextBox 31" id="31"/>
          <p:cNvSpPr txBox="true"/>
          <p:nvPr/>
        </p:nvSpPr>
        <p:spPr>
          <a:xfrm rot="0">
            <a:off x="12272921" y="8679792"/>
            <a:ext cx="5311909" cy="40957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15 HOUSES</a:t>
            </a:r>
          </a:p>
        </p:txBody>
      </p:sp>
      <p:sp>
        <p:nvSpPr>
          <p:cNvPr name="TextBox 32" id="32"/>
          <p:cNvSpPr txBox="true"/>
          <p:nvPr/>
        </p:nvSpPr>
        <p:spPr>
          <a:xfrm rot="0">
            <a:off x="1028700" y="3113052"/>
            <a:ext cx="4980327" cy="5015865"/>
          </a:xfrm>
          <a:prstGeom prst="rect">
            <a:avLst/>
          </a:prstGeom>
        </p:spPr>
        <p:txBody>
          <a:bodyPr anchor="t" rtlCol="false" tIns="0" lIns="0" bIns="0" rIns="0">
            <a:spAutoFit/>
          </a:bodyPr>
          <a:lstStyle/>
          <a:p>
            <a:pPr algn="l">
              <a:lnSpc>
                <a:spcPts val="3359"/>
              </a:lnSpc>
            </a:pPr>
            <a:r>
              <a:rPr lang="en-US" sz="2399">
                <a:solidFill>
                  <a:srgbClr val="000000"/>
                </a:solidFill>
                <a:latin typeface="DM Sans Bold"/>
              </a:rPr>
              <a:t>Total number of possible routes considered: 166</a:t>
            </a:r>
          </a:p>
          <a:p>
            <a:pPr algn="l">
              <a:lnSpc>
                <a:spcPts val="3359"/>
              </a:lnSpc>
            </a:pPr>
          </a:p>
          <a:p>
            <a:pPr algn="l">
              <a:lnSpc>
                <a:spcPts val="3359"/>
              </a:lnSpc>
            </a:pPr>
            <a:r>
              <a:rPr lang="en-US" sz="2399">
                <a:solidFill>
                  <a:srgbClr val="000000"/>
                </a:solidFill>
                <a:latin typeface="DM Sans Bold"/>
              </a:rPr>
              <a:t>Execution time: 0.076 ms</a:t>
            </a:r>
          </a:p>
          <a:p>
            <a:pPr algn="l">
              <a:lnSpc>
                <a:spcPts val="3359"/>
              </a:lnSpc>
            </a:pPr>
          </a:p>
          <a:p>
            <a:pPr algn="l">
              <a:lnSpc>
                <a:spcPts val="3359"/>
              </a:lnSpc>
            </a:pPr>
            <a:r>
              <a:rPr lang="en-US" sz="2399">
                <a:solidFill>
                  <a:srgbClr val="000000"/>
                </a:solidFill>
                <a:latin typeface="DM Sans Bold"/>
              </a:rPr>
              <a:t>The most efficient route to visit all houses: A D E B C A </a:t>
            </a:r>
          </a:p>
          <a:p>
            <a:pPr algn="l">
              <a:lnSpc>
                <a:spcPts val="3359"/>
              </a:lnSpc>
            </a:pPr>
          </a:p>
          <a:p>
            <a:pPr algn="l">
              <a:lnSpc>
                <a:spcPts val="3359"/>
              </a:lnSpc>
            </a:pPr>
            <a:r>
              <a:rPr lang="en-US" sz="2399">
                <a:solidFill>
                  <a:srgbClr val="000000"/>
                </a:solidFill>
                <a:latin typeface="DM Sans Bold"/>
              </a:rPr>
              <a:t>The Value Of Each house Travel Time A-22 D-8 E-10 B-25 C-15</a:t>
            </a:r>
          </a:p>
          <a:p>
            <a:pPr algn="l">
              <a:lnSpc>
                <a:spcPts val="3359"/>
              </a:lnSpc>
            </a:pPr>
            <a:r>
              <a:rPr lang="en-US" sz="2399">
                <a:solidFill>
                  <a:srgbClr val="000000"/>
                </a:solidFill>
                <a:latin typeface="DM Sans Bold"/>
              </a:rPr>
              <a:t> </a:t>
            </a:r>
          </a:p>
          <a:p>
            <a:pPr algn="l">
              <a:lnSpc>
                <a:spcPts val="3359"/>
              </a:lnSpc>
            </a:pPr>
            <a:r>
              <a:rPr lang="en-US" sz="2399">
                <a:solidFill>
                  <a:srgbClr val="000000"/>
                </a:solidFill>
                <a:latin typeface="DM Sans Bold"/>
              </a:rPr>
              <a:t>Total time traveled: 80</a:t>
            </a:r>
          </a:p>
        </p:txBody>
      </p:sp>
      <p:sp>
        <p:nvSpPr>
          <p:cNvPr name="TextBox 33" id="33"/>
          <p:cNvSpPr txBox="true"/>
          <p:nvPr/>
        </p:nvSpPr>
        <p:spPr>
          <a:xfrm rot="0">
            <a:off x="6529519" y="2730157"/>
            <a:ext cx="4980327" cy="5434965"/>
          </a:xfrm>
          <a:prstGeom prst="rect">
            <a:avLst/>
          </a:prstGeom>
        </p:spPr>
        <p:txBody>
          <a:bodyPr anchor="t" rtlCol="false" tIns="0" lIns="0" bIns="0" rIns="0">
            <a:spAutoFit/>
          </a:bodyPr>
          <a:lstStyle/>
          <a:p>
            <a:pPr algn="l">
              <a:lnSpc>
                <a:spcPts val="3359"/>
              </a:lnSpc>
            </a:pPr>
            <a:r>
              <a:rPr lang="en-US" sz="2399">
                <a:solidFill>
                  <a:srgbClr val="000000"/>
                </a:solidFill>
                <a:latin typeface="DM Sans Bold"/>
              </a:rPr>
              <a:t>Total number of possible routes considered: 3593 </a:t>
            </a:r>
          </a:p>
          <a:p>
            <a:pPr algn="l">
              <a:lnSpc>
                <a:spcPts val="3359"/>
              </a:lnSpc>
            </a:pPr>
          </a:p>
          <a:p>
            <a:pPr algn="l">
              <a:lnSpc>
                <a:spcPts val="3359"/>
              </a:lnSpc>
            </a:pPr>
            <a:r>
              <a:rPr lang="en-US" sz="2399">
                <a:solidFill>
                  <a:srgbClr val="000000"/>
                </a:solidFill>
                <a:latin typeface="DM Sans Bold"/>
              </a:rPr>
              <a:t>Execution time: 1.263 ms </a:t>
            </a:r>
          </a:p>
          <a:p>
            <a:pPr algn="l">
              <a:lnSpc>
                <a:spcPts val="3359"/>
              </a:lnSpc>
            </a:pPr>
          </a:p>
          <a:p>
            <a:pPr algn="l">
              <a:lnSpc>
                <a:spcPts val="3359"/>
              </a:lnSpc>
            </a:pPr>
            <a:r>
              <a:rPr lang="en-US" sz="2399">
                <a:solidFill>
                  <a:srgbClr val="000000"/>
                </a:solidFill>
                <a:latin typeface="DM Sans Bold"/>
              </a:rPr>
              <a:t>The most efficient route to visit all houses: A H F B G D E C A </a:t>
            </a:r>
          </a:p>
          <a:p>
            <a:pPr algn="l">
              <a:lnSpc>
                <a:spcPts val="3359"/>
              </a:lnSpc>
            </a:pPr>
          </a:p>
          <a:p>
            <a:pPr algn="l">
              <a:lnSpc>
                <a:spcPts val="3359"/>
              </a:lnSpc>
            </a:pPr>
            <a:r>
              <a:rPr lang="en-US" sz="2399">
                <a:solidFill>
                  <a:srgbClr val="000000"/>
                </a:solidFill>
                <a:latin typeface="DM Sans Bold"/>
              </a:rPr>
              <a:t>The Value Of Each house Travel Time A-11 H-14 F-13 B-17 G-19 D-8 E-13 C-15 </a:t>
            </a:r>
          </a:p>
          <a:p>
            <a:pPr algn="l">
              <a:lnSpc>
                <a:spcPts val="3359"/>
              </a:lnSpc>
            </a:pPr>
          </a:p>
          <a:p>
            <a:pPr algn="l">
              <a:lnSpc>
                <a:spcPts val="3359"/>
              </a:lnSpc>
            </a:pPr>
            <a:r>
              <a:rPr lang="en-US" sz="2399">
                <a:solidFill>
                  <a:srgbClr val="000000"/>
                </a:solidFill>
                <a:latin typeface="DM Sans Bold"/>
              </a:rPr>
              <a:t>Total time traveled: 110</a:t>
            </a:r>
          </a:p>
        </p:txBody>
      </p:sp>
      <p:sp>
        <p:nvSpPr>
          <p:cNvPr name="TextBox 34" id="34"/>
          <p:cNvSpPr txBox="true"/>
          <p:nvPr/>
        </p:nvSpPr>
        <p:spPr>
          <a:xfrm rot="0">
            <a:off x="12590530" y="1891957"/>
            <a:ext cx="4980327" cy="6273165"/>
          </a:xfrm>
          <a:prstGeom prst="rect">
            <a:avLst/>
          </a:prstGeom>
        </p:spPr>
        <p:txBody>
          <a:bodyPr anchor="t" rtlCol="false" tIns="0" lIns="0" bIns="0" rIns="0">
            <a:spAutoFit/>
          </a:bodyPr>
          <a:lstStyle/>
          <a:p>
            <a:pPr algn="l">
              <a:lnSpc>
                <a:spcPts val="3359"/>
              </a:lnSpc>
            </a:pPr>
            <a:r>
              <a:rPr lang="en-US" sz="2399">
                <a:solidFill>
                  <a:srgbClr val="000000"/>
                </a:solidFill>
                <a:latin typeface="DM Sans Bold"/>
              </a:rPr>
              <a:t>Total number of possible routes considered: 1720336 </a:t>
            </a:r>
          </a:p>
          <a:p>
            <a:pPr algn="l">
              <a:lnSpc>
                <a:spcPts val="3359"/>
              </a:lnSpc>
            </a:pPr>
          </a:p>
          <a:p>
            <a:pPr algn="l">
              <a:lnSpc>
                <a:spcPts val="3359"/>
              </a:lnSpc>
            </a:pPr>
            <a:r>
              <a:rPr lang="en-US" sz="2399">
                <a:solidFill>
                  <a:srgbClr val="000000"/>
                </a:solidFill>
                <a:latin typeface="DM Sans Bold"/>
              </a:rPr>
              <a:t>Execution time: 98.520 ms </a:t>
            </a:r>
          </a:p>
          <a:p>
            <a:pPr algn="l">
              <a:lnSpc>
                <a:spcPts val="3359"/>
              </a:lnSpc>
            </a:pPr>
          </a:p>
          <a:p>
            <a:pPr algn="l">
              <a:lnSpc>
                <a:spcPts val="3359"/>
              </a:lnSpc>
            </a:pPr>
            <a:r>
              <a:rPr lang="en-US" sz="2399">
                <a:solidFill>
                  <a:srgbClr val="000000"/>
                </a:solidFill>
                <a:latin typeface="DM Sans Bold"/>
              </a:rPr>
              <a:t>The most efficient route to visit all houses: A O K G L B I C M D E F J N H A </a:t>
            </a:r>
          </a:p>
          <a:p>
            <a:pPr algn="l">
              <a:lnSpc>
                <a:spcPts val="3359"/>
              </a:lnSpc>
            </a:pPr>
          </a:p>
          <a:p>
            <a:pPr algn="l">
              <a:lnSpc>
                <a:spcPts val="3359"/>
              </a:lnSpc>
            </a:pPr>
            <a:r>
              <a:rPr lang="en-US" sz="2399">
                <a:solidFill>
                  <a:srgbClr val="000000"/>
                </a:solidFill>
                <a:latin typeface="DM Sans Bold"/>
              </a:rPr>
              <a:t>The Value Of Each house Travel Time A-5 O-5 K-11 G-6 L-5 B-13 I-6 C-15 M-9 D-8 E-6 F-12 J-5 N-5 H-11 </a:t>
            </a:r>
          </a:p>
          <a:p>
            <a:pPr algn="l">
              <a:lnSpc>
                <a:spcPts val="3359"/>
              </a:lnSpc>
            </a:pPr>
          </a:p>
          <a:p>
            <a:pPr algn="l">
              <a:lnSpc>
                <a:spcPts val="3359"/>
              </a:lnSpc>
            </a:pPr>
            <a:r>
              <a:rPr lang="en-US" sz="2399">
                <a:solidFill>
                  <a:srgbClr val="000000"/>
                </a:solidFill>
                <a:latin typeface="DM Sans Bold"/>
              </a:rPr>
              <a:t>Total time traveled: 122</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195034"/>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ANALYSIS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5143500"/>
            <a:ext cx="10719600" cy="12573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In this part, the discusion of analysis of the Algorithm’s Correctness and Time Complexity will be explore</a:t>
            </a:r>
          </a:p>
          <a:p>
            <a:pPr algn="ctr">
              <a:lnSpc>
                <a:spcPts val="3360"/>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1386843" y="7201845"/>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118801" y="3973830"/>
            <a:ext cx="6648623" cy="2510790"/>
          </a:xfrm>
          <a:prstGeom prst="rect">
            <a:avLst/>
          </a:prstGeom>
        </p:spPr>
        <p:txBody>
          <a:bodyPr anchor="t" rtlCol="false" tIns="0" lIns="0" bIns="0" rIns="0">
            <a:spAutoFit/>
          </a:bodyPr>
          <a:lstStyle/>
          <a:p>
            <a:pPr algn="ctr">
              <a:lnSpc>
                <a:spcPts val="9600"/>
              </a:lnSpc>
            </a:pPr>
            <a:r>
              <a:rPr lang="en-US" sz="9600">
                <a:solidFill>
                  <a:srgbClr val="227C9D"/>
                </a:solidFill>
                <a:latin typeface="Kollektif Bold"/>
              </a:rPr>
              <a:t>TABLE OF CONTENTS</a:t>
            </a:r>
          </a:p>
        </p:txBody>
      </p:sp>
      <p:sp>
        <p:nvSpPr>
          <p:cNvPr name="AutoShape 20" id="20"/>
          <p:cNvSpPr/>
          <p:nvPr/>
        </p:nvSpPr>
        <p:spPr>
          <a:xfrm flipV="true">
            <a:off x="7275844" y="1028700"/>
            <a:ext cx="0" cy="8229600"/>
          </a:xfrm>
          <a:prstGeom prst="line">
            <a:avLst/>
          </a:prstGeom>
          <a:ln cap="flat" w="104775">
            <a:solidFill>
              <a:srgbClr val="A6A6A6"/>
            </a:solidFill>
            <a:prstDash val="solid"/>
            <a:headEnd type="none" len="sm" w="sm"/>
            <a:tailEnd type="none" len="sm" w="sm"/>
          </a:ln>
        </p:spPr>
      </p:sp>
      <p:sp>
        <p:nvSpPr>
          <p:cNvPr name="TextBox 21" id="21"/>
          <p:cNvSpPr txBox="true"/>
          <p:nvPr/>
        </p:nvSpPr>
        <p:spPr>
          <a:xfrm rot="0">
            <a:off x="7785432" y="1408607"/>
            <a:ext cx="7923699" cy="455755"/>
          </a:xfrm>
          <a:prstGeom prst="rect">
            <a:avLst/>
          </a:prstGeom>
        </p:spPr>
        <p:txBody>
          <a:bodyPr anchor="t" rtlCol="false" tIns="0" lIns="0" bIns="0" rIns="0">
            <a:spAutoFit/>
          </a:bodyPr>
          <a:lstStyle/>
          <a:p>
            <a:pPr algn="l">
              <a:lnSpc>
                <a:spcPts val="3481"/>
              </a:lnSpc>
            </a:pPr>
            <a:r>
              <a:rPr lang="en-US" sz="3379">
                <a:solidFill>
                  <a:srgbClr val="000000"/>
                </a:solidFill>
                <a:latin typeface="DM Sans Bold"/>
              </a:rPr>
              <a:t>Problem statement</a:t>
            </a:r>
          </a:p>
        </p:txBody>
      </p:sp>
      <p:sp>
        <p:nvSpPr>
          <p:cNvPr name="TextBox 22" id="22"/>
          <p:cNvSpPr txBox="true"/>
          <p:nvPr/>
        </p:nvSpPr>
        <p:spPr>
          <a:xfrm rot="0">
            <a:off x="7785432" y="3634565"/>
            <a:ext cx="9031442"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Why finding optimal solution is important</a:t>
            </a:r>
          </a:p>
        </p:txBody>
      </p:sp>
      <p:sp>
        <p:nvSpPr>
          <p:cNvPr name="TextBox 23" id="23"/>
          <p:cNvSpPr txBox="true"/>
          <p:nvPr/>
        </p:nvSpPr>
        <p:spPr>
          <a:xfrm rot="0">
            <a:off x="7785432" y="4829190"/>
            <a:ext cx="4856898"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Algorithm suitability </a:t>
            </a:r>
          </a:p>
        </p:txBody>
      </p:sp>
      <p:sp>
        <p:nvSpPr>
          <p:cNvPr name="TextBox 24" id="24"/>
          <p:cNvSpPr txBox="true"/>
          <p:nvPr/>
        </p:nvSpPr>
        <p:spPr>
          <a:xfrm rot="0">
            <a:off x="7785432" y="6058188"/>
            <a:ext cx="5270001"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Flowchart &amp; code</a:t>
            </a:r>
          </a:p>
        </p:txBody>
      </p:sp>
      <p:sp>
        <p:nvSpPr>
          <p:cNvPr name="TextBox 25" id="25"/>
          <p:cNvSpPr txBox="true"/>
          <p:nvPr/>
        </p:nvSpPr>
        <p:spPr>
          <a:xfrm rot="0">
            <a:off x="7785432" y="7342068"/>
            <a:ext cx="8563950"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Algorithm Complexity</a:t>
            </a:r>
          </a:p>
        </p:txBody>
      </p:sp>
      <p:sp>
        <p:nvSpPr>
          <p:cNvPr name="TextBox 26" id="26"/>
          <p:cNvSpPr txBox="true"/>
          <p:nvPr/>
        </p:nvSpPr>
        <p:spPr>
          <a:xfrm rot="0">
            <a:off x="7785432" y="8397193"/>
            <a:ext cx="8563950"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Output</a:t>
            </a:r>
          </a:p>
        </p:txBody>
      </p:sp>
      <p:sp>
        <p:nvSpPr>
          <p:cNvPr name="TextBox 27" id="27"/>
          <p:cNvSpPr txBox="true"/>
          <p:nvPr/>
        </p:nvSpPr>
        <p:spPr>
          <a:xfrm rot="0">
            <a:off x="7785432" y="2464437"/>
            <a:ext cx="8563950"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Importance of AAD</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92691"/>
            <a:ext cx="1885713" cy="188571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name="TextBox 4" id="4"/>
          <p:cNvSpPr txBox="true"/>
          <p:nvPr/>
        </p:nvSpPr>
        <p:spPr>
          <a:xfrm rot="0">
            <a:off x="1028700" y="2988290"/>
            <a:ext cx="1885713" cy="618356"/>
          </a:xfrm>
          <a:prstGeom prst="rect">
            <a:avLst/>
          </a:prstGeom>
        </p:spPr>
        <p:txBody>
          <a:bodyPr anchor="t" rtlCol="false" tIns="0" lIns="0" bIns="0" rIns="0">
            <a:spAutoFit/>
          </a:bodyPr>
          <a:lstStyle/>
          <a:p>
            <a:pPr algn="ctr">
              <a:lnSpc>
                <a:spcPts val="5010"/>
              </a:lnSpc>
            </a:pPr>
            <a:r>
              <a:rPr lang="en-US" sz="3578">
                <a:solidFill>
                  <a:srgbClr val="FFFFFF"/>
                </a:solidFill>
                <a:latin typeface="IBM Plex Sans Bold"/>
              </a:rPr>
              <a:t>1</a:t>
            </a:r>
          </a:p>
        </p:txBody>
      </p:sp>
      <p:grpSp>
        <p:nvGrpSpPr>
          <p:cNvPr name="Group 5" id="5"/>
          <p:cNvGrpSpPr/>
          <p:nvPr/>
        </p:nvGrpSpPr>
        <p:grpSpPr>
          <a:xfrm rot="0">
            <a:off x="1028700" y="4844053"/>
            <a:ext cx="1885713" cy="188571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TextBox 7" id="7"/>
          <p:cNvSpPr txBox="true"/>
          <p:nvPr/>
        </p:nvSpPr>
        <p:spPr>
          <a:xfrm rot="0">
            <a:off x="1028700" y="5439653"/>
            <a:ext cx="1885713" cy="618356"/>
          </a:xfrm>
          <a:prstGeom prst="rect">
            <a:avLst/>
          </a:prstGeom>
        </p:spPr>
        <p:txBody>
          <a:bodyPr anchor="t" rtlCol="false" tIns="0" lIns="0" bIns="0" rIns="0">
            <a:spAutoFit/>
          </a:bodyPr>
          <a:lstStyle/>
          <a:p>
            <a:pPr algn="ctr">
              <a:lnSpc>
                <a:spcPts val="5010"/>
              </a:lnSpc>
            </a:pPr>
            <a:r>
              <a:rPr lang="en-US" sz="3578">
                <a:solidFill>
                  <a:srgbClr val="FFFFFF"/>
                </a:solidFill>
                <a:latin typeface="IBM Plex Sans Bold"/>
              </a:rPr>
              <a:t>2</a:t>
            </a:r>
          </a:p>
        </p:txBody>
      </p:sp>
      <p:grpSp>
        <p:nvGrpSpPr>
          <p:cNvPr name="Group 8" id="8"/>
          <p:cNvGrpSpPr/>
          <p:nvPr/>
        </p:nvGrpSpPr>
        <p:grpSpPr>
          <a:xfrm rot="0">
            <a:off x="1028700" y="7291767"/>
            <a:ext cx="1885713" cy="1885713"/>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sp>
      </p:grpSp>
      <p:sp>
        <p:nvSpPr>
          <p:cNvPr name="TextBox 10" id="10"/>
          <p:cNvSpPr txBox="true"/>
          <p:nvPr/>
        </p:nvSpPr>
        <p:spPr>
          <a:xfrm rot="0">
            <a:off x="1028700" y="7887393"/>
            <a:ext cx="1885713" cy="618356"/>
          </a:xfrm>
          <a:prstGeom prst="rect">
            <a:avLst/>
          </a:prstGeom>
        </p:spPr>
        <p:txBody>
          <a:bodyPr anchor="t" rtlCol="false" tIns="0" lIns="0" bIns="0" rIns="0">
            <a:spAutoFit/>
          </a:bodyPr>
          <a:lstStyle/>
          <a:p>
            <a:pPr algn="ctr">
              <a:lnSpc>
                <a:spcPts val="5010"/>
              </a:lnSpc>
            </a:pPr>
            <a:r>
              <a:rPr lang="en-US" sz="3578">
                <a:solidFill>
                  <a:srgbClr val="FFFFFF"/>
                </a:solidFill>
                <a:latin typeface="IBM Plex Sans Bold"/>
              </a:rPr>
              <a:t>3</a:t>
            </a:r>
          </a:p>
        </p:txBody>
      </p:sp>
      <p:sp>
        <p:nvSpPr>
          <p:cNvPr name="TextBox 11" id="11"/>
          <p:cNvSpPr txBox="true"/>
          <p:nvPr/>
        </p:nvSpPr>
        <p:spPr>
          <a:xfrm rot="0">
            <a:off x="1028700" y="1519363"/>
            <a:ext cx="10791563" cy="739902"/>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CORRECTNESS ASPECTS</a:t>
            </a:r>
          </a:p>
        </p:txBody>
      </p:sp>
      <p:sp>
        <p:nvSpPr>
          <p:cNvPr name="TextBox 12" id="12"/>
          <p:cNvSpPr txBox="true"/>
          <p:nvPr/>
        </p:nvSpPr>
        <p:spPr>
          <a:xfrm rot="0">
            <a:off x="3279638" y="2287742"/>
            <a:ext cx="7089504" cy="1241888"/>
          </a:xfrm>
          <a:prstGeom prst="rect">
            <a:avLst/>
          </a:prstGeom>
        </p:spPr>
        <p:txBody>
          <a:bodyPr anchor="t" rtlCol="false" tIns="0" lIns="0" bIns="0" rIns="0">
            <a:spAutoFit/>
          </a:bodyPr>
          <a:lstStyle/>
          <a:p>
            <a:pPr algn="l">
              <a:lnSpc>
                <a:spcPts val="5010"/>
              </a:lnSpc>
            </a:pPr>
            <a:r>
              <a:rPr lang="en-US" sz="3578">
                <a:solidFill>
                  <a:srgbClr val="000000"/>
                </a:solidFill>
                <a:latin typeface="DM Sans Bold"/>
              </a:rPr>
              <a:t>BASE CASE INITIALIZATION</a:t>
            </a:r>
          </a:p>
          <a:p>
            <a:pPr algn="l">
              <a:lnSpc>
                <a:spcPts val="5010"/>
              </a:lnSpc>
            </a:pPr>
          </a:p>
        </p:txBody>
      </p:sp>
      <p:sp>
        <p:nvSpPr>
          <p:cNvPr name="TextBox 13" id="13"/>
          <p:cNvSpPr txBox="true"/>
          <p:nvPr/>
        </p:nvSpPr>
        <p:spPr>
          <a:xfrm rot="0">
            <a:off x="3279638" y="2953172"/>
            <a:ext cx="12045776" cy="1704382"/>
          </a:xfrm>
          <a:prstGeom prst="rect">
            <a:avLst/>
          </a:prstGeom>
        </p:spPr>
        <p:txBody>
          <a:bodyPr anchor="t" rtlCol="false" tIns="0" lIns="0" bIns="0" rIns="0">
            <a:spAutoFit/>
          </a:bodyPr>
          <a:lstStyle/>
          <a:p>
            <a:pPr algn="l" marL="496706" indent="-248353" lvl="1">
              <a:lnSpc>
                <a:spcPts val="2760"/>
              </a:lnSpc>
              <a:buFont typeface="Arial"/>
              <a:buChar char="•"/>
            </a:pPr>
            <a:r>
              <a:rPr lang="en-US" sz="2300">
                <a:solidFill>
                  <a:srgbClr val="545454"/>
                </a:solidFill>
                <a:latin typeface="DM Sans"/>
              </a:rPr>
              <a:t>The algorithm initializes the base case where the distance from the starting house (house A) to itself is 0. </a:t>
            </a:r>
          </a:p>
          <a:p>
            <a:pPr algn="l" marL="496706" indent="-248353" lvl="1">
              <a:lnSpc>
                <a:spcPts val="2760"/>
              </a:lnSpc>
              <a:buFont typeface="Arial"/>
              <a:buChar char="•"/>
            </a:pPr>
            <a:r>
              <a:rPr lang="en-US" sz="2300">
                <a:solidFill>
                  <a:srgbClr val="545454"/>
                </a:solidFill>
                <a:latin typeface="DM Sans"/>
              </a:rPr>
              <a:t>Correctly handled by the line memo[0][1] = 0;.</a:t>
            </a:r>
          </a:p>
          <a:p>
            <a:pPr algn="l">
              <a:lnSpc>
                <a:spcPts val="2760"/>
              </a:lnSpc>
            </a:pPr>
          </a:p>
          <a:p>
            <a:pPr algn="l">
              <a:lnSpc>
                <a:spcPts val="2760"/>
              </a:lnSpc>
            </a:pPr>
          </a:p>
        </p:txBody>
      </p:sp>
      <p:sp>
        <p:nvSpPr>
          <p:cNvPr name="TextBox 14" id="14"/>
          <p:cNvSpPr txBox="true"/>
          <p:nvPr/>
        </p:nvSpPr>
        <p:spPr>
          <a:xfrm rot="0">
            <a:off x="3279638" y="4736969"/>
            <a:ext cx="6365489" cy="1241888"/>
          </a:xfrm>
          <a:prstGeom prst="rect">
            <a:avLst/>
          </a:prstGeom>
        </p:spPr>
        <p:txBody>
          <a:bodyPr anchor="t" rtlCol="false" tIns="0" lIns="0" bIns="0" rIns="0">
            <a:spAutoFit/>
          </a:bodyPr>
          <a:lstStyle/>
          <a:p>
            <a:pPr algn="l">
              <a:lnSpc>
                <a:spcPts val="5010"/>
              </a:lnSpc>
            </a:pPr>
            <a:r>
              <a:rPr lang="en-US" sz="3578">
                <a:solidFill>
                  <a:srgbClr val="000000"/>
                </a:solidFill>
                <a:latin typeface="DM Sans Bold"/>
              </a:rPr>
              <a:t>RECURSIVE SUBPROBLEMS</a:t>
            </a:r>
          </a:p>
          <a:p>
            <a:pPr algn="l">
              <a:lnSpc>
                <a:spcPts val="5010"/>
              </a:lnSpc>
            </a:pPr>
          </a:p>
        </p:txBody>
      </p:sp>
      <p:sp>
        <p:nvSpPr>
          <p:cNvPr name="TextBox 15" id="15"/>
          <p:cNvSpPr txBox="true"/>
          <p:nvPr/>
        </p:nvSpPr>
        <p:spPr>
          <a:xfrm rot="0">
            <a:off x="3279638" y="5406671"/>
            <a:ext cx="12444506" cy="1704382"/>
          </a:xfrm>
          <a:prstGeom prst="rect">
            <a:avLst/>
          </a:prstGeom>
        </p:spPr>
        <p:txBody>
          <a:bodyPr anchor="t" rtlCol="false" tIns="0" lIns="0" bIns="0" rIns="0">
            <a:spAutoFit/>
          </a:bodyPr>
          <a:lstStyle/>
          <a:p>
            <a:pPr algn="l" marL="496706" indent="-248353" lvl="1">
              <a:lnSpc>
                <a:spcPts val="2760"/>
              </a:lnSpc>
              <a:buFont typeface="Arial"/>
              <a:buChar char="•"/>
            </a:pPr>
            <a:r>
              <a:rPr lang="en-US" sz="2300">
                <a:solidFill>
                  <a:srgbClr val="545454"/>
                </a:solidFill>
                <a:latin typeface="DM Sans"/>
              </a:rPr>
              <a:t>heldKarp solves subproblems by considering all possible next houses and memoizes the results to avoid redundant computations.</a:t>
            </a:r>
          </a:p>
          <a:p>
            <a:pPr algn="l" marL="496706" indent="-248353" lvl="1">
              <a:lnSpc>
                <a:spcPts val="2760"/>
              </a:lnSpc>
              <a:buFont typeface="Arial"/>
              <a:buChar char="•"/>
            </a:pPr>
            <a:r>
              <a:rPr lang="en-US" sz="2300">
                <a:solidFill>
                  <a:srgbClr val="545454"/>
                </a:solidFill>
                <a:latin typeface="DM Sans"/>
              </a:rPr>
              <a:t>the minimum distance is correctly computed by combining solutions to subproblems.</a:t>
            </a:r>
          </a:p>
          <a:p>
            <a:pPr algn="l">
              <a:lnSpc>
                <a:spcPts val="2760"/>
              </a:lnSpc>
            </a:pPr>
          </a:p>
          <a:p>
            <a:pPr algn="l">
              <a:lnSpc>
                <a:spcPts val="2760"/>
              </a:lnSpc>
            </a:pPr>
          </a:p>
        </p:txBody>
      </p:sp>
      <p:sp>
        <p:nvSpPr>
          <p:cNvPr name="TextBox 16" id="16"/>
          <p:cNvSpPr txBox="true"/>
          <p:nvPr/>
        </p:nvSpPr>
        <p:spPr>
          <a:xfrm rot="0">
            <a:off x="3279638" y="7225092"/>
            <a:ext cx="8121444" cy="1241888"/>
          </a:xfrm>
          <a:prstGeom prst="rect">
            <a:avLst/>
          </a:prstGeom>
        </p:spPr>
        <p:txBody>
          <a:bodyPr anchor="t" rtlCol="false" tIns="0" lIns="0" bIns="0" rIns="0">
            <a:spAutoFit/>
          </a:bodyPr>
          <a:lstStyle/>
          <a:p>
            <a:pPr algn="l">
              <a:lnSpc>
                <a:spcPts val="5010"/>
              </a:lnSpc>
            </a:pPr>
            <a:r>
              <a:rPr lang="en-US" sz="3578">
                <a:solidFill>
                  <a:srgbClr val="000000"/>
                </a:solidFill>
                <a:latin typeface="DM Sans Bold"/>
              </a:rPr>
              <a:t>OPTIMAL TOUR RECONSTRUCTION</a:t>
            </a:r>
          </a:p>
          <a:p>
            <a:pPr algn="l">
              <a:lnSpc>
                <a:spcPts val="5010"/>
              </a:lnSpc>
            </a:pPr>
          </a:p>
        </p:txBody>
      </p:sp>
      <p:sp>
        <p:nvSpPr>
          <p:cNvPr name="TextBox 17" id="17"/>
          <p:cNvSpPr txBox="true"/>
          <p:nvPr/>
        </p:nvSpPr>
        <p:spPr>
          <a:xfrm rot="0">
            <a:off x="3279638" y="7894794"/>
            <a:ext cx="12444506" cy="1363506"/>
          </a:xfrm>
          <a:prstGeom prst="rect">
            <a:avLst/>
          </a:prstGeom>
        </p:spPr>
        <p:txBody>
          <a:bodyPr anchor="t" rtlCol="false" tIns="0" lIns="0" bIns="0" rIns="0">
            <a:spAutoFit/>
          </a:bodyPr>
          <a:lstStyle/>
          <a:p>
            <a:pPr algn="l" marL="496706" indent="-248353" lvl="1">
              <a:lnSpc>
                <a:spcPts val="2760"/>
              </a:lnSpc>
              <a:buFont typeface="Arial"/>
              <a:buChar char="•"/>
            </a:pPr>
            <a:r>
              <a:rPr lang="en-US" sz="2300">
                <a:solidFill>
                  <a:srgbClr val="545454"/>
                </a:solidFill>
                <a:latin typeface="DM Sans"/>
              </a:rPr>
              <a:t>After computing the optimal tour length, the algorithm reconstructs the optimal tour by backtracking through the memoization table,</a:t>
            </a:r>
          </a:p>
          <a:p>
            <a:pPr algn="l" marL="496706" indent="-248353" lvl="1">
              <a:lnSpc>
                <a:spcPts val="2760"/>
              </a:lnSpc>
              <a:buFont typeface="Arial"/>
              <a:buChar char="•"/>
            </a:pPr>
            <a:r>
              <a:rPr lang="en-US" sz="2300">
                <a:solidFill>
                  <a:srgbClr val="545454"/>
                </a:solidFill>
                <a:latin typeface="DM Sans"/>
              </a:rPr>
              <a:t>to ensuring the correct sequence of houses is visited.</a:t>
            </a:r>
          </a:p>
          <a:p>
            <a:pPr algn="l">
              <a:lnSpc>
                <a:spcPts val="276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4634" y="3211765"/>
            <a:ext cx="1773021" cy="1773021"/>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name="TextBox 4" id="4"/>
          <p:cNvSpPr txBox="true"/>
          <p:nvPr/>
        </p:nvSpPr>
        <p:spPr>
          <a:xfrm rot="0">
            <a:off x="1254634" y="3776742"/>
            <a:ext cx="1773021" cy="576431"/>
          </a:xfrm>
          <a:prstGeom prst="rect">
            <a:avLst/>
          </a:prstGeom>
        </p:spPr>
        <p:txBody>
          <a:bodyPr anchor="t" rtlCol="false" tIns="0" lIns="0" bIns="0" rIns="0">
            <a:spAutoFit/>
          </a:bodyPr>
          <a:lstStyle/>
          <a:p>
            <a:pPr algn="ctr">
              <a:lnSpc>
                <a:spcPts val="4710"/>
              </a:lnSpc>
            </a:pPr>
            <a:r>
              <a:rPr lang="en-US" sz="3364">
                <a:solidFill>
                  <a:srgbClr val="FFFFFF"/>
                </a:solidFill>
                <a:latin typeface="IBM Plex Sans Bold"/>
              </a:rPr>
              <a:t>1</a:t>
            </a:r>
          </a:p>
        </p:txBody>
      </p:sp>
      <p:grpSp>
        <p:nvGrpSpPr>
          <p:cNvPr name="Group 5" id="5"/>
          <p:cNvGrpSpPr/>
          <p:nvPr/>
        </p:nvGrpSpPr>
        <p:grpSpPr>
          <a:xfrm rot="0">
            <a:off x="1254634" y="5516632"/>
            <a:ext cx="1773021" cy="1773021"/>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TextBox 7" id="7"/>
          <p:cNvSpPr txBox="true"/>
          <p:nvPr/>
        </p:nvSpPr>
        <p:spPr>
          <a:xfrm rot="0">
            <a:off x="1254634" y="6081609"/>
            <a:ext cx="1773021" cy="576431"/>
          </a:xfrm>
          <a:prstGeom prst="rect">
            <a:avLst/>
          </a:prstGeom>
        </p:spPr>
        <p:txBody>
          <a:bodyPr anchor="t" rtlCol="false" tIns="0" lIns="0" bIns="0" rIns="0">
            <a:spAutoFit/>
          </a:bodyPr>
          <a:lstStyle/>
          <a:p>
            <a:pPr algn="ctr">
              <a:lnSpc>
                <a:spcPts val="4710"/>
              </a:lnSpc>
            </a:pPr>
            <a:r>
              <a:rPr lang="en-US" sz="3364">
                <a:solidFill>
                  <a:srgbClr val="FFFFFF"/>
                </a:solidFill>
                <a:latin typeface="IBM Plex Sans Bold"/>
              </a:rPr>
              <a:t>2</a:t>
            </a:r>
          </a:p>
        </p:txBody>
      </p:sp>
      <p:sp>
        <p:nvSpPr>
          <p:cNvPr name="TextBox 8" id="8"/>
          <p:cNvSpPr txBox="true"/>
          <p:nvPr/>
        </p:nvSpPr>
        <p:spPr>
          <a:xfrm rot="0">
            <a:off x="1028700" y="1519363"/>
            <a:ext cx="10791563" cy="739902"/>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TIME COMPLEXITY ANALYSIS</a:t>
            </a:r>
          </a:p>
        </p:txBody>
      </p:sp>
      <p:sp>
        <p:nvSpPr>
          <p:cNvPr name="TextBox 9" id="9"/>
          <p:cNvSpPr txBox="true"/>
          <p:nvPr/>
        </p:nvSpPr>
        <p:spPr>
          <a:xfrm rot="0">
            <a:off x="3371053" y="3421689"/>
            <a:ext cx="6665827" cy="1171656"/>
          </a:xfrm>
          <a:prstGeom prst="rect">
            <a:avLst/>
          </a:prstGeom>
        </p:spPr>
        <p:txBody>
          <a:bodyPr anchor="t" rtlCol="false" tIns="0" lIns="0" bIns="0" rIns="0">
            <a:spAutoFit/>
          </a:bodyPr>
          <a:lstStyle/>
          <a:p>
            <a:pPr algn="l">
              <a:lnSpc>
                <a:spcPts val="4710"/>
              </a:lnSpc>
            </a:pPr>
            <a:r>
              <a:rPr lang="en-US" sz="3364">
                <a:solidFill>
                  <a:srgbClr val="000000"/>
                </a:solidFill>
                <a:latin typeface="DM Sans Bold"/>
              </a:rPr>
              <a:t>MEMOIZATION TABLE</a:t>
            </a:r>
          </a:p>
          <a:p>
            <a:pPr algn="l">
              <a:lnSpc>
                <a:spcPts val="4710"/>
              </a:lnSpc>
            </a:pPr>
          </a:p>
        </p:txBody>
      </p:sp>
      <p:sp>
        <p:nvSpPr>
          <p:cNvPr name="TextBox 10" id="10"/>
          <p:cNvSpPr txBox="true"/>
          <p:nvPr/>
        </p:nvSpPr>
        <p:spPr>
          <a:xfrm rot="0">
            <a:off x="3371053" y="4051336"/>
            <a:ext cx="11325907" cy="1114425"/>
          </a:xfrm>
          <a:prstGeom prst="rect">
            <a:avLst/>
          </a:prstGeom>
        </p:spPr>
        <p:txBody>
          <a:bodyPr anchor="t" rtlCol="false" tIns="0" lIns="0" bIns="0" rIns="0">
            <a:spAutoFit/>
          </a:bodyPr>
          <a:lstStyle/>
          <a:p>
            <a:pPr algn="l" marL="531791" indent="-265895" lvl="1">
              <a:lnSpc>
                <a:spcPts val="2955"/>
              </a:lnSpc>
              <a:buFont typeface="Arial"/>
              <a:buChar char="•"/>
            </a:pPr>
            <a:r>
              <a:rPr lang="en-US" sz="2463">
                <a:solidFill>
                  <a:srgbClr val="545454"/>
                </a:solidFill>
                <a:latin typeface="DM Sans"/>
              </a:rPr>
              <a:t>The memoization table has dimensions n x 2^n, resulting in O(n . 2^n) space complexity.</a:t>
            </a:r>
          </a:p>
          <a:p>
            <a:pPr algn="l">
              <a:lnSpc>
                <a:spcPts val="2955"/>
              </a:lnSpc>
            </a:pPr>
          </a:p>
        </p:txBody>
      </p:sp>
      <p:sp>
        <p:nvSpPr>
          <p:cNvPr name="TextBox 11" id="11"/>
          <p:cNvSpPr txBox="true"/>
          <p:nvPr/>
        </p:nvSpPr>
        <p:spPr>
          <a:xfrm rot="0">
            <a:off x="3371053" y="5411962"/>
            <a:ext cx="5985081" cy="1171656"/>
          </a:xfrm>
          <a:prstGeom prst="rect">
            <a:avLst/>
          </a:prstGeom>
        </p:spPr>
        <p:txBody>
          <a:bodyPr anchor="t" rtlCol="false" tIns="0" lIns="0" bIns="0" rIns="0">
            <a:spAutoFit/>
          </a:bodyPr>
          <a:lstStyle/>
          <a:p>
            <a:pPr algn="l">
              <a:lnSpc>
                <a:spcPts val="4710"/>
              </a:lnSpc>
            </a:pPr>
            <a:r>
              <a:rPr lang="en-US" sz="3364">
                <a:solidFill>
                  <a:srgbClr val="000000"/>
                </a:solidFill>
                <a:latin typeface="DM Sans Bold"/>
              </a:rPr>
              <a:t>SUBPROBLEM SOLVING</a:t>
            </a:r>
          </a:p>
          <a:p>
            <a:pPr algn="l">
              <a:lnSpc>
                <a:spcPts val="4710"/>
              </a:lnSpc>
            </a:pPr>
          </a:p>
        </p:txBody>
      </p:sp>
      <p:sp>
        <p:nvSpPr>
          <p:cNvPr name="TextBox 12" id="12"/>
          <p:cNvSpPr txBox="true"/>
          <p:nvPr/>
        </p:nvSpPr>
        <p:spPr>
          <a:xfrm rot="0">
            <a:off x="3371053" y="6045626"/>
            <a:ext cx="11700808" cy="1857375"/>
          </a:xfrm>
          <a:prstGeom prst="rect">
            <a:avLst/>
          </a:prstGeom>
        </p:spPr>
        <p:txBody>
          <a:bodyPr anchor="t" rtlCol="false" tIns="0" lIns="0" bIns="0" rIns="0">
            <a:spAutoFit/>
          </a:bodyPr>
          <a:lstStyle/>
          <a:p>
            <a:pPr algn="l" marL="531791" indent="-265895" lvl="1">
              <a:lnSpc>
                <a:spcPts val="2955"/>
              </a:lnSpc>
              <a:buFont typeface="Arial"/>
              <a:buChar char="•"/>
            </a:pPr>
            <a:r>
              <a:rPr lang="en-US" sz="2463">
                <a:solidFill>
                  <a:srgbClr val="545454"/>
                </a:solidFill>
                <a:latin typeface="DM Sans"/>
              </a:rPr>
              <a:t>For each state, the algorithm iterates through all possible next houses, leading to O(n) time for each state. </a:t>
            </a:r>
          </a:p>
          <a:p>
            <a:pPr algn="l" marL="531791" indent="-265895" lvl="1">
              <a:lnSpc>
                <a:spcPts val="2955"/>
              </a:lnSpc>
              <a:buFont typeface="Arial"/>
              <a:buChar char="•"/>
            </a:pPr>
            <a:r>
              <a:rPr lang="en-US" sz="2463">
                <a:solidFill>
                  <a:srgbClr val="545454"/>
                </a:solidFill>
                <a:latin typeface="DM Sans"/>
              </a:rPr>
              <a:t>Since there are 2^n states and n possible starting houses for each state, this results in O(n^2 . 2^n) time complexity.</a:t>
            </a:r>
          </a:p>
          <a:p>
            <a:pPr algn="l">
              <a:lnSpc>
                <a:spcPts val="2955"/>
              </a:lnSpc>
            </a:pPr>
          </a:p>
        </p:txBody>
      </p:sp>
      <p:sp>
        <p:nvSpPr>
          <p:cNvPr name="TextBox 13" id="13"/>
          <p:cNvSpPr txBox="true"/>
          <p:nvPr/>
        </p:nvSpPr>
        <p:spPr>
          <a:xfrm rot="0">
            <a:off x="1254634" y="2259265"/>
            <a:ext cx="11558156" cy="1038225"/>
          </a:xfrm>
          <a:prstGeom prst="rect">
            <a:avLst/>
          </a:prstGeom>
        </p:spPr>
        <p:txBody>
          <a:bodyPr anchor="t" rtlCol="false" tIns="0" lIns="0" bIns="0" rIns="0">
            <a:spAutoFit/>
          </a:bodyPr>
          <a:lstStyle/>
          <a:p>
            <a:pPr algn="l">
              <a:lnSpc>
                <a:spcPts val="2999"/>
              </a:lnSpc>
            </a:pPr>
            <a:r>
              <a:rPr lang="en-US" sz="2499">
                <a:solidFill>
                  <a:srgbClr val="545454"/>
                </a:solidFill>
                <a:latin typeface="DM Sans"/>
              </a:rPr>
              <a:t>The Held-Karp algorithm for TSP has a time complexity of O(n^2 . 2^n), where n is the number of houses.</a:t>
            </a:r>
          </a:p>
          <a:p>
            <a:pPr algn="l">
              <a:lnSpc>
                <a:spcPts val="2399"/>
              </a:lnSpc>
            </a:pPr>
          </a:p>
        </p:txBody>
      </p:sp>
      <p:sp>
        <p:nvSpPr>
          <p:cNvPr name="Freeform 14" id="14"/>
          <p:cNvSpPr/>
          <p:nvPr/>
        </p:nvSpPr>
        <p:spPr>
          <a:xfrm flipH="false" flipV="false" rot="-10800000">
            <a:off x="17204191"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204191"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7204191" y="59517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720419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1254634" y="7629198"/>
            <a:ext cx="1773021" cy="1773021"/>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sp>
      </p:grpSp>
      <p:sp>
        <p:nvSpPr>
          <p:cNvPr name="TextBox 21" id="21"/>
          <p:cNvSpPr txBox="true"/>
          <p:nvPr/>
        </p:nvSpPr>
        <p:spPr>
          <a:xfrm rot="0">
            <a:off x="1254634" y="8194200"/>
            <a:ext cx="1773021" cy="576431"/>
          </a:xfrm>
          <a:prstGeom prst="rect">
            <a:avLst/>
          </a:prstGeom>
        </p:spPr>
        <p:txBody>
          <a:bodyPr anchor="t" rtlCol="false" tIns="0" lIns="0" bIns="0" rIns="0">
            <a:spAutoFit/>
          </a:bodyPr>
          <a:lstStyle/>
          <a:p>
            <a:pPr algn="ctr">
              <a:lnSpc>
                <a:spcPts val="4710"/>
              </a:lnSpc>
            </a:pPr>
            <a:r>
              <a:rPr lang="en-US" sz="3364">
                <a:solidFill>
                  <a:srgbClr val="FFFFFF"/>
                </a:solidFill>
                <a:latin typeface="IBM Plex Sans Bold"/>
              </a:rPr>
              <a:t>3</a:t>
            </a:r>
          </a:p>
        </p:txBody>
      </p:sp>
      <p:sp>
        <p:nvSpPr>
          <p:cNvPr name="TextBox 22" id="22"/>
          <p:cNvSpPr txBox="true"/>
          <p:nvPr/>
        </p:nvSpPr>
        <p:spPr>
          <a:xfrm rot="0">
            <a:off x="3554199" y="7896543"/>
            <a:ext cx="7636097" cy="1171656"/>
          </a:xfrm>
          <a:prstGeom prst="rect">
            <a:avLst/>
          </a:prstGeom>
        </p:spPr>
        <p:txBody>
          <a:bodyPr anchor="t" rtlCol="false" tIns="0" lIns="0" bIns="0" rIns="0">
            <a:spAutoFit/>
          </a:bodyPr>
          <a:lstStyle/>
          <a:p>
            <a:pPr algn="l">
              <a:lnSpc>
                <a:spcPts val="4710"/>
              </a:lnSpc>
            </a:pPr>
            <a:r>
              <a:rPr lang="en-US" sz="3364">
                <a:solidFill>
                  <a:srgbClr val="000000"/>
                </a:solidFill>
                <a:latin typeface="DM Sans Bold"/>
              </a:rPr>
              <a:t>RECURRENCE RELATION</a:t>
            </a:r>
          </a:p>
          <a:p>
            <a:pPr algn="l">
              <a:lnSpc>
                <a:spcPts val="4710"/>
              </a:lnSpc>
            </a:pPr>
          </a:p>
        </p:txBody>
      </p:sp>
      <p:sp>
        <p:nvSpPr>
          <p:cNvPr name="TextBox 23" id="23"/>
          <p:cNvSpPr txBox="true"/>
          <p:nvPr/>
        </p:nvSpPr>
        <p:spPr>
          <a:xfrm rot="0">
            <a:off x="3554199" y="8530208"/>
            <a:ext cx="11700808" cy="1114425"/>
          </a:xfrm>
          <a:prstGeom prst="rect">
            <a:avLst/>
          </a:prstGeom>
        </p:spPr>
        <p:txBody>
          <a:bodyPr anchor="t" rtlCol="false" tIns="0" lIns="0" bIns="0" rIns="0">
            <a:spAutoFit/>
          </a:bodyPr>
          <a:lstStyle/>
          <a:p>
            <a:pPr algn="l" marL="531791" indent="-265895" lvl="1">
              <a:lnSpc>
                <a:spcPts val="2955"/>
              </a:lnSpc>
              <a:buFont typeface="Arial"/>
              <a:buChar char="•"/>
            </a:pPr>
            <a:r>
              <a:rPr lang="en-US" sz="2463">
                <a:solidFill>
                  <a:srgbClr val="545454"/>
                </a:solidFill>
                <a:latin typeface="DM Sans"/>
              </a:rPr>
              <a:t>The recurrence relation for each state is computed by iterating over all possible next houses, leading to O(n) time for each state transition.</a:t>
            </a:r>
          </a:p>
          <a:p>
            <a:pPr algn="l">
              <a:lnSpc>
                <a:spcPts val="2955"/>
              </a:lnSpc>
            </a:pP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296815"/>
            <a:ext cx="1850050" cy="18500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name="TextBox 4" id="4"/>
          <p:cNvSpPr txBox="true"/>
          <p:nvPr/>
        </p:nvSpPr>
        <p:spPr>
          <a:xfrm rot="0">
            <a:off x="1028700" y="2879709"/>
            <a:ext cx="1850050" cy="608103"/>
          </a:xfrm>
          <a:prstGeom prst="rect">
            <a:avLst/>
          </a:prstGeom>
        </p:spPr>
        <p:txBody>
          <a:bodyPr anchor="t" rtlCol="false" tIns="0" lIns="0" bIns="0" rIns="0">
            <a:spAutoFit/>
          </a:bodyPr>
          <a:lstStyle/>
          <a:p>
            <a:pPr algn="ctr">
              <a:lnSpc>
                <a:spcPts val="4915"/>
              </a:lnSpc>
            </a:pPr>
            <a:r>
              <a:rPr lang="en-US" sz="3511">
                <a:solidFill>
                  <a:srgbClr val="FFFFFF"/>
                </a:solidFill>
                <a:latin typeface="IBM Plex Sans Bold"/>
              </a:rPr>
              <a:t>1</a:t>
            </a:r>
          </a:p>
        </p:txBody>
      </p:sp>
      <p:grpSp>
        <p:nvGrpSpPr>
          <p:cNvPr name="Group 5" id="5"/>
          <p:cNvGrpSpPr/>
          <p:nvPr/>
        </p:nvGrpSpPr>
        <p:grpSpPr>
          <a:xfrm rot="0">
            <a:off x="1028700" y="4701817"/>
            <a:ext cx="1850050" cy="185005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TextBox 7" id="7"/>
          <p:cNvSpPr txBox="true"/>
          <p:nvPr/>
        </p:nvSpPr>
        <p:spPr>
          <a:xfrm rot="0">
            <a:off x="1028700" y="5284711"/>
            <a:ext cx="1850050" cy="608103"/>
          </a:xfrm>
          <a:prstGeom prst="rect">
            <a:avLst/>
          </a:prstGeom>
        </p:spPr>
        <p:txBody>
          <a:bodyPr anchor="t" rtlCol="false" tIns="0" lIns="0" bIns="0" rIns="0">
            <a:spAutoFit/>
          </a:bodyPr>
          <a:lstStyle/>
          <a:p>
            <a:pPr algn="ctr">
              <a:lnSpc>
                <a:spcPts val="4915"/>
              </a:lnSpc>
            </a:pPr>
            <a:r>
              <a:rPr lang="en-US" sz="3511">
                <a:solidFill>
                  <a:srgbClr val="FFFFFF"/>
                </a:solidFill>
                <a:latin typeface="IBM Plex Sans Bold"/>
              </a:rPr>
              <a:t>2</a:t>
            </a:r>
          </a:p>
        </p:txBody>
      </p:sp>
      <p:grpSp>
        <p:nvGrpSpPr>
          <p:cNvPr name="Group 8" id="8"/>
          <p:cNvGrpSpPr/>
          <p:nvPr/>
        </p:nvGrpSpPr>
        <p:grpSpPr>
          <a:xfrm rot="0">
            <a:off x="1028700" y="7103239"/>
            <a:ext cx="1850050" cy="18500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sp>
      </p:grpSp>
      <p:sp>
        <p:nvSpPr>
          <p:cNvPr name="TextBox 10" id="10"/>
          <p:cNvSpPr txBox="true"/>
          <p:nvPr/>
        </p:nvSpPr>
        <p:spPr>
          <a:xfrm rot="0">
            <a:off x="1028700" y="7686160"/>
            <a:ext cx="1850050" cy="608103"/>
          </a:xfrm>
          <a:prstGeom prst="rect">
            <a:avLst/>
          </a:prstGeom>
        </p:spPr>
        <p:txBody>
          <a:bodyPr anchor="t" rtlCol="false" tIns="0" lIns="0" bIns="0" rIns="0">
            <a:spAutoFit/>
          </a:bodyPr>
          <a:lstStyle/>
          <a:p>
            <a:pPr algn="ctr">
              <a:lnSpc>
                <a:spcPts val="4915"/>
              </a:lnSpc>
            </a:pPr>
            <a:r>
              <a:rPr lang="en-US" sz="3511">
                <a:solidFill>
                  <a:srgbClr val="FFFFFF"/>
                </a:solidFill>
                <a:latin typeface="IBM Plex Sans Bold"/>
              </a:rPr>
              <a:t>3</a:t>
            </a:r>
          </a:p>
        </p:txBody>
      </p:sp>
      <p:sp>
        <p:nvSpPr>
          <p:cNvPr name="TextBox 11" id="11"/>
          <p:cNvSpPr txBox="true"/>
          <p:nvPr/>
        </p:nvSpPr>
        <p:spPr>
          <a:xfrm rot="0">
            <a:off x="1028700" y="1519363"/>
            <a:ext cx="10791563" cy="739902"/>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TIME COMPLEXITY ANALYSIS</a:t>
            </a:r>
          </a:p>
        </p:txBody>
      </p:sp>
      <p:sp>
        <p:nvSpPr>
          <p:cNvPr name="TextBox 12" id="12"/>
          <p:cNvSpPr txBox="true"/>
          <p:nvPr/>
        </p:nvSpPr>
        <p:spPr>
          <a:xfrm rot="0">
            <a:off x="3237068" y="2183065"/>
            <a:ext cx="6955426" cy="608103"/>
          </a:xfrm>
          <a:prstGeom prst="rect">
            <a:avLst/>
          </a:prstGeom>
        </p:spPr>
        <p:txBody>
          <a:bodyPr anchor="t" rtlCol="false" tIns="0" lIns="0" bIns="0" rIns="0">
            <a:spAutoFit/>
          </a:bodyPr>
          <a:lstStyle/>
          <a:p>
            <a:pPr algn="l">
              <a:lnSpc>
                <a:spcPts val="4915"/>
              </a:lnSpc>
            </a:pPr>
            <a:r>
              <a:rPr lang="en-US" sz="3511">
                <a:solidFill>
                  <a:srgbClr val="000000"/>
                </a:solidFill>
                <a:latin typeface="DM Sans Bold"/>
              </a:rPr>
              <a:t>BEST CASE</a:t>
            </a:r>
          </a:p>
        </p:txBody>
      </p:sp>
      <p:sp>
        <p:nvSpPr>
          <p:cNvPr name="TextBox 13" id="13"/>
          <p:cNvSpPr txBox="true"/>
          <p:nvPr/>
        </p:nvSpPr>
        <p:spPr>
          <a:xfrm rot="0">
            <a:off x="3237068" y="2846696"/>
            <a:ext cx="13040189" cy="1905000"/>
          </a:xfrm>
          <a:prstGeom prst="rect">
            <a:avLst/>
          </a:prstGeom>
        </p:spPr>
        <p:txBody>
          <a:bodyPr anchor="t" rtlCol="false" tIns="0" lIns="0" bIns="0" rIns="0">
            <a:spAutoFit/>
          </a:bodyPr>
          <a:lstStyle/>
          <a:p>
            <a:pPr algn="l" marL="552080" indent="-276040" lvl="1">
              <a:lnSpc>
                <a:spcPts val="3068"/>
              </a:lnSpc>
              <a:buFont typeface="Arial"/>
              <a:buChar char="•"/>
            </a:pPr>
            <a:r>
              <a:rPr lang="en-US" sz="2557">
                <a:solidFill>
                  <a:srgbClr val="545454"/>
                </a:solidFill>
                <a:latin typeface="DM Sans"/>
              </a:rPr>
              <a:t>O(n^2x2^n)</a:t>
            </a:r>
          </a:p>
          <a:p>
            <a:pPr algn="l">
              <a:lnSpc>
                <a:spcPts val="3068"/>
              </a:lnSpc>
            </a:pPr>
          </a:p>
          <a:p>
            <a:pPr algn="l" marL="552080" indent="-276040" lvl="1">
              <a:lnSpc>
                <a:spcPts val="3068"/>
              </a:lnSpc>
              <a:buFont typeface="Arial"/>
              <a:buChar char="•"/>
            </a:pPr>
            <a:r>
              <a:rPr lang="en-US" sz="2557">
                <a:solidFill>
                  <a:srgbClr val="545454"/>
                </a:solidFill>
                <a:latin typeface="DM Sans"/>
              </a:rPr>
              <a:t>Even in the best case, the algorithm has to consider all states and transitions. There is no way to avoid this because each state depends on the others.</a:t>
            </a:r>
          </a:p>
          <a:p>
            <a:pPr algn="l">
              <a:lnSpc>
                <a:spcPts val="3068"/>
              </a:lnSpc>
            </a:pPr>
          </a:p>
        </p:txBody>
      </p:sp>
      <p:sp>
        <p:nvSpPr>
          <p:cNvPr name="TextBox 14" id="14"/>
          <p:cNvSpPr txBox="true"/>
          <p:nvPr/>
        </p:nvSpPr>
        <p:spPr>
          <a:xfrm rot="0">
            <a:off x="3237068" y="4585971"/>
            <a:ext cx="6245105" cy="608103"/>
          </a:xfrm>
          <a:prstGeom prst="rect">
            <a:avLst/>
          </a:prstGeom>
        </p:spPr>
        <p:txBody>
          <a:bodyPr anchor="t" rtlCol="false" tIns="0" lIns="0" bIns="0" rIns="0">
            <a:spAutoFit/>
          </a:bodyPr>
          <a:lstStyle/>
          <a:p>
            <a:pPr algn="l">
              <a:lnSpc>
                <a:spcPts val="4915"/>
              </a:lnSpc>
            </a:pPr>
            <a:r>
              <a:rPr lang="en-US" sz="3511">
                <a:solidFill>
                  <a:srgbClr val="000000"/>
                </a:solidFill>
                <a:latin typeface="DM Sans Bold"/>
              </a:rPr>
              <a:t>AVERAGE CASE</a:t>
            </a:r>
          </a:p>
        </p:txBody>
      </p:sp>
      <p:sp>
        <p:nvSpPr>
          <p:cNvPr name="TextBox 15" id="15"/>
          <p:cNvSpPr txBox="true"/>
          <p:nvPr/>
        </p:nvSpPr>
        <p:spPr>
          <a:xfrm rot="0">
            <a:off x="3237068" y="5253794"/>
            <a:ext cx="14628139" cy="1905000"/>
          </a:xfrm>
          <a:prstGeom prst="rect">
            <a:avLst/>
          </a:prstGeom>
        </p:spPr>
        <p:txBody>
          <a:bodyPr anchor="t" rtlCol="false" tIns="0" lIns="0" bIns="0" rIns="0">
            <a:spAutoFit/>
          </a:bodyPr>
          <a:lstStyle/>
          <a:p>
            <a:pPr algn="l" marL="552080" indent="-276040" lvl="1">
              <a:lnSpc>
                <a:spcPts val="3068"/>
              </a:lnSpc>
              <a:buFont typeface="Arial"/>
              <a:buChar char="•"/>
            </a:pPr>
            <a:r>
              <a:rPr lang="en-US" sz="2557">
                <a:solidFill>
                  <a:srgbClr val="545454"/>
                </a:solidFill>
                <a:latin typeface="DM Sans"/>
              </a:rPr>
              <a:t>O(n^2x2^n)</a:t>
            </a:r>
          </a:p>
          <a:p>
            <a:pPr algn="l">
              <a:lnSpc>
                <a:spcPts val="3068"/>
              </a:lnSpc>
            </a:pPr>
          </a:p>
          <a:p>
            <a:pPr algn="l" marL="552080" indent="-276040" lvl="1">
              <a:lnSpc>
                <a:spcPts val="3068"/>
              </a:lnSpc>
              <a:buFont typeface="Arial"/>
              <a:buChar char="•"/>
            </a:pPr>
            <a:r>
              <a:rPr lang="en-US" sz="2557">
                <a:solidFill>
                  <a:srgbClr val="545454"/>
                </a:solidFill>
                <a:latin typeface="DM Sans"/>
              </a:rPr>
              <a:t>The average case time complexity is the same as the worst case because the algorithm needs to consider all possible subsets of houses and transitions between them.</a:t>
            </a:r>
          </a:p>
          <a:p>
            <a:pPr algn="l">
              <a:lnSpc>
                <a:spcPts val="3068"/>
              </a:lnSpc>
            </a:pPr>
          </a:p>
        </p:txBody>
      </p:sp>
      <p:sp>
        <p:nvSpPr>
          <p:cNvPr name="TextBox 16" id="16"/>
          <p:cNvSpPr txBox="true"/>
          <p:nvPr/>
        </p:nvSpPr>
        <p:spPr>
          <a:xfrm rot="0">
            <a:off x="3237068" y="6987394"/>
            <a:ext cx="7967850" cy="608103"/>
          </a:xfrm>
          <a:prstGeom prst="rect">
            <a:avLst/>
          </a:prstGeom>
        </p:spPr>
        <p:txBody>
          <a:bodyPr anchor="t" rtlCol="false" tIns="0" lIns="0" bIns="0" rIns="0">
            <a:spAutoFit/>
          </a:bodyPr>
          <a:lstStyle/>
          <a:p>
            <a:pPr algn="l">
              <a:lnSpc>
                <a:spcPts val="4915"/>
              </a:lnSpc>
            </a:pPr>
            <a:r>
              <a:rPr lang="en-US" sz="3511">
                <a:solidFill>
                  <a:srgbClr val="000000"/>
                </a:solidFill>
                <a:latin typeface="DM Sans Bold"/>
              </a:rPr>
              <a:t>WORST CASE</a:t>
            </a:r>
          </a:p>
        </p:txBody>
      </p:sp>
      <p:sp>
        <p:nvSpPr>
          <p:cNvPr name="TextBox 17" id="17"/>
          <p:cNvSpPr txBox="true"/>
          <p:nvPr/>
        </p:nvSpPr>
        <p:spPr>
          <a:xfrm rot="0">
            <a:off x="3237068" y="7655216"/>
            <a:ext cx="12209154" cy="1905000"/>
          </a:xfrm>
          <a:prstGeom prst="rect">
            <a:avLst/>
          </a:prstGeom>
        </p:spPr>
        <p:txBody>
          <a:bodyPr anchor="t" rtlCol="false" tIns="0" lIns="0" bIns="0" rIns="0">
            <a:spAutoFit/>
          </a:bodyPr>
          <a:lstStyle/>
          <a:p>
            <a:pPr algn="l" marL="552080" indent="-276040" lvl="1">
              <a:lnSpc>
                <a:spcPts val="3068"/>
              </a:lnSpc>
              <a:buFont typeface="Arial"/>
              <a:buChar char="•"/>
            </a:pPr>
            <a:r>
              <a:rPr lang="en-US" sz="2557">
                <a:solidFill>
                  <a:srgbClr val="545454"/>
                </a:solidFill>
                <a:latin typeface="DM Sans"/>
              </a:rPr>
              <a:t>O(n^2x2^n)</a:t>
            </a:r>
          </a:p>
          <a:p>
            <a:pPr algn="l">
              <a:lnSpc>
                <a:spcPts val="3068"/>
              </a:lnSpc>
            </a:pPr>
          </a:p>
          <a:p>
            <a:pPr algn="l" marL="552080" indent="-276040" lvl="1">
              <a:lnSpc>
                <a:spcPts val="3068"/>
              </a:lnSpc>
              <a:buFont typeface="Arial"/>
              <a:buChar char="•"/>
            </a:pPr>
            <a:r>
              <a:rPr lang="en-US" sz="2557">
                <a:solidFill>
                  <a:srgbClr val="545454"/>
                </a:solidFill>
                <a:latin typeface="DM Sans"/>
              </a:rPr>
              <a:t>The worst case also requires considering all states and transitions, leading to the same time complexity as the best and average cases.</a:t>
            </a:r>
          </a:p>
          <a:p>
            <a:pPr algn="l">
              <a:lnSpc>
                <a:spcPts val="3068"/>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8100000">
            <a:off x="16760858" y="-12409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H="true">
            <a:off x="16298854" y="-362874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H="true">
            <a:off x="16080026" y="-38426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H="true">
            <a:off x="15893267" y="-4022296"/>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flipH="true">
            <a:off x="15683626" y="-4148951"/>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flipH="true">
            <a:off x="15586790" y="-4292805"/>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7118892" y="2682557"/>
            <a:ext cx="9179961" cy="5552166"/>
          </a:xfrm>
          <a:custGeom>
            <a:avLst/>
            <a:gdLst/>
            <a:ahLst/>
            <a:cxnLst/>
            <a:rect r="r" b="b" t="t" l="l"/>
            <a:pathLst>
              <a:path h="5552166" w="9179961">
                <a:moveTo>
                  <a:pt x="0" y="0"/>
                </a:moveTo>
                <a:lnTo>
                  <a:pt x="9179962" y="0"/>
                </a:lnTo>
                <a:lnTo>
                  <a:pt x="9179962" y="5552166"/>
                </a:lnTo>
                <a:lnTo>
                  <a:pt x="0" y="5552166"/>
                </a:lnTo>
                <a:lnTo>
                  <a:pt x="0" y="0"/>
                </a:lnTo>
                <a:close/>
              </a:path>
            </a:pathLst>
          </a:custGeom>
          <a:blipFill>
            <a:blip r:embed="rId2"/>
            <a:stretch>
              <a:fillRect l="0" t="0" r="0" b="0"/>
            </a:stretch>
          </a:blipFill>
        </p:spPr>
      </p:sp>
      <p:sp>
        <p:nvSpPr>
          <p:cNvPr name="TextBox 11" id="11"/>
          <p:cNvSpPr txBox="true"/>
          <p:nvPr/>
        </p:nvSpPr>
        <p:spPr>
          <a:xfrm rot="0">
            <a:off x="1259144" y="552005"/>
            <a:ext cx="12371376" cy="2130552"/>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EMPIRICAL ANALYSIS BASED ON OUTPUT AND GRAPH</a:t>
            </a:r>
          </a:p>
          <a:p>
            <a:pPr algn="l">
              <a:lnSpc>
                <a:spcPts val="5544"/>
              </a:lnSpc>
            </a:pPr>
          </a:p>
        </p:txBody>
      </p:sp>
      <p:sp>
        <p:nvSpPr>
          <p:cNvPr name="TextBox 12" id="12"/>
          <p:cNvSpPr txBox="true"/>
          <p:nvPr/>
        </p:nvSpPr>
        <p:spPr>
          <a:xfrm rot="0">
            <a:off x="1450586" y="2787898"/>
            <a:ext cx="5022070" cy="6558720"/>
          </a:xfrm>
          <a:prstGeom prst="rect">
            <a:avLst/>
          </a:prstGeom>
        </p:spPr>
        <p:txBody>
          <a:bodyPr anchor="t" rtlCol="false" tIns="0" lIns="0" bIns="0" rIns="0">
            <a:spAutoFit/>
          </a:bodyPr>
          <a:lstStyle/>
          <a:p>
            <a:pPr algn="l" marL="587685" indent="-293843" lvl="1">
              <a:lnSpc>
                <a:spcPts val="3266"/>
              </a:lnSpc>
              <a:buFont typeface="Arial"/>
              <a:buChar char="•"/>
            </a:pPr>
            <a:r>
              <a:rPr lang="en-US" sz="2722">
                <a:solidFill>
                  <a:srgbClr val="545454"/>
                </a:solidFill>
                <a:latin typeface="DM Sans"/>
              </a:rPr>
              <a:t>5 Houses:</a:t>
            </a:r>
          </a:p>
          <a:p>
            <a:pPr algn="l" marL="1175370" indent="-391790" lvl="2">
              <a:lnSpc>
                <a:spcPts val="3266"/>
              </a:lnSpc>
              <a:buFont typeface="Arial"/>
              <a:buChar char="⚬"/>
            </a:pPr>
            <a:r>
              <a:rPr lang="en-US" sz="2722">
                <a:solidFill>
                  <a:srgbClr val="545454"/>
                </a:solidFill>
                <a:latin typeface="DM Sans"/>
              </a:rPr>
              <a:t>Total routes considered: 166</a:t>
            </a:r>
          </a:p>
          <a:p>
            <a:pPr algn="l" marL="1175370" indent="-391790" lvl="2">
              <a:lnSpc>
                <a:spcPts val="3266"/>
              </a:lnSpc>
              <a:buFont typeface="Arial"/>
              <a:buChar char="⚬"/>
            </a:pPr>
            <a:r>
              <a:rPr lang="en-US" sz="2722">
                <a:solidFill>
                  <a:srgbClr val="545454"/>
                </a:solidFill>
                <a:latin typeface="DM Sans"/>
              </a:rPr>
              <a:t>Execution time: 0.076 milliseconds</a:t>
            </a:r>
          </a:p>
          <a:p>
            <a:pPr algn="l" marL="587685" indent="-293843" lvl="1">
              <a:lnSpc>
                <a:spcPts val="3266"/>
              </a:lnSpc>
              <a:buFont typeface="Arial"/>
              <a:buChar char="•"/>
            </a:pPr>
            <a:r>
              <a:rPr lang="en-US" sz="2722">
                <a:solidFill>
                  <a:srgbClr val="545454"/>
                </a:solidFill>
                <a:latin typeface="DM Sans"/>
              </a:rPr>
              <a:t>8 Houses:</a:t>
            </a:r>
          </a:p>
          <a:p>
            <a:pPr algn="l" marL="1175370" indent="-391790" lvl="2">
              <a:lnSpc>
                <a:spcPts val="3266"/>
              </a:lnSpc>
              <a:buFont typeface="Arial"/>
              <a:buChar char="⚬"/>
            </a:pPr>
            <a:r>
              <a:rPr lang="en-US" sz="2722">
                <a:solidFill>
                  <a:srgbClr val="545454"/>
                </a:solidFill>
                <a:latin typeface="DM Sans"/>
              </a:rPr>
              <a:t>Total routes considered: 3,593</a:t>
            </a:r>
          </a:p>
          <a:p>
            <a:pPr algn="l" marL="1175370" indent="-391790" lvl="2">
              <a:lnSpc>
                <a:spcPts val="3266"/>
              </a:lnSpc>
              <a:buFont typeface="Arial"/>
              <a:buChar char="⚬"/>
            </a:pPr>
            <a:r>
              <a:rPr lang="en-US" sz="2722">
                <a:solidFill>
                  <a:srgbClr val="545454"/>
                </a:solidFill>
                <a:latin typeface="DM Sans"/>
              </a:rPr>
              <a:t>Execution time: 1.263 milliseconds</a:t>
            </a:r>
          </a:p>
          <a:p>
            <a:pPr algn="l" marL="587685" indent="-293843" lvl="1">
              <a:lnSpc>
                <a:spcPts val="3266"/>
              </a:lnSpc>
              <a:buFont typeface="Arial"/>
              <a:buChar char="•"/>
            </a:pPr>
            <a:r>
              <a:rPr lang="en-US" sz="2722">
                <a:solidFill>
                  <a:srgbClr val="545454"/>
                </a:solidFill>
                <a:latin typeface="DM Sans"/>
              </a:rPr>
              <a:t>15 Houses:</a:t>
            </a:r>
          </a:p>
          <a:p>
            <a:pPr algn="l" marL="1175370" indent="-391790" lvl="2">
              <a:lnSpc>
                <a:spcPts val="3266"/>
              </a:lnSpc>
              <a:buFont typeface="Arial"/>
              <a:buChar char="⚬"/>
            </a:pPr>
            <a:r>
              <a:rPr lang="en-US" sz="2722">
                <a:solidFill>
                  <a:srgbClr val="545454"/>
                </a:solidFill>
                <a:latin typeface="DM Sans"/>
              </a:rPr>
              <a:t>Total routes considered: 1,720,336</a:t>
            </a:r>
          </a:p>
          <a:p>
            <a:pPr algn="l" marL="1175370" indent="-391790" lvl="2">
              <a:lnSpc>
                <a:spcPts val="3266"/>
              </a:lnSpc>
              <a:buFont typeface="Arial"/>
              <a:buChar char="⚬"/>
            </a:pPr>
            <a:r>
              <a:rPr lang="en-US" sz="2722">
                <a:solidFill>
                  <a:srgbClr val="545454"/>
                </a:solidFill>
                <a:latin typeface="DM Sans"/>
              </a:rPr>
              <a:t>Execution time: 98.520 milliseconds</a:t>
            </a:r>
          </a:p>
          <a:p>
            <a:pPr algn="l">
              <a:lnSpc>
                <a:spcPts val="3266"/>
              </a:lnSpc>
            </a:pPr>
          </a:p>
        </p:txBody>
      </p:sp>
      <p:sp>
        <p:nvSpPr>
          <p:cNvPr name="TextBox 13" id="13"/>
          <p:cNvSpPr txBox="true"/>
          <p:nvPr/>
        </p:nvSpPr>
        <p:spPr>
          <a:xfrm rot="0">
            <a:off x="13821020" y="8832267"/>
            <a:ext cx="2915093" cy="2914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03 - SOCIAL MEDIA</a:t>
            </a:r>
          </a:p>
        </p:txBody>
      </p:sp>
      <p:sp>
        <p:nvSpPr>
          <p:cNvPr name="TextBox 14" id="14"/>
          <p:cNvSpPr txBox="true"/>
          <p:nvPr/>
        </p:nvSpPr>
        <p:spPr>
          <a:xfrm rot="0">
            <a:off x="10715426" y="8832267"/>
            <a:ext cx="2915093" cy="2914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02 - WEBSITE</a:t>
            </a:r>
          </a:p>
        </p:txBody>
      </p:sp>
      <p:sp>
        <p:nvSpPr>
          <p:cNvPr name="TextBox 15" id="15"/>
          <p:cNvSpPr txBox="true"/>
          <p:nvPr/>
        </p:nvSpPr>
        <p:spPr>
          <a:xfrm rot="0">
            <a:off x="8727393" y="8260767"/>
            <a:ext cx="6859398" cy="1085850"/>
          </a:xfrm>
          <a:prstGeom prst="rect">
            <a:avLst/>
          </a:prstGeom>
        </p:spPr>
        <p:txBody>
          <a:bodyPr anchor="t" rtlCol="false" tIns="0" lIns="0" bIns="0" rIns="0">
            <a:spAutoFit/>
          </a:bodyPr>
          <a:lstStyle/>
          <a:p>
            <a:pPr algn="ctr">
              <a:lnSpc>
                <a:spcPts val="2879"/>
              </a:lnSpc>
            </a:pPr>
            <a:r>
              <a:rPr lang="en-US" sz="2400">
                <a:solidFill>
                  <a:srgbClr val="545454"/>
                </a:solidFill>
                <a:latin typeface="DM Sans Bold"/>
              </a:rPr>
              <a:t>aligning with the theoretical time complexity of O(n^2 . 2^n) as shown in graph</a:t>
            </a:r>
          </a:p>
          <a:p>
            <a:pPr algn="ctr">
              <a:lnSpc>
                <a:spcPts val="2879"/>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42829" y="1291985"/>
            <a:ext cx="5480392" cy="739902"/>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STRENGTHS</a:t>
            </a:r>
          </a:p>
        </p:txBody>
      </p:sp>
      <p:sp>
        <p:nvSpPr>
          <p:cNvPr name="Freeform 3" id="3"/>
          <p:cNvSpPr/>
          <p:nvPr/>
        </p:nvSpPr>
        <p:spPr>
          <a:xfrm flipH="false" flipV="false" rot="-10800000">
            <a:off x="9525" y="70716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71002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81840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926782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926782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3321750" y="927735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4405559" y="927735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302148" y="2831987"/>
            <a:ext cx="6221073" cy="2733675"/>
          </a:xfrm>
          <a:prstGeom prst="rect">
            <a:avLst/>
          </a:prstGeom>
        </p:spPr>
        <p:txBody>
          <a:bodyPr anchor="t" rtlCol="false" tIns="0" lIns="0" bIns="0" rIns="0">
            <a:spAutoFit/>
          </a:bodyPr>
          <a:lstStyle/>
          <a:p>
            <a:pPr algn="l" marL="561339" indent="-280669" lvl="1">
              <a:lnSpc>
                <a:spcPts val="3119"/>
              </a:lnSpc>
              <a:buFont typeface="Arial"/>
              <a:buChar char="•"/>
            </a:pPr>
            <a:r>
              <a:rPr lang="en-US" sz="2599">
                <a:solidFill>
                  <a:srgbClr val="545454"/>
                </a:solidFill>
                <a:latin typeface="DM Sans Bold"/>
              </a:rPr>
              <a:t>Optimal Solution for Small to Medium-sized Instances:</a:t>
            </a:r>
            <a:r>
              <a:rPr lang="en-US" sz="2599">
                <a:solidFill>
                  <a:srgbClr val="545454"/>
                </a:solidFill>
                <a:latin typeface="DM Sans"/>
              </a:rPr>
              <a:t> guarantees of finding the optimal solution for the problem, making it suitable for small to medium-sized instances where other heuristic or approximate methods may fail.</a:t>
            </a:r>
          </a:p>
        </p:txBody>
      </p:sp>
      <p:sp>
        <p:nvSpPr>
          <p:cNvPr name="TextBox 11" id="11"/>
          <p:cNvSpPr txBox="true"/>
          <p:nvPr/>
        </p:nvSpPr>
        <p:spPr>
          <a:xfrm rot="0">
            <a:off x="9509073" y="2831987"/>
            <a:ext cx="6476779" cy="1952625"/>
          </a:xfrm>
          <a:prstGeom prst="rect">
            <a:avLst/>
          </a:prstGeom>
        </p:spPr>
        <p:txBody>
          <a:bodyPr anchor="t" rtlCol="false" tIns="0" lIns="0" bIns="0" rIns="0">
            <a:spAutoFit/>
          </a:bodyPr>
          <a:lstStyle/>
          <a:p>
            <a:pPr algn="l" marL="561339" indent="-280669" lvl="1">
              <a:lnSpc>
                <a:spcPts val="3119"/>
              </a:lnSpc>
              <a:buFont typeface="Arial"/>
              <a:buChar char="•"/>
            </a:pPr>
            <a:r>
              <a:rPr lang="en-US" sz="2599">
                <a:solidFill>
                  <a:srgbClr val="545454"/>
                </a:solidFill>
                <a:latin typeface="DM Sans Bold"/>
              </a:rPr>
              <a:t>High Space Complexity:</a:t>
            </a:r>
            <a:r>
              <a:rPr lang="en-US" sz="2599">
                <a:solidFill>
                  <a:srgbClr val="545454"/>
                </a:solidFill>
                <a:latin typeface="DM Sans"/>
              </a:rPr>
              <a:t> The memoization table requires O(n . 2^n) space, which can be prohibitive for large instances, leading to high memory consumption.</a:t>
            </a:r>
          </a:p>
        </p:txBody>
      </p:sp>
      <p:sp>
        <p:nvSpPr>
          <p:cNvPr name="TextBox 12" id="12"/>
          <p:cNvSpPr txBox="true"/>
          <p:nvPr/>
        </p:nvSpPr>
        <p:spPr>
          <a:xfrm rot="0">
            <a:off x="2314098" y="5803787"/>
            <a:ext cx="6209123" cy="1952625"/>
          </a:xfrm>
          <a:prstGeom prst="rect">
            <a:avLst/>
          </a:prstGeom>
        </p:spPr>
        <p:txBody>
          <a:bodyPr anchor="t" rtlCol="false" tIns="0" lIns="0" bIns="0" rIns="0">
            <a:spAutoFit/>
          </a:bodyPr>
          <a:lstStyle/>
          <a:p>
            <a:pPr algn="l" marL="561339" indent="-280669" lvl="1">
              <a:lnSpc>
                <a:spcPts val="3119"/>
              </a:lnSpc>
              <a:buFont typeface="Arial"/>
              <a:buChar char="•"/>
            </a:pPr>
            <a:r>
              <a:rPr lang="en-US" sz="2599">
                <a:solidFill>
                  <a:srgbClr val="545454"/>
                </a:solidFill>
                <a:latin typeface="DM Sans Bold"/>
              </a:rPr>
              <a:t>Efficient for Dense Graphs:</a:t>
            </a:r>
            <a:r>
              <a:rPr lang="en-US" sz="2599">
                <a:solidFill>
                  <a:srgbClr val="545454"/>
                </a:solidFill>
                <a:latin typeface="DM Sans"/>
              </a:rPr>
              <a:t> efficiently handles dense graphs by considering all possible routes and memoizing results to avoid redundant calculations</a:t>
            </a:r>
          </a:p>
        </p:txBody>
      </p:sp>
      <p:grpSp>
        <p:nvGrpSpPr>
          <p:cNvPr name="Group 13" id="13"/>
          <p:cNvGrpSpPr/>
          <p:nvPr/>
        </p:nvGrpSpPr>
        <p:grpSpPr>
          <a:xfrm rot="0">
            <a:off x="13123603" y="5475036"/>
            <a:ext cx="8847511" cy="8855676"/>
            <a:chOff x="0" y="0"/>
            <a:chExt cx="11796681" cy="11807568"/>
          </a:xfrm>
        </p:grpSpPr>
        <p:grpSp>
          <p:nvGrpSpPr>
            <p:cNvPr name="Group 14" id="14"/>
            <p:cNvGrpSpPr/>
            <p:nvPr/>
          </p:nvGrpSpPr>
          <p:grpSpPr>
            <a:xfrm rot="2700000">
              <a:off x="1676828" y="2799524"/>
              <a:ext cx="9887197" cy="4753460"/>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18" id="1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19" id="1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0" id="2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1" id="2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2" id="2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3" id="2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4" id="2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5" id="2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26" id="26"/>
          <p:cNvSpPr txBox="true"/>
          <p:nvPr/>
        </p:nvSpPr>
        <p:spPr>
          <a:xfrm rot="0">
            <a:off x="9440953" y="5803787"/>
            <a:ext cx="6544899" cy="2343150"/>
          </a:xfrm>
          <a:prstGeom prst="rect">
            <a:avLst/>
          </a:prstGeom>
        </p:spPr>
        <p:txBody>
          <a:bodyPr anchor="t" rtlCol="false" tIns="0" lIns="0" bIns="0" rIns="0">
            <a:spAutoFit/>
          </a:bodyPr>
          <a:lstStyle/>
          <a:p>
            <a:pPr algn="l" marL="561339" indent="-280669" lvl="1">
              <a:lnSpc>
                <a:spcPts val="3119"/>
              </a:lnSpc>
              <a:buFont typeface="Arial"/>
              <a:buChar char="•"/>
            </a:pPr>
            <a:r>
              <a:rPr lang="en-US" sz="2599">
                <a:solidFill>
                  <a:srgbClr val="545454"/>
                </a:solidFill>
                <a:latin typeface="DM Sans Bold"/>
              </a:rPr>
              <a:t>Exponential Time Complexity for Large Instances:</a:t>
            </a:r>
            <a:r>
              <a:rPr lang="en-US" sz="2599">
                <a:solidFill>
                  <a:srgbClr val="545454"/>
                </a:solidFill>
                <a:latin typeface="DM Sans"/>
              </a:rPr>
              <a:t> The time complexity of O(n^2 . 2^n) grows exponentially with the number of houses, making the algorithm impractical for large instances.</a:t>
            </a:r>
          </a:p>
        </p:txBody>
      </p:sp>
      <p:sp>
        <p:nvSpPr>
          <p:cNvPr name="TextBox 27" id="27"/>
          <p:cNvSpPr txBox="true"/>
          <p:nvPr/>
        </p:nvSpPr>
        <p:spPr>
          <a:xfrm rot="0">
            <a:off x="10007266" y="1263410"/>
            <a:ext cx="5480392" cy="739902"/>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WEAKNESESS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63654" y="4808354"/>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SUMMARY</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78105" y="1693817"/>
            <a:ext cx="5480392" cy="1435227"/>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SUMMARY REPORT</a:t>
            </a:r>
          </a:p>
        </p:txBody>
      </p:sp>
      <p:sp>
        <p:nvSpPr>
          <p:cNvPr name="Freeform 3" id="3"/>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978426" y="1704975"/>
            <a:ext cx="11006758" cy="6867525"/>
          </a:xfrm>
          <a:prstGeom prst="rect">
            <a:avLst/>
          </a:prstGeom>
        </p:spPr>
        <p:txBody>
          <a:bodyPr anchor="t" rtlCol="false" tIns="0" lIns="0" bIns="0" rIns="0">
            <a:spAutoFit/>
          </a:bodyPr>
          <a:lstStyle/>
          <a:p>
            <a:pPr algn="l" marL="647700" indent="-323850" lvl="1">
              <a:lnSpc>
                <a:spcPts val="3600"/>
              </a:lnSpc>
              <a:buFont typeface="Arial"/>
              <a:buChar char="•"/>
            </a:pPr>
            <a:r>
              <a:rPr lang="en-US" sz="3000">
                <a:solidFill>
                  <a:srgbClr val="545454"/>
                </a:solidFill>
                <a:latin typeface="DM Sans"/>
              </a:rPr>
              <a:t>The Held-Karp algorithm is a powerful dynamic programming approach for solving the TSP,</a:t>
            </a:r>
          </a:p>
          <a:p>
            <a:pPr algn="l">
              <a:lnSpc>
                <a:spcPts val="3600"/>
              </a:lnSpc>
            </a:pPr>
          </a:p>
          <a:p>
            <a:pPr algn="l" marL="647700" indent="-323850" lvl="1">
              <a:lnSpc>
                <a:spcPts val="3600"/>
              </a:lnSpc>
              <a:buFont typeface="Arial"/>
              <a:buChar char="•"/>
            </a:pPr>
            <a:r>
              <a:rPr lang="en-US" sz="3000">
                <a:solidFill>
                  <a:srgbClr val="545454"/>
                </a:solidFill>
                <a:latin typeface="DM Sans"/>
              </a:rPr>
              <a:t>offering optimal solutions for small to medium-sized instances and efficiently handling dense graphs. </a:t>
            </a:r>
          </a:p>
          <a:p>
            <a:pPr algn="l">
              <a:lnSpc>
                <a:spcPts val="3600"/>
              </a:lnSpc>
            </a:pPr>
          </a:p>
          <a:p>
            <a:pPr algn="l" marL="647700" indent="-323850" lvl="1">
              <a:lnSpc>
                <a:spcPts val="3600"/>
              </a:lnSpc>
              <a:buFont typeface="Arial"/>
              <a:buChar char="•"/>
            </a:pPr>
            <a:r>
              <a:rPr lang="en-US" sz="3000">
                <a:solidFill>
                  <a:srgbClr val="545454"/>
                </a:solidFill>
                <a:latin typeface="DM Sans"/>
              </a:rPr>
              <a:t>However, its high space and exponential time complexity make it less suitable for large instances, highlighting the trade-offs inherent in dynamic programming approaches. </a:t>
            </a:r>
          </a:p>
          <a:p>
            <a:pPr algn="l">
              <a:lnSpc>
                <a:spcPts val="3600"/>
              </a:lnSpc>
            </a:pPr>
          </a:p>
          <a:p>
            <a:pPr algn="l" marL="647700" indent="-323850" lvl="1">
              <a:lnSpc>
                <a:spcPts val="3600"/>
              </a:lnSpc>
              <a:buFont typeface="Arial"/>
              <a:buChar char="•"/>
            </a:pPr>
            <a:r>
              <a:rPr lang="en-US" sz="3000">
                <a:solidFill>
                  <a:srgbClr val="545454"/>
                </a:solidFill>
                <a:latin typeface="DM Sans"/>
              </a:rPr>
              <a:t>The algorithm's empirical results align with theoretical expectations, confirming its correctness and demonstrating its feasibility for moderately sized problems.</a:t>
            </a:r>
          </a:p>
          <a:p>
            <a:pPr algn="l">
              <a:lnSpc>
                <a:spcPts val="3600"/>
              </a:lnSpc>
            </a:pPr>
          </a:p>
        </p:txBody>
      </p:sp>
      <p:grpSp>
        <p:nvGrpSpPr>
          <p:cNvPr name="Group 16" id="16"/>
          <p:cNvGrpSpPr/>
          <p:nvPr/>
        </p:nvGrpSpPr>
        <p:grpSpPr>
          <a:xfrm rot="0">
            <a:off x="13123603" y="5475036"/>
            <a:ext cx="8847511" cy="8855676"/>
            <a:chOff x="0" y="0"/>
            <a:chExt cx="11796681" cy="11807568"/>
          </a:xfrm>
        </p:grpSpPr>
        <p:grpSp>
          <p:nvGrpSpPr>
            <p:cNvPr name="Group 17" id="17"/>
            <p:cNvGrpSpPr/>
            <p:nvPr/>
          </p:nvGrpSpPr>
          <p:grpSpPr>
            <a:xfrm rot="2700000">
              <a:off x="1676828" y="2799524"/>
              <a:ext cx="9887197" cy="4753460"/>
              <a:chOff x="0" y="0"/>
              <a:chExt cx="660400" cy="317500"/>
            </a:xfrm>
          </p:grpSpPr>
          <p:sp>
            <p:nvSpPr>
              <p:cNvPr name="Freeform 18" id="1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9" id="1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0" id="20"/>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1" id="21"/>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2" id="22"/>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3" id="23"/>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4" id="24"/>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5" id="25"/>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6" id="26"/>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7" id="27"/>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8" id="28"/>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550165" y="3685847"/>
            <a:ext cx="13306162" cy="5722484"/>
          </a:xfrm>
          <a:prstGeom prst="rect">
            <a:avLst/>
          </a:prstGeom>
        </p:spPr>
        <p:txBody>
          <a:bodyPr anchor="t" rtlCol="false" tIns="0" lIns="0" bIns="0" rIns="0">
            <a:spAutoFit/>
          </a:bodyPr>
          <a:lstStyle/>
          <a:p>
            <a:pPr algn="just">
              <a:lnSpc>
                <a:spcPts val="4170"/>
              </a:lnSpc>
            </a:pPr>
            <a:r>
              <a:rPr lang="en-US" sz="3475" spc="-34">
                <a:solidFill>
                  <a:srgbClr val="545454"/>
                </a:solidFill>
                <a:latin typeface="DM Sans"/>
              </a:rPr>
              <a:t>Finding the perfect rental house is a common challenge for students especially when there are numerous options available in a given area. A student is looking for a rental house near a university, such as in the Seri Kembangan area which has many housing options. The distance between these houses can make it difficult for students to decide where to start their search  of different houses.</a:t>
            </a:r>
          </a:p>
          <a:p>
            <a:pPr algn="just">
              <a:lnSpc>
                <a:spcPts val="4170"/>
              </a:lnSpc>
            </a:pPr>
          </a:p>
          <a:p>
            <a:pPr algn="just">
              <a:lnSpc>
                <a:spcPts val="4170"/>
              </a:lnSpc>
            </a:pPr>
            <a:r>
              <a:rPr lang="en-US" sz="3475" spc="-34">
                <a:solidFill>
                  <a:srgbClr val="545454"/>
                </a:solidFill>
                <a:latin typeface="DM Sans"/>
              </a:rPr>
              <a:t>The goal is to find the minimum travel time to survey all possible rental houses from the student's starting point location.</a:t>
            </a:r>
          </a:p>
          <a:p>
            <a:pPr algn="just">
              <a:lnSpc>
                <a:spcPts val="4170"/>
              </a:lnSpc>
            </a:pP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TextBox 17" id="17"/>
          <p:cNvSpPr txBox="true"/>
          <p:nvPr/>
        </p:nvSpPr>
        <p:spPr>
          <a:xfrm rot="0">
            <a:off x="2431673" y="2322313"/>
            <a:ext cx="13424654"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PROBLEM STATEMENT</a:t>
            </a:r>
          </a:p>
        </p:txBody>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1028700" y="1028700"/>
            <a:ext cx="3881841" cy="2537281"/>
            <a:chOff x="0" y="0"/>
            <a:chExt cx="1022378" cy="668255"/>
          </a:xfrm>
        </p:grpSpPr>
        <p:sp>
          <p:nvSpPr>
            <p:cNvPr name="Freeform 12" id="12"/>
            <p:cNvSpPr/>
            <p:nvPr/>
          </p:nvSpPr>
          <p:spPr>
            <a:xfrm flipH="false" flipV="false" rot="0">
              <a:off x="0" y="0"/>
              <a:ext cx="1022378" cy="668255"/>
            </a:xfrm>
            <a:custGeom>
              <a:avLst/>
              <a:gdLst/>
              <a:ahLst/>
              <a:cxnLst/>
              <a:rect r="r" b="b" t="t" l="l"/>
              <a:pathLst>
                <a:path h="668255" w="1022378">
                  <a:moveTo>
                    <a:pt x="101714" y="0"/>
                  </a:moveTo>
                  <a:lnTo>
                    <a:pt x="920664" y="0"/>
                  </a:lnTo>
                  <a:cubicBezTo>
                    <a:pt x="947640" y="0"/>
                    <a:pt x="973511" y="10716"/>
                    <a:pt x="992586" y="29791"/>
                  </a:cubicBezTo>
                  <a:cubicBezTo>
                    <a:pt x="1011661" y="48866"/>
                    <a:pt x="1022378" y="74738"/>
                    <a:pt x="1022378" y="101714"/>
                  </a:cubicBezTo>
                  <a:lnTo>
                    <a:pt x="1022378" y="566541"/>
                  </a:lnTo>
                  <a:cubicBezTo>
                    <a:pt x="1022378" y="622716"/>
                    <a:pt x="976839" y="668255"/>
                    <a:pt x="920664" y="668255"/>
                  </a:cubicBezTo>
                  <a:lnTo>
                    <a:pt x="101714" y="668255"/>
                  </a:lnTo>
                  <a:cubicBezTo>
                    <a:pt x="45539" y="668255"/>
                    <a:pt x="0" y="622716"/>
                    <a:pt x="0" y="566541"/>
                  </a:cubicBezTo>
                  <a:lnTo>
                    <a:pt x="0" y="101714"/>
                  </a:lnTo>
                  <a:cubicBezTo>
                    <a:pt x="0" y="45539"/>
                    <a:pt x="45539" y="0"/>
                    <a:pt x="101714" y="0"/>
                  </a:cubicBezTo>
                  <a:close/>
                </a:path>
              </a:pathLst>
            </a:custGeom>
            <a:solidFill>
              <a:srgbClr val="227C9D"/>
            </a:solidFill>
          </p:spPr>
        </p:sp>
        <p:sp>
          <p:nvSpPr>
            <p:cNvPr name="TextBox 13" id="13"/>
            <p:cNvSpPr txBox="true"/>
            <p:nvPr/>
          </p:nvSpPr>
          <p:spPr>
            <a:xfrm>
              <a:off x="0" y="19050"/>
              <a:ext cx="1022378" cy="649205"/>
            </a:xfrm>
            <a:prstGeom prst="rect">
              <a:avLst/>
            </a:prstGeom>
          </p:spPr>
          <p:txBody>
            <a:bodyPr anchor="ctr" rtlCol="false" tIns="50800" lIns="50800" bIns="50800" rIns="50800"/>
            <a:lstStyle/>
            <a:p>
              <a:pPr algn="ctr">
                <a:lnSpc>
                  <a:spcPts val="2553"/>
                </a:lnSpc>
              </a:pPr>
            </a:p>
          </p:txBody>
        </p:sp>
      </p:grpSp>
      <p:sp>
        <p:nvSpPr>
          <p:cNvPr name="TextBox 14" id="14"/>
          <p:cNvSpPr txBox="true"/>
          <p:nvPr/>
        </p:nvSpPr>
        <p:spPr>
          <a:xfrm rot="0">
            <a:off x="1261757" y="1306097"/>
            <a:ext cx="3648784" cy="2054225"/>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IMPORTANCE OF ADVANCE ALGORITHM DESIGN (AAD)</a:t>
            </a:r>
          </a:p>
        </p:txBody>
      </p:sp>
      <p:sp>
        <p:nvSpPr>
          <p:cNvPr name="TextBox 15" id="15"/>
          <p:cNvSpPr txBox="true"/>
          <p:nvPr/>
        </p:nvSpPr>
        <p:spPr>
          <a:xfrm rot="0">
            <a:off x="5540763" y="1019175"/>
            <a:ext cx="11121523" cy="3276600"/>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Optimal Solutions</a:t>
            </a:r>
          </a:p>
          <a:p>
            <a:pPr algn="just" marL="667591" indent="-333795" lvl="1">
              <a:lnSpc>
                <a:spcPts val="3710"/>
              </a:lnSpc>
              <a:buFont typeface="Arial"/>
              <a:buChar char="•"/>
            </a:pPr>
            <a:r>
              <a:rPr lang="en-US" sz="3092">
                <a:solidFill>
                  <a:srgbClr val="545454"/>
                </a:solidFill>
                <a:latin typeface="DM Sans Bold"/>
              </a:rPr>
              <a:t>Precision</a:t>
            </a:r>
            <a:r>
              <a:rPr lang="en-US" sz="3092">
                <a:solidFill>
                  <a:srgbClr val="545454"/>
                </a:solidFill>
                <a:latin typeface="DM Sans"/>
              </a:rPr>
              <a:t>: AAD ensures that the solutions are </a:t>
            </a:r>
            <a:r>
              <a:rPr lang="en-US" sz="3092">
                <a:solidFill>
                  <a:srgbClr val="545454"/>
                </a:solidFill>
                <a:latin typeface="DM Sans Bold"/>
              </a:rPr>
              <a:t>feasible </a:t>
            </a:r>
            <a:r>
              <a:rPr lang="en-US" sz="3092">
                <a:solidFill>
                  <a:srgbClr val="545454"/>
                </a:solidFill>
                <a:latin typeface="DM Sans"/>
              </a:rPr>
              <a:t>and </a:t>
            </a:r>
            <a:r>
              <a:rPr lang="en-US" sz="3092">
                <a:solidFill>
                  <a:srgbClr val="545454"/>
                </a:solidFill>
                <a:latin typeface="DM Sans Bold"/>
              </a:rPr>
              <a:t>optimal</a:t>
            </a:r>
            <a:r>
              <a:rPr lang="en-US" sz="3092">
                <a:solidFill>
                  <a:srgbClr val="545454"/>
                </a:solidFill>
                <a:latin typeface="DM Sans"/>
              </a:rPr>
              <a:t>. </a:t>
            </a:r>
          </a:p>
          <a:p>
            <a:pPr algn="just" marL="667591" indent="-333795" lvl="1">
              <a:lnSpc>
                <a:spcPts val="3710"/>
              </a:lnSpc>
              <a:buFont typeface="Arial"/>
              <a:buChar char="•"/>
            </a:pPr>
            <a:r>
              <a:rPr lang="en-US" sz="3092">
                <a:solidFill>
                  <a:srgbClr val="545454"/>
                </a:solidFill>
                <a:latin typeface="DM Sans Bold"/>
              </a:rPr>
              <a:t>Resource Optimization</a:t>
            </a:r>
            <a:r>
              <a:rPr lang="en-US" sz="3092">
                <a:solidFill>
                  <a:srgbClr val="545454"/>
                </a:solidFill>
                <a:latin typeface="DM Sans"/>
              </a:rPr>
              <a:t>: Optimal solutions minimize resource usage, such as time, money, and energy, which are crucial for students.</a:t>
            </a:r>
          </a:p>
          <a:p>
            <a:pPr algn="just">
              <a:lnSpc>
                <a:spcPts val="3710"/>
              </a:lnSpc>
            </a:pPr>
          </a:p>
        </p:txBody>
      </p:sp>
      <p:sp>
        <p:nvSpPr>
          <p:cNvPr name="TextBox 16" id="16"/>
          <p:cNvSpPr txBox="true"/>
          <p:nvPr/>
        </p:nvSpPr>
        <p:spPr>
          <a:xfrm rot="0">
            <a:off x="5540763" y="4077798"/>
            <a:ext cx="11121523" cy="3743325"/>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Performance</a:t>
            </a:r>
          </a:p>
          <a:p>
            <a:pPr algn="just" marL="667591" indent="-333795" lvl="1">
              <a:lnSpc>
                <a:spcPts val="3710"/>
              </a:lnSpc>
              <a:buFont typeface="Arial"/>
              <a:buChar char="•"/>
            </a:pPr>
            <a:r>
              <a:rPr lang="en-US" sz="3092">
                <a:solidFill>
                  <a:srgbClr val="545454"/>
                </a:solidFill>
                <a:latin typeface="DM Sans Bold"/>
              </a:rPr>
              <a:t>Speed</a:t>
            </a:r>
            <a:r>
              <a:rPr lang="en-US" sz="3092">
                <a:solidFill>
                  <a:srgbClr val="545454"/>
                </a:solidFill>
                <a:latin typeface="DM Sans"/>
              </a:rPr>
              <a:t>: Advanced algorithms are </a:t>
            </a:r>
            <a:r>
              <a:rPr lang="en-US" sz="3092">
                <a:solidFill>
                  <a:srgbClr val="545454"/>
                </a:solidFill>
                <a:latin typeface="DM Sans"/>
              </a:rPr>
              <a:t>designed to be computationally efficient to reduce the time complexity of solving problems.</a:t>
            </a:r>
          </a:p>
          <a:p>
            <a:pPr algn="just" marL="667591" indent="-333795" lvl="1">
              <a:lnSpc>
                <a:spcPts val="3710"/>
              </a:lnSpc>
              <a:buFont typeface="Arial"/>
              <a:buChar char="•"/>
            </a:pPr>
            <a:r>
              <a:rPr lang="en-US" sz="3092">
                <a:solidFill>
                  <a:srgbClr val="545454"/>
                </a:solidFill>
                <a:latin typeface="DM Sans Bold"/>
              </a:rPr>
              <a:t>Memory Usage:</a:t>
            </a:r>
            <a:r>
              <a:rPr lang="en-US" sz="3092">
                <a:solidFill>
                  <a:srgbClr val="545454"/>
                </a:solidFill>
                <a:latin typeface="DM Sans"/>
              </a:rPr>
              <a:t> Efficient algorithms manage memory usage effectively ensuring that even with large datasets, the system does not run into memory overflow issues.</a:t>
            </a:r>
          </a:p>
          <a:p>
            <a:pPr algn="just">
              <a:lnSpc>
                <a:spcPts val="371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1028700" y="1028700"/>
            <a:ext cx="4101422" cy="2537281"/>
            <a:chOff x="0" y="0"/>
            <a:chExt cx="1080210" cy="668255"/>
          </a:xfrm>
        </p:grpSpPr>
        <p:sp>
          <p:nvSpPr>
            <p:cNvPr name="Freeform 12" id="12"/>
            <p:cNvSpPr/>
            <p:nvPr/>
          </p:nvSpPr>
          <p:spPr>
            <a:xfrm flipH="false" flipV="false" rot="0">
              <a:off x="0" y="0"/>
              <a:ext cx="1080210" cy="668255"/>
            </a:xfrm>
            <a:custGeom>
              <a:avLst/>
              <a:gdLst/>
              <a:ahLst/>
              <a:cxnLst/>
              <a:rect r="r" b="b" t="t" l="l"/>
              <a:pathLst>
                <a:path h="668255" w="1080210">
                  <a:moveTo>
                    <a:pt x="96269" y="0"/>
                  </a:moveTo>
                  <a:lnTo>
                    <a:pt x="983941" y="0"/>
                  </a:lnTo>
                  <a:cubicBezTo>
                    <a:pt x="1037109" y="0"/>
                    <a:pt x="1080210" y="43101"/>
                    <a:pt x="1080210" y="96269"/>
                  </a:cubicBezTo>
                  <a:lnTo>
                    <a:pt x="1080210" y="571986"/>
                  </a:lnTo>
                  <a:cubicBezTo>
                    <a:pt x="1080210" y="597518"/>
                    <a:pt x="1070067" y="622005"/>
                    <a:pt x="1052013" y="640059"/>
                  </a:cubicBezTo>
                  <a:cubicBezTo>
                    <a:pt x="1033960" y="658112"/>
                    <a:pt x="1009473" y="668255"/>
                    <a:pt x="983941" y="668255"/>
                  </a:cubicBezTo>
                  <a:lnTo>
                    <a:pt x="96269" y="668255"/>
                  </a:lnTo>
                  <a:cubicBezTo>
                    <a:pt x="70737" y="668255"/>
                    <a:pt x="46250" y="658112"/>
                    <a:pt x="28196" y="640059"/>
                  </a:cubicBezTo>
                  <a:cubicBezTo>
                    <a:pt x="10143" y="622005"/>
                    <a:pt x="0" y="597518"/>
                    <a:pt x="0" y="571986"/>
                  </a:cubicBezTo>
                  <a:lnTo>
                    <a:pt x="0" y="96269"/>
                  </a:lnTo>
                  <a:cubicBezTo>
                    <a:pt x="0" y="70737"/>
                    <a:pt x="10143" y="46250"/>
                    <a:pt x="28196" y="28196"/>
                  </a:cubicBezTo>
                  <a:cubicBezTo>
                    <a:pt x="46250" y="10143"/>
                    <a:pt x="70737" y="0"/>
                    <a:pt x="96269" y="0"/>
                  </a:cubicBezTo>
                  <a:close/>
                </a:path>
              </a:pathLst>
            </a:custGeom>
            <a:solidFill>
              <a:srgbClr val="227C9D"/>
            </a:solidFill>
          </p:spPr>
        </p:sp>
        <p:sp>
          <p:nvSpPr>
            <p:cNvPr name="TextBox 13" id="13"/>
            <p:cNvSpPr txBox="true"/>
            <p:nvPr/>
          </p:nvSpPr>
          <p:spPr>
            <a:xfrm>
              <a:off x="0" y="19050"/>
              <a:ext cx="1080210" cy="649205"/>
            </a:xfrm>
            <a:prstGeom prst="rect">
              <a:avLst/>
            </a:prstGeom>
          </p:spPr>
          <p:txBody>
            <a:bodyPr anchor="ctr" rtlCol="false" tIns="50800" lIns="50800" bIns="50800" rIns="50800"/>
            <a:lstStyle/>
            <a:p>
              <a:pPr algn="ctr">
                <a:lnSpc>
                  <a:spcPts val="2553"/>
                </a:lnSpc>
              </a:pPr>
            </a:p>
          </p:txBody>
        </p:sp>
      </p:grpSp>
      <p:sp>
        <p:nvSpPr>
          <p:cNvPr name="TextBox 14" id="14"/>
          <p:cNvSpPr txBox="true"/>
          <p:nvPr/>
        </p:nvSpPr>
        <p:spPr>
          <a:xfrm rot="0">
            <a:off x="1261757" y="1306097"/>
            <a:ext cx="3868365" cy="2054225"/>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WHY FINDING OPTIMAL SOLUTION IS IMPORTANT</a:t>
            </a:r>
          </a:p>
        </p:txBody>
      </p:sp>
      <p:sp>
        <p:nvSpPr>
          <p:cNvPr name="TextBox 15" id="15"/>
          <p:cNvSpPr txBox="true"/>
          <p:nvPr/>
        </p:nvSpPr>
        <p:spPr>
          <a:xfrm rot="0">
            <a:off x="5540763" y="1019175"/>
            <a:ext cx="10579619" cy="2343150"/>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Time Efficiency</a:t>
            </a:r>
          </a:p>
          <a:p>
            <a:pPr algn="just">
              <a:lnSpc>
                <a:spcPts val="3710"/>
              </a:lnSpc>
            </a:pPr>
            <a:r>
              <a:rPr lang="en-US" sz="3092">
                <a:solidFill>
                  <a:srgbClr val="545454"/>
                </a:solidFill>
                <a:latin typeface="DM Sans"/>
              </a:rPr>
              <a:t>Students often have </a:t>
            </a:r>
            <a:r>
              <a:rPr lang="en-US" sz="3092">
                <a:solidFill>
                  <a:srgbClr val="545454"/>
                </a:solidFill>
                <a:latin typeface="DM Sans Bold"/>
              </a:rPr>
              <a:t>limited time</a:t>
            </a:r>
            <a:r>
              <a:rPr lang="en-US" sz="3092">
                <a:solidFill>
                  <a:srgbClr val="545454"/>
                </a:solidFill>
                <a:latin typeface="DM Sans"/>
              </a:rPr>
              <a:t> due to their academic commitments. An optimal solution helps them quickly identify the best housing options without spending excessive time on viewings.</a:t>
            </a:r>
          </a:p>
        </p:txBody>
      </p:sp>
      <p:sp>
        <p:nvSpPr>
          <p:cNvPr name="TextBox 16" id="16"/>
          <p:cNvSpPr txBox="true"/>
          <p:nvPr/>
        </p:nvSpPr>
        <p:spPr>
          <a:xfrm rot="0">
            <a:off x="5540763" y="3620277"/>
            <a:ext cx="10579619" cy="1876425"/>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Cost-Effectiveness</a:t>
            </a:r>
          </a:p>
          <a:p>
            <a:pPr algn="just">
              <a:lnSpc>
                <a:spcPts val="3710"/>
              </a:lnSpc>
            </a:pPr>
            <a:r>
              <a:rPr lang="en-US" sz="3092">
                <a:solidFill>
                  <a:srgbClr val="545454"/>
                </a:solidFill>
                <a:latin typeface="DM Sans Bold"/>
              </a:rPr>
              <a:t>Traveling shorter distances</a:t>
            </a:r>
            <a:r>
              <a:rPr lang="en-US" sz="3092">
                <a:solidFill>
                  <a:srgbClr val="545454"/>
                </a:solidFill>
                <a:latin typeface="DM Sans"/>
              </a:rPr>
              <a:t> reduces the cost associated with transportation (fuel for a car). This is particularly important for students who often have tight budgets.</a:t>
            </a:r>
          </a:p>
        </p:txBody>
      </p:sp>
      <p:sp>
        <p:nvSpPr>
          <p:cNvPr name="TextBox 17" id="17"/>
          <p:cNvSpPr txBox="true"/>
          <p:nvPr/>
        </p:nvSpPr>
        <p:spPr>
          <a:xfrm rot="0">
            <a:off x="5540763" y="5874121"/>
            <a:ext cx="10579619" cy="2809875"/>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Comprehensive Comparison</a:t>
            </a:r>
          </a:p>
          <a:p>
            <a:pPr algn="just">
              <a:lnSpc>
                <a:spcPts val="3710"/>
              </a:lnSpc>
            </a:pPr>
            <a:r>
              <a:rPr lang="en-US" sz="3092">
                <a:solidFill>
                  <a:srgbClr val="545454"/>
                </a:solidFill>
                <a:latin typeface="DM Sans"/>
              </a:rPr>
              <a:t>An optimiz</a:t>
            </a:r>
            <a:r>
              <a:rPr lang="en-US" sz="3092">
                <a:solidFill>
                  <a:srgbClr val="545454"/>
                </a:solidFill>
                <a:latin typeface="DM Sans"/>
              </a:rPr>
              <a:t>ed travel plan ensures that students can</a:t>
            </a:r>
            <a:r>
              <a:rPr lang="en-US" sz="3092">
                <a:solidFill>
                  <a:srgbClr val="545454"/>
                </a:solidFill>
                <a:latin typeface="DM Sans Bold"/>
              </a:rPr>
              <a:t> survey all potential rental houses</a:t>
            </a:r>
            <a:r>
              <a:rPr lang="en-US" sz="3092">
                <a:solidFill>
                  <a:srgbClr val="545454"/>
                </a:solidFill>
                <a:latin typeface="DM Sans"/>
              </a:rPr>
              <a:t> efficiently, providing a comprehensive comparison of rental prices, features, and locations. This thorough evaluation helps in making an informed decision and avoid oversights.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4037678" y="-430919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4500291" y="-348964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714238" y="-3176966"/>
            <a:ext cx="5038853" cy="5038853"/>
          </a:xfrm>
          <a:prstGeom prst="line">
            <a:avLst/>
          </a:prstGeom>
          <a:ln cap="flat" w="28575">
            <a:solidFill>
              <a:srgbClr val="8CA9AD"/>
            </a:solidFill>
            <a:prstDash val="solid"/>
            <a:headEnd type="none" len="sm" w="sm"/>
            <a:tailEnd type="none" len="sm" w="sm"/>
          </a:ln>
        </p:spPr>
      </p:sp>
      <p:sp>
        <p:nvSpPr>
          <p:cNvPr name="Freeform 7" id="7"/>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0" y="727304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0" y="835685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5400000">
            <a:off x="2326129" y="944066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083809" y="944066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0" y="9440665"/>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15" id="15"/>
          <p:cNvGraphicFramePr>
            <a:graphicFrameLocks noGrp="true"/>
          </p:cNvGraphicFramePr>
          <p:nvPr/>
        </p:nvGraphicFramePr>
        <p:xfrm>
          <a:off x="1311225" y="1249165"/>
          <a:ext cx="15892966" cy="8191500"/>
        </p:xfrm>
        <a:graphic>
          <a:graphicData uri="http://schemas.openxmlformats.org/drawingml/2006/table">
            <a:tbl>
              <a:tblPr/>
              <a:tblGrid>
                <a:gridCol w="3195767"/>
                <a:gridCol w="2561264"/>
                <a:gridCol w="3920914"/>
                <a:gridCol w="6215021"/>
              </a:tblGrid>
              <a:tr h="744682">
                <a:tc>
                  <a:txBody>
                    <a:bodyPr anchor="t" rtlCol="false"/>
                    <a:lstStyle/>
                    <a:p>
                      <a:pPr algn="ctr">
                        <a:lnSpc>
                          <a:spcPts val="2939"/>
                        </a:lnSpc>
                        <a:defRPr/>
                      </a:pPr>
                      <a:r>
                        <a:rPr lang="en-US" sz="2099">
                          <a:solidFill>
                            <a:srgbClr val="000000"/>
                          </a:solidFill>
                          <a:latin typeface="DM Sans Bold"/>
                        </a:rPr>
                        <a:t>Algorithm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DM Sans Bold"/>
                        </a:rPr>
                        <a:t>Suitability</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DM Sans Bold"/>
                        </a:rPr>
                        <a:t>Strengths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DM Sans Bold"/>
                        </a:rPr>
                        <a:t>Weaknesses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17023">
                <a:tc>
                  <a:txBody>
                    <a:bodyPr anchor="t" rtlCol="false"/>
                    <a:lstStyle/>
                    <a:p>
                      <a:pPr algn="l">
                        <a:lnSpc>
                          <a:spcPts val="2939"/>
                        </a:lnSpc>
                        <a:defRPr/>
                      </a:pPr>
                      <a:r>
                        <a:rPr lang="en-US" sz="2099">
                          <a:solidFill>
                            <a:srgbClr val="000000"/>
                          </a:solidFill>
                          <a:latin typeface="DM Sans"/>
                        </a:rPr>
                        <a:t>Sorting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Not suitable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Efficient for organizing data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Does not address the specific needs of optimization problems like TSP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17023">
                <a:tc>
                  <a:txBody>
                    <a:bodyPr anchor="t" rtlCol="false"/>
                    <a:lstStyle/>
                    <a:p>
                      <a:pPr algn="l">
                        <a:lnSpc>
                          <a:spcPts val="2939"/>
                        </a:lnSpc>
                        <a:defRPr/>
                      </a:pPr>
                      <a:r>
                        <a:rPr lang="en-US" sz="2099">
                          <a:solidFill>
                            <a:srgbClr val="000000"/>
                          </a:solidFill>
                          <a:latin typeface="DM Sans"/>
                        </a:rPr>
                        <a:t>Divide and Conquer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Not suitable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Breaks problems into manageable sub-problems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Not effective for TSP as it does not leverage specific properties of the problem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89364">
                <a:tc>
                  <a:txBody>
                    <a:bodyPr anchor="t" rtlCol="false"/>
                    <a:lstStyle/>
                    <a:p>
                      <a:pPr algn="l">
                        <a:lnSpc>
                          <a:spcPts val="2939"/>
                        </a:lnSpc>
                        <a:defRPr/>
                      </a:pPr>
                      <a:r>
                        <a:rPr lang="en-US" sz="2099">
                          <a:solidFill>
                            <a:srgbClr val="000000"/>
                          </a:solidFill>
                          <a:latin typeface="DM Sans"/>
                        </a:rPr>
                        <a:t>Dynamic Programming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Suitable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Optimal solution for small to medium-sized instances, </a:t>
                      </a:r>
                      <a:r>
                        <a:rPr lang="en-US" sz="2099">
                          <a:solidFill>
                            <a:srgbClr val="000000"/>
                          </a:solidFill>
                          <a:latin typeface="DM Sans Bold"/>
                        </a:rPr>
                        <a:t>efficient for TSP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High space complexity, exponential time complexity for large instances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61705">
                <a:tc>
                  <a:txBody>
                    <a:bodyPr anchor="t" rtlCol="false"/>
                    <a:lstStyle/>
                    <a:p>
                      <a:pPr algn="l">
                        <a:lnSpc>
                          <a:spcPts val="2939"/>
                        </a:lnSpc>
                        <a:defRPr/>
                      </a:pPr>
                      <a:r>
                        <a:rPr lang="en-US" sz="2099">
                          <a:solidFill>
                            <a:srgbClr val="000000"/>
                          </a:solidFill>
                          <a:latin typeface="DM Sans"/>
                        </a:rPr>
                        <a:t>Greedy</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Suitable  (approximations)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Simple to implement, fast execution time for large instances, works well for sparse graphs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May not produce optimal solutions, susceptible to local optima, doesn't guarantee the shortest tour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61705">
                <a:tc>
                  <a:txBody>
                    <a:bodyPr anchor="t" rtlCol="false"/>
                    <a:lstStyle/>
                    <a:p>
                      <a:pPr algn="l">
                        <a:lnSpc>
                          <a:spcPts val="2939"/>
                        </a:lnSpc>
                        <a:defRPr/>
                      </a:pPr>
                      <a:r>
                        <a:rPr lang="en-US" sz="2099">
                          <a:solidFill>
                            <a:srgbClr val="000000"/>
                          </a:solidFill>
                          <a:latin typeface="DM Sans"/>
                        </a:rPr>
                        <a:t>Graph Algorithms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Suitable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Various algorithms available (e.g., Christofides), can find optimal or approximate solutions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Complexity depends on specific algorithm used, may require significant computational resources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6" id="16"/>
          <p:cNvSpPr txBox="true"/>
          <p:nvPr/>
        </p:nvSpPr>
        <p:spPr>
          <a:xfrm rot="0">
            <a:off x="4529172" y="509263"/>
            <a:ext cx="9229656"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ALGORITHM SUITABLILITY</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8" id="8"/>
          <p:cNvGrpSpPr/>
          <p:nvPr/>
        </p:nvGrpSpPr>
        <p:grpSpPr>
          <a:xfrm rot="2700000">
            <a:off x="-2137434" y="-3783523"/>
            <a:ext cx="7415398" cy="3565095"/>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a:off x="-2600048" y="-2963974"/>
            <a:ext cx="5185216" cy="5132702"/>
          </a:xfrm>
          <a:prstGeom prst="line">
            <a:avLst/>
          </a:prstGeom>
          <a:ln cap="flat" w="28575">
            <a:solidFill>
              <a:srgbClr val="8CA9AD"/>
            </a:solidFill>
            <a:prstDash val="solid"/>
            <a:headEnd type="none" len="sm" w="sm"/>
            <a:tailEnd type="none" len="sm" w="sm"/>
          </a:ln>
        </p:spPr>
      </p:sp>
      <p:sp>
        <p:nvSpPr>
          <p:cNvPr name="AutoShape 12" id="12"/>
          <p:cNvSpPr/>
          <p:nvPr/>
        </p:nvSpPr>
        <p:spPr>
          <a:xfrm>
            <a:off x="-2813995" y="-2651297"/>
            <a:ext cx="5038853" cy="5038853"/>
          </a:xfrm>
          <a:prstGeom prst="line">
            <a:avLst/>
          </a:prstGeom>
          <a:ln cap="flat" w="28575">
            <a:solidFill>
              <a:srgbClr val="8CA9AD"/>
            </a:solidFill>
            <a:prstDash val="solid"/>
            <a:headEnd type="none" len="sm" w="sm"/>
            <a:tailEnd type="none" len="sm" w="sm"/>
          </a:ln>
        </p:spPr>
      </p:sp>
      <p:sp>
        <p:nvSpPr>
          <p:cNvPr name="AutoShape 13" id="13"/>
          <p:cNvSpPr/>
          <p:nvPr/>
        </p:nvSpPr>
        <p:spPr>
          <a:xfrm>
            <a:off x="-2993596" y="-2292827"/>
            <a:ext cx="4867141" cy="4867141"/>
          </a:xfrm>
          <a:prstGeom prst="line">
            <a:avLst/>
          </a:prstGeom>
          <a:ln cap="flat" w="28575">
            <a:solidFill>
              <a:srgbClr val="8CA9AD"/>
            </a:solidFill>
            <a:prstDash val="solid"/>
            <a:headEnd type="none" len="sm" w="sm"/>
            <a:tailEnd type="none" len="sm" w="sm"/>
          </a:ln>
        </p:spPr>
      </p:sp>
      <p:sp>
        <p:nvSpPr>
          <p:cNvPr name="AutoShape 14" id="14"/>
          <p:cNvSpPr/>
          <p:nvPr/>
        </p:nvSpPr>
        <p:spPr>
          <a:xfrm>
            <a:off x="-3120251" y="-1906560"/>
            <a:ext cx="4690515" cy="4690515"/>
          </a:xfrm>
          <a:prstGeom prst="line">
            <a:avLst/>
          </a:prstGeom>
          <a:ln cap="flat" w="28575">
            <a:solidFill>
              <a:srgbClr val="8CA9AD"/>
            </a:solidFill>
            <a:prstDash val="solid"/>
            <a:headEnd type="none" len="sm" w="sm"/>
            <a:tailEnd type="none" len="sm" w="sm"/>
          </a:ln>
        </p:spPr>
      </p:sp>
      <p:sp>
        <p:nvSpPr>
          <p:cNvPr name="AutoShape 15" id="15"/>
          <p:cNvSpPr/>
          <p:nvPr/>
        </p:nvSpPr>
        <p:spPr>
          <a:xfrm>
            <a:off x="-3264105" y="-1466883"/>
            <a:ext cx="4347674" cy="4347674"/>
          </a:xfrm>
          <a:prstGeom prst="line">
            <a:avLst/>
          </a:prstGeom>
          <a:ln cap="flat" w="28575">
            <a:solidFill>
              <a:srgbClr val="8CA9AD"/>
            </a:solidFill>
            <a:prstDash val="solid"/>
            <a:headEnd type="none" len="sm" w="sm"/>
            <a:tailEnd type="none" len="sm" w="sm"/>
          </a:ln>
        </p:spPr>
      </p:sp>
      <p:sp>
        <p:nvSpPr>
          <p:cNvPr name="AutoShape 16" id="16"/>
          <p:cNvSpPr/>
          <p:nvPr/>
        </p:nvSpPr>
        <p:spPr>
          <a:xfrm>
            <a:off x="-3384925" y="-1023159"/>
            <a:ext cx="3963599" cy="3985594"/>
          </a:xfrm>
          <a:prstGeom prst="line">
            <a:avLst/>
          </a:prstGeom>
          <a:ln cap="flat" w="28575">
            <a:solidFill>
              <a:srgbClr val="8CA9AD"/>
            </a:solidFill>
            <a:prstDash val="solid"/>
            <a:headEnd type="none" len="sm" w="sm"/>
            <a:tailEnd type="none" len="sm" w="sm"/>
          </a:ln>
        </p:spPr>
      </p:sp>
      <p:sp>
        <p:nvSpPr>
          <p:cNvPr name="AutoShape 17" id="17"/>
          <p:cNvSpPr/>
          <p:nvPr/>
        </p:nvSpPr>
        <p:spPr>
          <a:xfrm>
            <a:off x="-3359157" y="-461526"/>
            <a:ext cx="3377485" cy="3360058"/>
          </a:xfrm>
          <a:prstGeom prst="line">
            <a:avLst/>
          </a:prstGeom>
          <a:ln cap="flat" w="28575">
            <a:solidFill>
              <a:srgbClr val="8CA9AD"/>
            </a:solidFill>
            <a:prstDash val="solid"/>
            <a:headEnd type="none" len="sm" w="sm"/>
            <a:tailEnd type="none" len="sm" w="sm"/>
          </a:ln>
        </p:spPr>
      </p:sp>
      <p:sp>
        <p:nvSpPr>
          <p:cNvPr name="TextBox 18" id="18"/>
          <p:cNvSpPr txBox="true"/>
          <p:nvPr/>
        </p:nvSpPr>
        <p:spPr>
          <a:xfrm rot="0">
            <a:off x="5767780" y="1031836"/>
            <a:ext cx="6752440" cy="669925"/>
          </a:xfrm>
          <a:prstGeom prst="rect">
            <a:avLst/>
          </a:prstGeom>
        </p:spPr>
        <p:txBody>
          <a:bodyPr anchor="t" rtlCol="false" tIns="0" lIns="0" bIns="0" rIns="0">
            <a:spAutoFit/>
          </a:bodyPr>
          <a:lstStyle/>
          <a:p>
            <a:pPr algn="ctr">
              <a:lnSpc>
                <a:spcPts val="5000"/>
              </a:lnSpc>
            </a:pPr>
            <a:r>
              <a:rPr lang="en-US" sz="5000">
                <a:solidFill>
                  <a:srgbClr val="FE6D73"/>
                </a:solidFill>
                <a:latin typeface="Kollektif Bold"/>
              </a:rPr>
              <a:t>CHOSEN ALGORITHM</a:t>
            </a:r>
          </a:p>
        </p:txBody>
      </p:sp>
      <p:sp>
        <p:nvSpPr>
          <p:cNvPr name="TextBox 19" id="19"/>
          <p:cNvSpPr txBox="true"/>
          <p:nvPr/>
        </p:nvSpPr>
        <p:spPr>
          <a:xfrm rot="0">
            <a:off x="3948939" y="1701761"/>
            <a:ext cx="10390122" cy="542925"/>
          </a:xfrm>
          <a:prstGeom prst="rect">
            <a:avLst/>
          </a:prstGeom>
        </p:spPr>
        <p:txBody>
          <a:bodyPr anchor="t" rtlCol="false" tIns="0" lIns="0" bIns="0" rIns="0">
            <a:spAutoFit/>
          </a:bodyPr>
          <a:lstStyle/>
          <a:p>
            <a:pPr algn="ctr">
              <a:lnSpc>
                <a:spcPts val="4320"/>
              </a:lnSpc>
            </a:pPr>
            <a:r>
              <a:rPr lang="en-US" sz="3600">
                <a:solidFill>
                  <a:srgbClr val="545454"/>
                </a:solidFill>
                <a:latin typeface="DM Sans Bold"/>
              </a:rPr>
              <a:t>Held-Karp Algorithm (Dynamic Programming)</a:t>
            </a:r>
          </a:p>
        </p:txBody>
      </p:sp>
      <p:grpSp>
        <p:nvGrpSpPr>
          <p:cNvPr name="Group 20" id="20"/>
          <p:cNvGrpSpPr/>
          <p:nvPr/>
        </p:nvGrpSpPr>
        <p:grpSpPr>
          <a:xfrm rot="0">
            <a:off x="356121" y="4310686"/>
            <a:ext cx="5062975" cy="3086100"/>
            <a:chOff x="0" y="0"/>
            <a:chExt cx="1333458" cy="812800"/>
          </a:xfrm>
        </p:grpSpPr>
        <p:sp>
          <p:nvSpPr>
            <p:cNvPr name="Freeform 21" id="21"/>
            <p:cNvSpPr/>
            <p:nvPr/>
          </p:nvSpPr>
          <p:spPr>
            <a:xfrm flipH="false" flipV="false" rot="0">
              <a:off x="0" y="0"/>
              <a:ext cx="1333458" cy="812800"/>
            </a:xfrm>
            <a:custGeom>
              <a:avLst/>
              <a:gdLst/>
              <a:ahLst/>
              <a:cxnLst/>
              <a:rect r="r" b="b" t="t" l="l"/>
              <a:pathLst>
                <a:path h="812800" w="1333458">
                  <a:moveTo>
                    <a:pt x="76456" y="0"/>
                  </a:moveTo>
                  <a:lnTo>
                    <a:pt x="1257002" y="0"/>
                  </a:lnTo>
                  <a:cubicBezTo>
                    <a:pt x="1277280" y="0"/>
                    <a:pt x="1296727" y="8055"/>
                    <a:pt x="1311065" y="22394"/>
                  </a:cubicBezTo>
                  <a:cubicBezTo>
                    <a:pt x="1325403" y="36732"/>
                    <a:pt x="1333458" y="56179"/>
                    <a:pt x="1333458" y="76456"/>
                  </a:cubicBezTo>
                  <a:lnTo>
                    <a:pt x="1333458" y="736344"/>
                  </a:lnTo>
                  <a:cubicBezTo>
                    <a:pt x="1333458" y="756621"/>
                    <a:pt x="1325403" y="776068"/>
                    <a:pt x="1311065" y="790407"/>
                  </a:cubicBezTo>
                  <a:cubicBezTo>
                    <a:pt x="1296727" y="804745"/>
                    <a:pt x="1277280" y="812800"/>
                    <a:pt x="1257002" y="812800"/>
                  </a:cubicBezTo>
                  <a:lnTo>
                    <a:pt x="76456" y="812800"/>
                  </a:lnTo>
                  <a:cubicBezTo>
                    <a:pt x="56179" y="812800"/>
                    <a:pt x="36732" y="804745"/>
                    <a:pt x="22394" y="790407"/>
                  </a:cubicBezTo>
                  <a:cubicBezTo>
                    <a:pt x="8055" y="776068"/>
                    <a:pt x="0" y="756621"/>
                    <a:pt x="0" y="736344"/>
                  </a:cubicBezTo>
                  <a:lnTo>
                    <a:pt x="0" y="76456"/>
                  </a:lnTo>
                  <a:cubicBezTo>
                    <a:pt x="0" y="56179"/>
                    <a:pt x="8055" y="36732"/>
                    <a:pt x="22394" y="22394"/>
                  </a:cubicBezTo>
                  <a:cubicBezTo>
                    <a:pt x="36732" y="8055"/>
                    <a:pt x="56179" y="0"/>
                    <a:pt x="76456" y="0"/>
                  </a:cubicBezTo>
                  <a:close/>
                </a:path>
              </a:pathLst>
            </a:custGeom>
            <a:solidFill>
              <a:srgbClr val="338470"/>
            </a:solidFill>
          </p:spPr>
        </p:sp>
        <p:sp>
          <p:nvSpPr>
            <p:cNvPr name="TextBox 22" id="22"/>
            <p:cNvSpPr txBox="true"/>
            <p:nvPr/>
          </p:nvSpPr>
          <p:spPr>
            <a:xfrm>
              <a:off x="0" y="-38100"/>
              <a:ext cx="1333458"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5895346" y="4310686"/>
            <a:ext cx="6009614" cy="3086100"/>
            <a:chOff x="0" y="0"/>
            <a:chExt cx="1582779" cy="812800"/>
          </a:xfrm>
        </p:grpSpPr>
        <p:sp>
          <p:nvSpPr>
            <p:cNvPr name="Freeform 24" id="24"/>
            <p:cNvSpPr/>
            <p:nvPr/>
          </p:nvSpPr>
          <p:spPr>
            <a:xfrm flipH="false" flipV="false" rot="0">
              <a:off x="0" y="0"/>
              <a:ext cx="1582779" cy="812800"/>
            </a:xfrm>
            <a:custGeom>
              <a:avLst/>
              <a:gdLst/>
              <a:ahLst/>
              <a:cxnLst/>
              <a:rect r="r" b="b" t="t" l="l"/>
              <a:pathLst>
                <a:path h="812800" w="1582779">
                  <a:moveTo>
                    <a:pt x="64413" y="0"/>
                  </a:moveTo>
                  <a:lnTo>
                    <a:pt x="1518366" y="0"/>
                  </a:lnTo>
                  <a:cubicBezTo>
                    <a:pt x="1535450" y="0"/>
                    <a:pt x="1551833" y="6786"/>
                    <a:pt x="1563913" y="18866"/>
                  </a:cubicBezTo>
                  <a:cubicBezTo>
                    <a:pt x="1575993" y="30946"/>
                    <a:pt x="1582779" y="47329"/>
                    <a:pt x="1582779" y="64413"/>
                  </a:cubicBezTo>
                  <a:lnTo>
                    <a:pt x="1582779" y="748387"/>
                  </a:lnTo>
                  <a:cubicBezTo>
                    <a:pt x="1582779" y="765471"/>
                    <a:pt x="1575993" y="781854"/>
                    <a:pt x="1563913" y="793934"/>
                  </a:cubicBezTo>
                  <a:cubicBezTo>
                    <a:pt x="1551833" y="806014"/>
                    <a:pt x="1535450" y="812800"/>
                    <a:pt x="1518366" y="812800"/>
                  </a:cubicBezTo>
                  <a:lnTo>
                    <a:pt x="64413" y="812800"/>
                  </a:lnTo>
                  <a:cubicBezTo>
                    <a:pt x="47329" y="812800"/>
                    <a:pt x="30946" y="806014"/>
                    <a:pt x="18866" y="793934"/>
                  </a:cubicBezTo>
                  <a:cubicBezTo>
                    <a:pt x="6786" y="781854"/>
                    <a:pt x="0" y="765471"/>
                    <a:pt x="0" y="748387"/>
                  </a:cubicBezTo>
                  <a:lnTo>
                    <a:pt x="0" y="64413"/>
                  </a:lnTo>
                  <a:cubicBezTo>
                    <a:pt x="0" y="47329"/>
                    <a:pt x="6786" y="30946"/>
                    <a:pt x="18866" y="18866"/>
                  </a:cubicBezTo>
                  <a:cubicBezTo>
                    <a:pt x="30946" y="6786"/>
                    <a:pt x="47329" y="0"/>
                    <a:pt x="64413" y="0"/>
                  </a:cubicBezTo>
                  <a:close/>
                </a:path>
              </a:pathLst>
            </a:custGeom>
            <a:solidFill>
              <a:srgbClr val="338470"/>
            </a:solidFill>
          </p:spPr>
        </p:sp>
        <p:sp>
          <p:nvSpPr>
            <p:cNvPr name="TextBox 25" id="25"/>
            <p:cNvSpPr txBox="true"/>
            <p:nvPr/>
          </p:nvSpPr>
          <p:spPr>
            <a:xfrm>
              <a:off x="0" y="-38100"/>
              <a:ext cx="158277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2000167" y="4310686"/>
            <a:ext cx="5931712" cy="3086100"/>
            <a:chOff x="0" y="0"/>
            <a:chExt cx="1562262" cy="812800"/>
          </a:xfrm>
        </p:grpSpPr>
        <p:sp>
          <p:nvSpPr>
            <p:cNvPr name="Freeform 27" id="27"/>
            <p:cNvSpPr/>
            <p:nvPr/>
          </p:nvSpPr>
          <p:spPr>
            <a:xfrm flipH="false" flipV="false" rot="0">
              <a:off x="0" y="0"/>
              <a:ext cx="1562262" cy="812800"/>
            </a:xfrm>
            <a:custGeom>
              <a:avLst/>
              <a:gdLst/>
              <a:ahLst/>
              <a:cxnLst/>
              <a:rect r="r" b="b" t="t" l="l"/>
              <a:pathLst>
                <a:path h="812800" w="1562262">
                  <a:moveTo>
                    <a:pt x="65259" y="0"/>
                  </a:moveTo>
                  <a:lnTo>
                    <a:pt x="1497003" y="0"/>
                  </a:lnTo>
                  <a:cubicBezTo>
                    <a:pt x="1533044" y="0"/>
                    <a:pt x="1562262" y="29217"/>
                    <a:pt x="1562262" y="65259"/>
                  </a:cubicBezTo>
                  <a:lnTo>
                    <a:pt x="1562262" y="747541"/>
                  </a:lnTo>
                  <a:cubicBezTo>
                    <a:pt x="1562262" y="783583"/>
                    <a:pt x="1533044" y="812800"/>
                    <a:pt x="1497003" y="812800"/>
                  </a:cubicBezTo>
                  <a:lnTo>
                    <a:pt x="65259" y="812800"/>
                  </a:lnTo>
                  <a:cubicBezTo>
                    <a:pt x="29217" y="812800"/>
                    <a:pt x="0" y="783583"/>
                    <a:pt x="0" y="747541"/>
                  </a:cubicBezTo>
                  <a:lnTo>
                    <a:pt x="0" y="65259"/>
                  </a:lnTo>
                  <a:cubicBezTo>
                    <a:pt x="0" y="29217"/>
                    <a:pt x="29217" y="0"/>
                    <a:pt x="65259" y="0"/>
                  </a:cubicBezTo>
                  <a:close/>
                </a:path>
              </a:pathLst>
            </a:custGeom>
            <a:solidFill>
              <a:srgbClr val="338470"/>
            </a:solidFill>
          </p:spPr>
        </p:sp>
        <p:sp>
          <p:nvSpPr>
            <p:cNvPr name="TextBox 28" id="28"/>
            <p:cNvSpPr txBox="true"/>
            <p:nvPr/>
          </p:nvSpPr>
          <p:spPr>
            <a:xfrm>
              <a:off x="0" y="-38100"/>
              <a:ext cx="1562262"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724577" y="5099915"/>
            <a:ext cx="4415345" cy="1927587"/>
          </a:xfrm>
          <a:prstGeom prst="rect">
            <a:avLst/>
          </a:prstGeom>
        </p:spPr>
        <p:txBody>
          <a:bodyPr anchor="t" rtlCol="false" tIns="0" lIns="0" bIns="0" rIns="0">
            <a:spAutoFit/>
          </a:bodyPr>
          <a:lstStyle/>
          <a:p>
            <a:pPr algn="l">
              <a:lnSpc>
                <a:spcPts val="2562"/>
              </a:lnSpc>
            </a:pPr>
            <a:r>
              <a:rPr lang="en-US" sz="1971">
                <a:solidFill>
                  <a:srgbClr val="FFFFFF"/>
                </a:solidFill>
                <a:latin typeface="DM Sans"/>
              </a:rPr>
              <a:t>Held-Karp algorithm guarantees finding the optimal solution to the TSP. This is crucial for applications where exact solutions are required and suboptimal solutions could lead to significant issues.</a:t>
            </a:r>
          </a:p>
        </p:txBody>
      </p:sp>
      <p:sp>
        <p:nvSpPr>
          <p:cNvPr name="TextBox 30" id="30"/>
          <p:cNvSpPr txBox="true"/>
          <p:nvPr/>
        </p:nvSpPr>
        <p:spPr>
          <a:xfrm rot="0">
            <a:off x="614600" y="4449883"/>
            <a:ext cx="4635300" cy="379457"/>
          </a:xfrm>
          <a:prstGeom prst="rect">
            <a:avLst/>
          </a:prstGeom>
        </p:spPr>
        <p:txBody>
          <a:bodyPr anchor="t" rtlCol="false" tIns="0" lIns="0" bIns="0" rIns="0">
            <a:spAutoFit/>
          </a:bodyPr>
          <a:lstStyle/>
          <a:p>
            <a:pPr algn="l">
              <a:lnSpc>
                <a:spcPts val="3082"/>
              </a:lnSpc>
            </a:pPr>
            <a:r>
              <a:rPr lang="en-US" sz="2371">
                <a:solidFill>
                  <a:srgbClr val="FFFFFF"/>
                </a:solidFill>
                <a:latin typeface="DM Sans Bold"/>
              </a:rPr>
              <a:t>Guaranteed Optimal Solution</a:t>
            </a:r>
          </a:p>
        </p:txBody>
      </p:sp>
      <p:sp>
        <p:nvSpPr>
          <p:cNvPr name="TextBox 31" id="31"/>
          <p:cNvSpPr txBox="true"/>
          <p:nvPr/>
        </p:nvSpPr>
        <p:spPr>
          <a:xfrm rot="0">
            <a:off x="569959" y="3474800"/>
            <a:ext cx="4635300" cy="379457"/>
          </a:xfrm>
          <a:prstGeom prst="rect">
            <a:avLst/>
          </a:prstGeom>
        </p:spPr>
        <p:txBody>
          <a:bodyPr anchor="t" rtlCol="false" tIns="0" lIns="0" bIns="0" rIns="0">
            <a:spAutoFit/>
          </a:bodyPr>
          <a:lstStyle/>
          <a:p>
            <a:pPr algn="l">
              <a:lnSpc>
                <a:spcPts val="3082"/>
              </a:lnSpc>
            </a:pPr>
            <a:r>
              <a:rPr lang="en-US" sz="2371">
                <a:solidFill>
                  <a:srgbClr val="545454"/>
                </a:solidFill>
                <a:latin typeface="DM Sans Bold"/>
              </a:rPr>
              <a:t>Optimality and Exact Solutions</a:t>
            </a:r>
          </a:p>
        </p:txBody>
      </p:sp>
      <p:sp>
        <p:nvSpPr>
          <p:cNvPr name="TextBox 32" id="32"/>
          <p:cNvSpPr txBox="true"/>
          <p:nvPr/>
        </p:nvSpPr>
        <p:spPr>
          <a:xfrm rot="0">
            <a:off x="9209570" y="3474800"/>
            <a:ext cx="5390781" cy="379457"/>
          </a:xfrm>
          <a:prstGeom prst="rect">
            <a:avLst/>
          </a:prstGeom>
        </p:spPr>
        <p:txBody>
          <a:bodyPr anchor="t" rtlCol="false" tIns="0" lIns="0" bIns="0" rIns="0">
            <a:spAutoFit/>
          </a:bodyPr>
          <a:lstStyle/>
          <a:p>
            <a:pPr algn="l">
              <a:lnSpc>
                <a:spcPts val="3082"/>
              </a:lnSpc>
            </a:pPr>
            <a:r>
              <a:rPr lang="en-US" sz="2371">
                <a:solidFill>
                  <a:srgbClr val="545454"/>
                </a:solidFill>
                <a:latin typeface="DM Sans Bold"/>
              </a:rPr>
              <a:t>Dynamic Programming Advantages</a:t>
            </a:r>
          </a:p>
        </p:txBody>
      </p:sp>
      <p:sp>
        <p:nvSpPr>
          <p:cNvPr name="TextBox 33" id="33"/>
          <p:cNvSpPr txBox="true"/>
          <p:nvPr/>
        </p:nvSpPr>
        <p:spPr>
          <a:xfrm rot="0">
            <a:off x="6147897" y="4510449"/>
            <a:ext cx="5599719" cy="379457"/>
          </a:xfrm>
          <a:prstGeom prst="rect">
            <a:avLst/>
          </a:prstGeom>
        </p:spPr>
        <p:txBody>
          <a:bodyPr anchor="t" rtlCol="false" tIns="0" lIns="0" bIns="0" rIns="0">
            <a:spAutoFit/>
          </a:bodyPr>
          <a:lstStyle/>
          <a:p>
            <a:pPr algn="l">
              <a:lnSpc>
                <a:spcPts val="3082"/>
              </a:lnSpc>
            </a:pPr>
            <a:r>
              <a:rPr lang="en-US" sz="2371">
                <a:solidFill>
                  <a:srgbClr val="FFFFFF"/>
                </a:solidFill>
                <a:latin typeface="DM Sans Bold"/>
              </a:rPr>
              <a:t>Efficient Use of Subproblem Solutions</a:t>
            </a:r>
          </a:p>
        </p:txBody>
      </p:sp>
      <p:sp>
        <p:nvSpPr>
          <p:cNvPr name="TextBox 34" id="34"/>
          <p:cNvSpPr txBox="true"/>
          <p:nvPr/>
        </p:nvSpPr>
        <p:spPr>
          <a:xfrm rot="0">
            <a:off x="12229657" y="4639715"/>
            <a:ext cx="5599719" cy="769982"/>
          </a:xfrm>
          <a:prstGeom prst="rect">
            <a:avLst/>
          </a:prstGeom>
        </p:spPr>
        <p:txBody>
          <a:bodyPr anchor="t" rtlCol="false" tIns="0" lIns="0" bIns="0" rIns="0">
            <a:spAutoFit/>
          </a:bodyPr>
          <a:lstStyle/>
          <a:p>
            <a:pPr algn="l">
              <a:lnSpc>
                <a:spcPts val="3082"/>
              </a:lnSpc>
            </a:pPr>
            <a:r>
              <a:rPr lang="en-US" sz="2371">
                <a:solidFill>
                  <a:srgbClr val="FFFFFF"/>
                </a:solidFill>
                <a:latin typeface="DM Sans Bold"/>
              </a:rPr>
              <a:t>Systematic Exploration of All Possibilities</a:t>
            </a:r>
          </a:p>
        </p:txBody>
      </p:sp>
      <p:sp>
        <p:nvSpPr>
          <p:cNvPr name="TextBox 35" id="35"/>
          <p:cNvSpPr txBox="true"/>
          <p:nvPr/>
        </p:nvSpPr>
        <p:spPr>
          <a:xfrm rot="0">
            <a:off x="6371807" y="5152945"/>
            <a:ext cx="5151898" cy="2402205"/>
          </a:xfrm>
          <a:prstGeom prst="rect">
            <a:avLst/>
          </a:prstGeom>
        </p:spPr>
        <p:txBody>
          <a:bodyPr anchor="t" rtlCol="false" tIns="0" lIns="0" bIns="0" rIns="0">
            <a:spAutoFit/>
          </a:bodyPr>
          <a:lstStyle/>
          <a:p>
            <a:pPr algn="l">
              <a:lnSpc>
                <a:spcPts val="2730"/>
              </a:lnSpc>
            </a:pPr>
            <a:r>
              <a:rPr lang="en-US" sz="2100">
                <a:solidFill>
                  <a:srgbClr val="FFFFFF"/>
                </a:solidFill>
                <a:latin typeface="DM Sans"/>
              </a:rPr>
              <a:t>Leverage DP to solve subproblems efficiently. By breaking the TSP into smaller subproblems and storing (memoizing) their solutions, it avoids redundant calculations and reduces the overall computational effort.</a:t>
            </a:r>
          </a:p>
          <a:p>
            <a:pPr algn="l">
              <a:lnSpc>
                <a:spcPts val="2730"/>
              </a:lnSpc>
            </a:pPr>
          </a:p>
        </p:txBody>
      </p:sp>
      <p:sp>
        <p:nvSpPr>
          <p:cNvPr name="TextBox 36" id="36"/>
          <p:cNvSpPr txBox="true"/>
          <p:nvPr/>
        </p:nvSpPr>
        <p:spPr>
          <a:xfrm rot="0">
            <a:off x="12229543" y="5529375"/>
            <a:ext cx="5599834" cy="1716405"/>
          </a:xfrm>
          <a:prstGeom prst="rect">
            <a:avLst/>
          </a:prstGeom>
        </p:spPr>
        <p:txBody>
          <a:bodyPr anchor="t" rtlCol="false" tIns="0" lIns="0" bIns="0" rIns="0">
            <a:spAutoFit/>
          </a:bodyPr>
          <a:lstStyle/>
          <a:p>
            <a:pPr algn="l">
              <a:lnSpc>
                <a:spcPts val="2730"/>
              </a:lnSpc>
            </a:pPr>
            <a:r>
              <a:rPr lang="en-US" sz="2100">
                <a:solidFill>
                  <a:srgbClr val="FFFFFF"/>
                </a:solidFill>
                <a:latin typeface="DM Sans"/>
              </a:rPr>
              <a:t>explores all possible routes by considering each subset of houses and their permutations. This comprehensive approach ensures that no potential optimal route is overlooked.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482635" y="-37980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945248" y="-29785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159195" y="-26658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338797" y="-23073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465451" y="-19211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609305" y="-14814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730125" y="-1037719"/>
            <a:ext cx="3963599" cy="3985594"/>
          </a:xfrm>
          <a:prstGeom prst="line">
            <a:avLst/>
          </a:prstGeom>
          <a:ln cap="flat" w="28575">
            <a:solidFill>
              <a:srgbClr val="8CA9AD"/>
            </a:solidFill>
            <a:prstDash val="solid"/>
            <a:headEnd type="none" len="sm" w="sm"/>
            <a:tailEnd type="none" len="sm" w="sm"/>
          </a:ln>
        </p:spPr>
      </p:sp>
      <p:sp>
        <p:nvSpPr>
          <p:cNvPr name="Freeform 11" id="11"/>
          <p:cNvSpPr/>
          <p:nvPr/>
        </p:nvSpPr>
        <p:spPr>
          <a:xfrm flipH="false" flipV="false" rot="0">
            <a:off x="17204191" y="68682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567849" y="2037981"/>
            <a:ext cx="8245413" cy="6370012"/>
          </a:xfrm>
          <a:custGeom>
            <a:avLst/>
            <a:gdLst/>
            <a:ahLst/>
            <a:cxnLst/>
            <a:rect r="r" b="b" t="t" l="l"/>
            <a:pathLst>
              <a:path h="6370012" w="8245413">
                <a:moveTo>
                  <a:pt x="0" y="0"/>
                </a:moveTo>
                <a:lnTo>
                  <a:pt x="8245413" y="0"/>
                </a:lnTo>
                <a:lnTo>
                  <a:pt x="8245413" y="6370012"/>
                </a:lnTo>
                <a:lnTo>
                  <a:pt x="0" y="6370012"/>
                </a:lnTo>
                <a:lnTo>
                  <a:pt x="0" y="0"/>
                </a:lnTo>
                <a:close/>
              </a:path>
            </a:pathLst>
          </a:custGeom>
          <a:blipFill>
            <a:blip r:embed="rId10"/>
            <a:stretch>
              <a:fillRect l="-21201" t="0" r="-15464" b="-167189"/>
            </a:stretch>
          </a:blipFill>
        </p:spPr>
      </p:sp>
      <p:sp>
        <p:nvSpPr>
          <p:cNvPr name="TextBox 17" id="17"/>
          <p:cNvSpPr txBox="true"/>
          <p:nvPr/>
        </p:nvSpPr>
        <p:spPr>
          <a:xfrm rot="0">
            <a:off x="4669057" y="711136"/>
            <a:ext cx="8949885"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FLOWCHART</a:t>
            </a:r>
          </a:p>
        </p:txBody>
      </p:sp>
      <p:sp>
        <p:nvSpPr>
          <p:cNvPr name="Freeform 18" id="18"/>
          <p:cNvSpPr/>
          <p:nvPr/>
        </p:nvSpPr>
        <p:spPr>
          <a:xfrm flipH="false" flipV="false" rot="0">
            <a:off x="8813262" y="1447678"/>
            <a:ext cx="7849024" cy="8617870"/>
          </a:xfrm>
          <a:custGeom>
            <a:avLst/>
            <a:gdLst/>
            <a:ahLst/>
            <a:cxnLst/>
            <a:rect r="r" b="b" t="t" l="l"/>
            <a:pathLst>
              <a:path h="8617870" w="7849024">
                <a:moveTo>
                  <a:pt x="0" y="0"/>
                </a:moveTo>
                <a:lnTo>
                  <a:pt x="7849025" y="0"/>
                </a:lnTo>
                <a:lnTo>
                  <a:pt x="7849025" y="8617870"/>
                </a:lnTo>
                <a:lnTo>
                  <a:pt x="0" y="8617870"/>
                </a:lnTo>
                <a:lnTo>
                  <a:pt x="0" y="0"/>
                </a:lnTo>
                <a:close/>
              </a:path>
            </a:pathLst>
          </a:custGeom>
          <a:blipFill>
            <a:blip r:embed="rId10"/>
            <a:stretch>
              <a:fillRect l="-5610" t="-50788" r="-4002"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192777"/>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CODE</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5883275"/>
            <a:ext cx="10719600" cy="4191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Code in java langguage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DAGJKZA1WMs</dc:identifier>
  <dcterms:modified xsi:type="dcterms:W3CDTF">2011-08-01T06:04:30Z</dcterms:modified>
  <cp:revision>1</cp:revision>
  <dc:title>SLIDE PRESENTATION - GROUP PROJECT - CSC4202 </dc:title>
</cp:coreProperties>
</file>