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3"/>
  </p:notesMasterIdLst>
  <p:sldIdLst>
    <p:sldId id="256" r:id="rId2"/>
    <p:sldId id="257" r:id="rId3"/>
    <p:sldId id="259" r:id="rId4"/>
    <p:sldId id="260" r:id="rId5"/>
    <p:sldId id="258" r:id="rId6"/>
    <p:sldId id="263" r:id="rId7"/>
    <p:sldId id="261" r:id="rId8"/>
    <p:sldId id="267"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6" d="100"/>
          <a:sy n="76" d="100"/>
        </p:scale>
        <p:origin x="82"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642557-CA64-4C37-89C5-41E820ABC165}" type="datetimeFigureOut">
              <a:rPr lang="tr-TR" smtClean="0"/>
              <a:t>30.05.2024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412620-DF17-4C38-B75C-0910A87BAD94}" type="slidenum">
              <a:rPr lang="tr-TR" smtClean="0"/>
              <a:t>‹#›</a:t>
            </a:fld>
            <a:endParaRPr lang="tr-TR"/>
          </a:p>
        </p:txBody>
      </p:sp>
    </p:spTree>
    <p:extLst>
      <p:ext uri="{BB962C8B-B14F-4D97-AF65-F5344CB8AC3E}">
        <p14:creationId xmlns:p14="http://schemas.microsoft.com/office/powerpoint/2010/main" val="1147693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78412620-DF17-4C38-B75C-0910A87BAD94}" type="slidenum">
              <a:rPr lang="tr-TR" smtClean="0"/>
              <a:t>7</a:t>
            </a:fld>
            <a:endParaRPr lang="tr-TR"/>
          </a:p>
        </p:txBody>
      </p:sp>
    </p:spTree>
    <p:extLst>
      <p:ext uri="{BB962C8B-B14F-4D97-AF65-F5344CB8AC3E}">
        <p14:creationId xmlns:p14="http://schemas.microsoft.com/office/powerpoint/2010/main" val="2640585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78412620-DF17-4C38-B75C-0910A87BAD94}" type="slidenum">
              <a:rPr lang="tr-TR" smtClean="0"/>
              <a:t>8</a:t>
            </a:fld>
            <a:endParaRPr lang="tr-TR"/>
          </a:p>
        </p:txBody>
      </p:sp>
    </p:spTree>
    <p:extLst>
      <p:ext uri="{BB962C8B-B14F-4D97-AF65-F5344CB8AC3E}">
        <p14:creationId xmlns:p14="http://schemas.microsoft.com/office/powerpoint/2010/main" val="1241589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78412620-DF17-4C38-B75C-0910A87BAD94}" type="slidenum">
              <a:rPr lang="tr-TR" smtClean="0"/>
              <a:t>9</a:t>
            </a:fld>
            <a:endParaRPr lang="tr-TR"/>
          </a:p>
        </p:txBody>
      </p:sp>
    </p:spTree>
    <p:extLst>
      <p:ext uri="{BB962C8B-B14F-4D97-AF65-F5344CB8AC3E}">
        <p14:creationId xmlns:p14="http://schemas.microsoft.com/office/powerpoint/2010/main" val="936256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78412620-DF17-4C38-B75C-0910A87BAD94}" type="slidenum">
              <a:rPr lang="tr-TR" smtClean="0"/>
              <a:t>10</a:t>
            </a:fld>
            <a:endParaRPr lang="tr-TR"/>
          </a:p>
        </p:txBody>
      </p:sp>
    </p:spTree>
    <p:extLst>
      <p:ext uri="{BB962C8B-B14F-4D97-AF65-F5344CB8AC3E}">
        <p14:creationId xmlns:p14="http://schemas.microsoft.com/office/powerpoint/2010/main" val="1376476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78412620-DF17-4C38-B75C-0910A87BAD94}" type="slidenum">
              <a:rPr lang="tr-TR" smtClean="0"/>
              <a:t>11</a:t>
            </a:fld>
            <a:endParaRPr lang="tr-TR"/>
          </a:p>
        </p:txBody>
      </p:sp>
    </p:spTree>
    <p:extLst>
      <p:ext uri="{BB962C8B-B14F-4D97-AF65-F5344CB8AC3E}">
        <p14:creationId xmlns:p14="http://schemas.microsoft.com/office/powerpoint/2010/main" val="103044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78412620-DF17-4C38-B75C-0910A87BAD94}" type="slidenum">
              <a:rPr lang="tr-TR" smtClean="0"/>
              <a:t>12</a:t>
            </a:fld>
            <a:endParaRPr lang="tr-TR"/>
          </a:p>
        </p:txBody>
      </p:sp>
    </p:spTree>
    <p:extLst>
      <p:ext uri="{BB962C8B-B14F-4D97-AF65-F5344CB8AC3E}">
        <p14:creationId xmlns:p14="http://schemas.microsoft.com/office/powerpoint/2010/main" val="4039798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78412620-DF17-4C38-B75C-0910A87BAD94}" type="slidenum">
              <a:rPr lang="tr-TR" smtClean="0"/>
              <a:t>13</a:t>
            </a:fld>
            <a:endParaRPr lang="tr-TR"/>
          </a:p>
        </p:txBody>
      </p:sp>
    </p:spTree>
    <p:extLst>
      <p:ext uri="{BB962C8B-B14F-4D97-AF65-F5344CB8AC3E}">
        <p14:creationId xmlns:p14="http://schemas.microsoft.com/office/powerpoint/2010/main" val="283375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8808-26D1-4F4B-96F4-F3082078DD61}"/>
              </a:ext>
            </a:extLst>
          </p:cNvPr>
          <p:cNvSpPr>
            <a:spLocks noGrp="1"/>
          </p:cNvSpPr>
          <p:nvPr>
            <p:ph type="ctrTitle"/>
          </p:nvPr>
        </p:nvSpPr>
        <p:spPr>
          <a:xfrm>
            <a:off x="1257008" y="1122362"/>
            <a:ext cx="8816632" cy="357155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2E0C639-B0CD-4365-98A9-C1E5FF6CF450}"/>
              </a:ext>
            </a:extLst>
          </p:cNvPr>
          <p:cNvSpPr>
            <a:spLocks noGrp="1"/>
          </p:cNvSpPr>
          <p:nvPr>
            <p:ph type="subTitle" idx="1"/>
          </p:nvPr>
        </p:nvSpPr>
        <p:spPr>
          <a:xfrm>
            <a:off x="1257008" y="5521960"/>
            <a:ext cx="8816632" cy="944879"/>
          </a:xfrm>
        </p:spPr>
        <p:txBody>
          <a:bodyPr anchor="ct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6780C52-E6BB-4B27-B5D8-2D33B2497C56}"/>
              </a:ext>
            </a:extLst>
          </p:cNvPr>
          <p:cNvSpPr>
            <a:spLocks noGrp="1"/>
          </p:cNvSpPr>
          <p:nvPr>
            <p:ph type="dt" sz="half" idx="10"/>
          </p:nvPr>
        </p:nvSpPr>
        <p:spPr/>
        <p:txBody>
          <a:bodyPr/>
          <a:lstStyle/>
          <a:p>
            <a:fld id="{F6CCBF3A-D7FB-4B97-8FD5-6FFB20CB1E84}" type="datetimeFigureOut">
              <a:rPr lang="en-US" smtClean="0"/>
              <a:t>5/30/2024</a:t>
            </a:fld>
            <a:endParaRPr lang="en-US"/>
          </a:p>
        </p:txBody>
      </p:sp>
      <p:sp>
        <p:nvSpPr>
          <p:cNvPr id="5" name="Footer Placeholder 4">
            <a:extLst>
              <a:ext uri="{FF2B5EF4-FFF2-40B4-BE49-F238E27FC236}">
                <a16:creationId xmlns:a16="http://schemas.microsoft.com/office/drawing/2014/main" id="{AF77C649-4A0C-4EF2-8FC1-2BCF0BF9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E03F2-D0FE-49BB-8AEC-E99C4DB2D67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16" name="Straight Connector 15">
            <a:extLst>
              <a:ext uri="{FF2B5EF4-FFF2-40B4-BE49-F238E27FC236}">
                <a16:creationId xmlns:a16="http://schemas.microsoft.com/office/drawing/2014/main" id="{24A7CC8F-56A6-423D-B67A-8BA89D3EC911}"/>
              </a:ext>
            </a:extLst>
          </p:cNvPr>
          <p:cNvCxnSpPr>
            <a:cxnSpLocks/>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271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6D52-667C-4E67-9038-A0BDFD8CCD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3E72AC-0272-475A-BD25-2AB7AC1DE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FBFF2-9ECB-4CDD-87FA-9DD1F87BFDE9}"/>
              </a:ext>
            </a:extLst>
          </p:cNvPr>
          <p:cNvSpPr>
            <a:spLocks noGrp="1"/>
          </p:cNvSpPr>
          <p:nvPr>
            <p:ph type="dt" sz="half" idx="10"/>
          </p:nvPr>
        </p:nvSpPr>
        <p:spPr/>
        <p:txBody>
          <a:bodyPr/>
          <a:lstStyle/>
          <a:p>
            <a:fld id="{F6CCBF3A-D7FB-4B97-8FD5-6FFB20CB1E84}" type="datetimeFigureOut">
              <a:rPr lang="en-US" smtClean="0"/>
              <a:t>5/30/2024</a:t>
            </a:fld>
            <a:endParaRPr lang="en-US"/>
          </a:p>
        </p:txBody>
      </p:sp>
      <p:sp>
        <p:nvSpPr>
          <p:cNvPr id="5" name="Footer Placeholder 4">
            <a:extLst>
              <a:ext uri="{FF2B5EF4-FFF2-40B4-BE49-F238E27FC236}">
                <a16:creationId xmlns:a16="http://schemas.microsoft.com/office/drawing/2014/main" id="{40AC12B3-DAF5-4BA7-A3A6-D0284716D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71AE-4A11-4035-A072-9AC4053FFA85}"/>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177531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52E95-2F50-48D3-B00E-4C259644E72E}"/>
              </a:ext>
            </a:extLst>
          </p:cNvPr>
          <p:cNvSpPr>
            <a:spLocks noGrp="1"/>
          </p:cNvSpPr>
          <p:nvPr>
            <p:ph type="title" orient="vert"/>
          </p:nvPr>
        </p:nvSpPr>
        <p:spPr>
          <a:xfrm>
            <a:off x="9050174" y="838199"/>
            <a:ext cx="2303626" cy="5338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2617C9B-4E02-49C8-B6DF-65ED3C990343}"/>
              </a:ext>
            </a:extLst>
          </p:cNvPr>
          <p:cNvSpPr>
            <a:spLocks noGrp="1"/>
          </p:cNvSpPr>
          <p:nvPr>
            <p:ph type="body" orient="vert" idx="1"/>
          </p:nvPr>
        </p:nvSpPr>
        <p:spPr>
          <a:xfrm>
            <a:off x="838200" y="838199"/>
            <a:ext cx="7734300" cy="5338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CA10C-AC31-4D80-B78F-08E48CDCB7F2}"/>
              </a:ext>
            </a:extLst>
          </p:cNvPr>
          <p:cNvSpPr>
            <a:spLocks noGrp="1"/>
          </p:cNvSpPr>
          <p:nvPr>
            <p:ph type="dt" sz="half" idx="10"/>
          </p:nvPr>
        </p:nvSpPr>
        <p:spPr/>
        <p:txBody>
          <a:bodyPr/>
          <a:lstStyle/>
          <a:p>
            <a:fld id="{F6CCBF3A-D7FB-4B97-8FD5-6FFB20CB1E84}" type="datetimeFigureOut">
              <a:rPr lang="en-US" smtClean="0"/>
              <a:t>5/30/2024</a:t>
            </a:fld>
            <a:endParaRPr lang="en-US"/>
          </a:p>
        </p:txBody>
      </p:sp>
      <p:sp>
        <p:nvSpPr>
          <p:cNvPr id="5" name="Footer Placeholder 4">
            <a:extLst>
              <a:ext uri="{FF2B5EF4-FFF2-40B4-BE49-F238E27FC236}">
                <a16:creationId xmlns:a16="http://schemas.microsoft.com/office/drawing/2014/main" id="{19AAB5B7-F312-4BC9-A5D3-72E065D1B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2E489-5442-4698-B6E3-3421A97C283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7" name="Straight Connector 6">
            <a:extLst>
              <a:ext uri="{FF2B5EF4-FFF2-40B4-BE49-F238E27FC236}">
                <a16:creationId xmlns:a16="http://schemas.microsoft.com/office/drawing/2014/main" id="{41F3A7E1-F157-4338-B7F7-9C0A2D60B7FF}"/>
              </a:ext>
            </a:extLst>
          </p:cNvPr>
          <p:cNvCxnSpPr>
            <a:cxnSpLocks/>
          </p:cNvCxnSpPr>
          <p:nvPr/>
        </p:nvCxnSpPr>
        <p:spPr>
          <a:xfrm>
            <a:off x="8811337"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6247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5B5E-C545-4763-BA47-4C2C0FCA514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FA263F8-8E34-4910-BF7A-F1C5A99689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E74E5-D20D-4AB7-8D98-F336CE0ECCBE}"/>
              </a:ext>
            </a:extLst>
          </p:cNvPr>
          <p:cNvSpPr>
            <a:spLocks noGrp="1"/>
          </p:cNvSpPr>
          <p:nvPr>
            <p:ph type="dt" sz="half" idx="10"/>
          </p:nvPr>
        </p:nvSpPr>
        <p:spPr/>
        <p:txBody>
          <a:bodyPr/>
          <a:lstStyle/>
          <a:p>
            <a:fld id="{F6CCBF3A-D7FB-4B97-8FD5-6FFB20CB1E84}" type="datetimeFigureOut">
              <a:rPr lang="en-US" smtClean="0"/>
              <a:t>5/30/2024</a:t>
            </a:fld>
            <a:endParaRPr lang="en-US"/>
          </a:p>
        </p:txBody>
      </p:sp>
      <p:sp>
        <p:nvSpPr>
          <p:cNvPr id="5" name="Footer Placeholder 4">
            <a:extLst>
              <a:ext uri="{FF2B5EF4-FFF2-40B4-BE49-F238E27FC236}">
                <a16:creationId xmlns:a16="http://schemas.microsoft.com/office/drawing/2014/main" id="{C79D23AA-8F22-4B09-8FAA-CD16E5D66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8A028-A0C8-45E7-915E-B83FF59C9F1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92200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F01F-198D-4AAD-B4FB-AD3B44981ADD}"/>
              </a:ext>
            </a:extLst>
          </p:cNvPr>
          <p:cNvSpPr>
            <a:spLocks noGrp="1"/>
          </p:cNvSpPr>
          <p:nvPr>
            <p:ph type="title"/>
          </p:nvPr>
        </p:nvSpPr>
        <p:spPr>
          <a:xfrm>
            <a:off x="838200" y="838200"/>
            <a:ext cx="9438640" cy="4114800"/>
          </a:xfrm>
        </p:spPr>
        <p:txBody>
          <a:bodyPr anchor="t">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20BCC2B-311B-4FB6-B3A5-26F68055AE38}"/>
              </a:ext>
            </a:extLst>
          </p:cNvPr>
          <p:cNvSpPr>
            <a:spLocks noGrp="1"/>
          </p:cNvSpPr>
          <p:nvPr>
            <p:ph type="body" idx="1"/>
          </p:nvPr>
        </p:nvSpPr>
        <p:spPr>
          <a:xfrm>
            <a:off x="838200" y="5217160"/>
            <a:ext cx="9438640" cy="802640"/>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CB73D-2D6B-4FA6-89A4-DCC89F80E0F1}"/>
              </a:ext>
            </a:extLst>
          </p:cNvPr>
          <p:cNvSpPr>
            <a:spLocks noGrp="1"/>
          </p:cNvSpPr>
          <p:nvPr>
            <p:ph type="dt" sz="half" idx="10"/>
          </p:nvPr>
        </p:nvSpPr>
        <p:spPr/>
        <p:txBody>
          <a:bodyPr/>
          <a:lstStyle/>
          <a:p>
            <a:fld id="{F6CCBF3A-D7FB-4B97-8FD5-6FFB20CB1E84}" type="datetimeFigureOut">
              <a:rPr lang="en-US" smtClean="0"/>
              <a:t>5/30/2024</a:t>
            </a:fld>
            <a:endParaRPr lang="en-US"/>
          </a:p>
        </p:txBody>
      </p:sp>
      <p:sp>
        <p:nvSpPr>
          <p:cNvPr id="5" name="Footer Placeholder 4">
            <a:extLst>
              <a:ext uri="{FF2B5EF4-FFF2-40B4-BE49-F238E27FC236}">
                <a16:creationId xmlns:a16="http://schemas.microsoft.com/office/drawing/2014/main" id="{B6A0C188-FF43-44C1-A005-679168D5F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D1188-DA27-47B2-8176-31193EEC4C2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863939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5A25-7E99-42A8-8D6D-648EFE203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501DC-62B7-42BD-A941-D34E92719C32}"/>
              </a:ext>
            </a:extLst>
          </p:cNvPr>
          <p:cNvSpPr>
            <a:spLocks noGrp="1"/>
          </p:cNvSpPr>
          <p:nvPr>
            <p:ph sz="half" idx="1"/>
          </p:nvPr>
        </p:nvSpPr>
        <p:spPr>
          <a:xfrm>
            <a:off x="838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765C5C1-4FD4-4958-99A0-BDADECA336BD}"/>
              </a:ext>
            </a:extLst>
          </p:cNvPr>
          <p:cNvSpPr>
            <a:spLocks noGrp="1"/>
          </p:cNvSpPr>
          <p:nvPr>
            <p:ph sz="half" idx="2"/>
          </p:nvPr>
        </p:nvSpPr>
        <p:spPr>
          <a:xfrm>
            <a:off x="6172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D1B234-5D54-44E5-B41D-B205AAF50305}"/>
              </a:ext>
            </a:extLst>
          </p:cNvPr>
          <p:cNvSpPr>
            <a:spLocks noGrp="1"/>
          </p:cNvSpPr>
          <p:nvPr>
            <p:ph type="dt" sz="half" idx="10"/>
          </p:nvPr>
        </p:nvSpPr>
        <p:spPr/>
        <p:txBody>
          <a:bodyPr/>
          <a:lstStyle/>
          <a:p>
            <a:fld id="{F6CCBF3A-D7FB-4B97-8FD5-6FFB20CB1E84}" type="datetimeFigureOut">
              <a:rPr lang="en-US" smtClean="0"/>
              <a:t>5/30/2024</a:t>
            </a:fld>
            <a:endParaRPr lang="en-US"/>
          </a:p>
        </p:txBody>
      </p:sp>
      <p:sp>
        <p:nvSpPr>
          <p:cNvPr id="6" name="Footer Placeholder 5">
            <a:extLst>
              <a:ext uri="{FF2B5EF4-FFF2-40B4-BE49-F238E27FC236}">
                <a16:creationId xmlns:a16="http://schemas.microsoft.com/office/drawing/2014/main" id="{0E67BCDB-6B96-45D6-B5E9-823A96EBD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39C5F-F16F-4AFD-98D1-FA3BB96AF2C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024815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4C1F-0040-4BBF-81A6-FD2E30637B0C}"/>
              </a:ext>
            </a:extLst>
          </p:cNvPr>
          <p:cNvSpPr>
            <a:spLocks noGrp="1"/>
          </p:cNvSpPr>
          <p:nvPr>
            <p:ph type="title"/>
          </p:nvPr>
        </p:nvSpPr>
        <p:spPr>
          <a:xfrm>
            <a:off x="839788" y="37978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2894A7-1DA1-44C1-8ED0-716279430690}"/>
              </a:ext>
            </a:extLst>
          </p:cNvPr>
          <p:cNvSpPr>
            <a:spLocks noGrp="1"/>
          </p:cNvSpPr>
          <p:nvPr>
            <p:ph type="body" idx="1"/>
          </p:nvPr>
        </p:nvSpPr>
        <p:spPr>
          <a:xfrm>
            <a:off x="839789" y="1824035"/>
            <a:ext cx="4997132"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9AB945-31E2-4B60-9076-CBB8F8594949}"/>
              </a:ext>
            </a:extLst>
          </p:cNvPr>
          <p:cNvSpPr>
            <a:spLocks noGrp="1"/>
          </p:cNvSpPr>
          <p:nvPr>
            <p:ph sz="half" idx="2"/>
          </p:nvPr>
        </p:nvSpPr>
        <p:spPr>
          <a:xfrm>
            <a:off x="839789" y="2505075"/>
            <a:ext cx="49971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1B3EA-2E84-4B8B-A104-81BD577424AD}"/>
              </a:ext>
            </a:extLst>
          </p:cNvPr>
          <p:cNvSpPr>
            <a:spLocks noGrp="1"/>
          </p:cNvSpPr>
          <p:nvPr>
            <p:ph type="body" sz="quarter" idx="3"/>
          </p:nvPr>
        </p:nvSpPr>
        <p:spPr>
          <a:xfrm>
            <a:off x="6355080" y="1824035"/>
            <a:ext cx="5000308"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511AB8-302C-476E-B80A-AA739911E304}"/>
              </a:ext>
            </a:extLst>
          </p:cNvPr>
          <p:cNvSpPr>
            <a:spLocks noGrp="1"/>
          </p:cNvSpPr>
          <p:nvPr>
            <p:ph sz="quarter" idx="4"/>
          </p:nvPr>
        </p:nvSpPr>
        <p:spPr>
          <a:xfrm>
            <a:off x="6355080" y="2505075"/>
            <a:ext cx="500030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B47C29-FE34-4E6E-9921-78C54673AAD9}"/>
              </a:ext>
            </a:extLst>
          </p:cNvPr>
          <p:cNvSpPr>
            <a:spLocks noGrp="1"/>
          </p:cNvSpPr>
          <p:nvPr>
            <p:ph type="dt" sz="half" idx="10"/>
          </p:nvPr>
        </p:nvSpPr>
        <p:spPr/>
        <p:txBody>
          <a:bodyPr/>
          <a:lstStyle/>
          <a:p>
            <a:fld id="{F6CCBF3A-D7FB-4B97-8FD5-6FFB20CB1E84}" type="datetimeFigureOut">
              <a:rPr lang="en-US" smtClean="0"/>
              <a:t>5/30/2024</a:t>
            </a:fld>
            <a:endParaRPr lang="en-US"/>
          </a:p>
        </p:txBody>
      </p:sp>
      <p:sp>
        <p:nvSpPr>
          <p:cNvPr id="8" name="Footer Placeholder 7">
            <a:extLst>
              <a:ext uri="{FF2B5EF4-FFF2-40B4-BE49-F238E27FC236}">
                <a16:creationId xmlns:a16="http://schemas.microsoft.com/office/drawing/2014/main" id="{3CF6B420-A9CE-4BB6-A653-5C3ABC7D67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1DF8FE-1179-4798-B16D-AF1DFA266D4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479152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6F1A-0A68-4048-808F-CD7A9F3B0846}"/>
              </a:ext>
            </a:extLst>
          </p:cNvPr>
          <p:cNvSpPr>
            <a:spLocks noGrp="1"/>
          </p:cNvSpPr>
          <p:nvPr>
            <p:ph type="title"/>
          </p:nvPr>
        </p:nvSpPr>
        <p:spPr>
          <a:xfrm>
            <a:off x="838200" y="999592"/>
            <a:ext cx="10515600" cy="1573223"/>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28ACB3E6-5365-48F5-8D2A-0B002BA357E3}"/>
              </a:ext>
            </a:extLst>
          </p:cNvPr>
          <p:cNvSpPr>
            <a:spLocks noGrp="1"/>
          </p:cNvSpPr>
          <p:nvPr>
            <p:ph type="dt" sz="half" idx="10"/>
          </p:nvPr>
        </p:nvSpPr>
        <p:spPr/>
        <p:txBody>
          <a:bodyPr/>
          <a:lstStyle/>
          <a:p>
            <a:fld id="{F6CCBF3A-D7FB-4B97-8FD5-6FFB20CB1E84}" type="datetimeFigureOut">
              <a:rPr lang="en-US" smtClean="0"/>
              <a:t>5/30/2024</a:t>
            </a:fld>
            <a:endParaRPr lang="en-US"/>
          </a:p>
        </p:txBody>
      </p:sp>
      <p:sp>
        <p:nvSpPr>
          <p:cNvPr id="4" name="Footer Placeholder 3">
            <a:extLst>
              <a:ext uri="{FF2B5EF4-FFF2-40B4-BE49-F238E27FC236}">
                <a16:creationId xmlns:a16="http://schemas.microsoft.com/office/drawing/2014/main" id="{FF7D8EE9-4D97-4B2F-8D38-41CB9EE774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C5952-0A27-4FAB-A3FD-12003787676B}"/>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646936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08427-909D-4679-9192-BC99557A7D06}"/>
              </a:ext>
            </a:extLst>
          </p:cNvPr>
          <p:cNvSpPr>
            <a:spLocks noGrp="1"/>
          </p:cNvSpPr>
          <p:nvPr>
            <p:ph type="dt" sz="half" idx="10"/>
          </p:nvPr>
        </p:nvSpPr>
        <p:spPr/>
        <p:txBody>
          <a:bodyPr/>
          <a:lstStyle/>
          <a:p>
            <a:fld id="{F6CCBF3A-D7FB-4B97-8FD5-6FFB20CB1E84}" type="datetimeFigureOut">
              <a:rPr lang="en-US" smtClean="0"/>
              <a:t>5/30/2024</a:t>
            </a:fld>
            <a:endParaRPr lang="en-US"/>
          </a:p>
        </p:txBody>
      </p:sp>
      <p:sp>
        <p:nvSpPr>
          <p:cNvPr id="3" name="Footer Placeholder 2">
            <a:extLst>
              <a:ext uri="{FF2B5EF4-FFF2-40B4-BE49-F238E27FC236}">
                <a16:creationId xmlns:a16="http://schemas.microsoft.com/office/drawing/2014/main" id="{508E39A6-1E09-42B5-85B4-7E8B5AB2AE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938940-01DD-4C97-8649-E01C3B0EDF7C}"/>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339621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3B3D-D568-40B4-A73A-1C8EA9ABB098}"/>
              </a:ext>
            </a:extLst>
          </p:cNvPr>
          <p:cNvSpPr>
            <a:spLocks noGrp="1"/>
          </p:cNvSpPr>
          <p:nvPr>
            <p:ph type="title"/>
          </p:nvPr>
        </p:nvSpPr>
        <p:spPr>
          <a:xfrm>
            <a:off x="839789" y="457200"/>
            <a:ext cx="3691818" cy="17018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D586EB3-917A-43B7-85BB-D00B5D2F07E4}"/>
              </a:ext>
            </a:extLst>
          </p:cNvPr>
          <p:cNvSpPr>
            <a:spLocks noGrp="1"/>
          </p:cNvSpPr>
          <p:nvPr>
            <p:ph idx="1"/>
          </p:nvPr>
        </p:nvSpPr>
        <p:spPr>
          <a:xfrm>
            <a:off x="5514798" y="987425"/>
            <a:ext cx="5840589" cy="50323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AC029-3BC1-4637-A7F9-BC786DC26A38}"/>
              </a:ext>
            </a:extLst>
          </p:cNvPr>
          <p:cNvSpPr>
            <a:spLocks noGrp="1"/>
          </p:cNvSpPr>
          <p:nvPr>
            <p:ph type="body" sz="half" idx="2"/>
          </p:nvPr>
        </p:nvSpPr>
        <p:spPr>
          <a:xfrm>
            <a:off x="839789" y="2372360"/>
            <a:ext cx="3691817" cy="34966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0B948-89C5-4AC5-B7A0-17136F5C5A6A}"/>
              </a:ext>
            </a:extLst>
          </p:cNvPr>
          <p:cNvSpPr>
            <a:spLocks noGrp="1"/>
          </p:cNvSpPr>
          <p:nvPr>
            <p:ph type="dt" sz="half" idx="10"/>
          </p:nvPr>
        </p:nvSpPr>
        <p:spPr/>
        <p:txBody>
          <a:bodyPr/>
          <a:lstStyle/>
          <a:p>
            <a:fld id="{F6CCBF3A-D7FB-4B97-8FD5-6FFB20CB1E84}" type="datetimeFigureOut">
              <a:rPr lang="en-US" smtClean="0"/>
              <a:t>5/30/2024</a:t>
            </a:fld>
            <a:endParaRPr lang="en-US"/>
          </a:p>
        </p:txBody>
      </p:sp>
      <p:sp>
        <p:nvSpPr>
          <p:cNvPr id="6" name="Footer Placeholder 5">
            <a:extLst>
              <a:ext uri="{FF2B5EF4-FFF2-40B4-BE49-F238E27FC236}">
                <a16:creationId xmlns:a16="http://schemas.microsoft.com/office/drawing/2014/main" id="{F3A6C8C5-652F-46CB-BD26-E262B057F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B50CB-E91F-4B71-81F0-800F2B51A34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8B69B885-FDB8-4C62-A285-A0CDC49A6B0C}"/>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387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941E-6445-4840-81AE-104EF7A4F7E9}"/>
              </a:ext>
            </a:extLst>
          </p:cNvPr>
          <p:cNvSpPr>
            <a:spLocks noGrp="1"/>
          </p:cNvSpPr>
          <p:nvPr>
            <p:ph type="title"/>
          </p:nvPr>
        </p:nvSpPr>
        <p:spPr>
          <a:xfrm>
            <a:off x="839789" y="457200"/>
            <a:ext cx="3696652" cy="17018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3F8B866-E32B-4AE7-AEF3-6974AE3288F3}"/>
              </a:ext>
            </a:extLst>
          </p:cNvPr>
          <p:cNvSpPr>
            <a:spLocks noGrp="1"/>
          </p:cNvSpPr>
          <p:nvPr>
            <p:ph type="pic" idx="1"/>
          </p:nvPr>
        </p:nvSpPr>
        <p:spPr>
          <a:xfrm>
            <a:off x="5786120" y="838200"/>
            <a:ext cx="560323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2ABB7A-E157-499A-B224-C2313181F569}"/>
              </a:ext>
            </a:extLst>
          </p:cNvPr>
          <p:cNvSpPr>
            <a:spLocks noGrp="1"/>
          </p:cNvSpPr>
          <p:nvPr>
            <p:ph type="body" sz="half" idx="2"/>
          </p:nvPr>
        </p:nvSpPr>
        <p:spPr>
          <a:xfrm>
            <a:off x="839789" y="2367280"/>
            <a:ext cx="3696652" cy="35017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77283-E2B8-405E-BB6E-9F121140E506}"/>
              </a:ext>
            </a:extLst>
          </p:cNvPr>
          <p:cNvSpPr>
            <a:spLocks noGrp="1"/>
          </p:cNvSpPr>
          <p:nvPr>
            <p:ph type="dt" sz="half" idx="10"/>
          </p:nvPr>
        </p:nvSpPr>
        <p:spPr/>
        <p:txBody>
          <a:bodyPr/>
          <a:lstStyle/>
          <a:p>
            <a:fld id="{F6CCBF3A-D7FB-4B97-8FD5-6FFB20CB1E84}" type="datetimeFigureOut">
              <a:rPr lang="en-US" smtClean="0"/>
              <a:t>5/30/2024</a:t>
            </a:fld>
            <a:endParaRPr lang="en-US"/>
          </a:p>
        </p:txBody>
      </p:sp>
      <p:sp>
        <p:nvSpPr>
          <p:cNvPr id="6" name="Footer Placeholder 5">
            <a:extLst>
              <a:ext uri="{FF2B5EF4-FFF2-40B4-BE49-F238E27FC236}">
                <a16:creationId xmlns:a16="http://schemas.microsoft.com/office/drawing/2014/main" id="{F9F21F05-EB94-417F-B19B-96FF3D9EC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7C3C7-B6DB-4064-8E66-9FB770C888E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51E233FA-220A-423F-907E-5F81526A28A0}"/>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3581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76A66-BE83-43F9-A28B-02DF7879AD52}"/>
              </a:ext>
            </a:extLst>
          </p:cNvPr>
          <p:cNvSpPr>
            <a:spLocks noGrp="1"/>
          </p:cNvSpPr>
          <p:nvPr>
            <p:ph type="title"/>
          </p:nvPr>
        </p:nvSpPr>
        <p:spPr>
          <a:xfrm>
            <a:off x="838200" y="584990"/>
            <a:ext cx="10515600" cy="111681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9D76E94-F276-4F0F-8DD9-B1F8A3198AE1}"/>
              </a:ext>
            </a:extLst>
          </p:cNvPr>
          <p:cNvSpPr>
            <a:spLocks noGrp="1"/>
          </p:cNvSpPr>
          <p:nvPr>
            <p:ph type="body" idx="1"/>
          </p:nvPr>
        </p:nvSpPr>
        <p:spPr>
          <a:xfrm>
            <a:off x="838200" y="2061469"/>
            <a:ext cx="10515600"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4AD964E-3A2E-4DB9-B96A-EDE144A47BDC}"/>
              </a:ext>
            </a:extLst>
          </p:cNvPr>
          <p:cNvSpPr>
            <a:spLocks noGrp="1"/>
          </p:cNvSpPr>
          <p:nvPr>
            <p:ph type="dt" sz="half" idx="2"/>
          </p:nvPr>
        </p:nvSpPr>
        <p:spPr>
          <a:xfrm rot="5400000">
            <a:off x="10425981" y="4687095"/>
            <a:ext cx="2706690" cy="365125"/>
          </a:xfrm>
          <a:prstGeom prst="rect">
            <a:avLst/>
          </a:prstGeom>
        </p:spPr>
        <p:txBody>
          <a:bodyPr vert="horz" lIns="91440" tIns="45720" rIns="91440" bIns="45720" rtlCol="0" anchor="ctr"/>
          <a:lstStyle>
            <a:lvl1pPr algn="r">
              <a:defRPr sz="1000">
                <a:solidFill>
                  <a:schemeClr val="tx1"/>
                </a:solidFill>
              </a:defRPr>
            </a:lvl1pPr>
          </a:lstStyle>
          <a:p>
            <a:fld id="{F6CCBF3A-D7FB-4B97-8FD5-6FFB20CB1E84}" type="datetimeFigureOut">
              <a:rPr lang="en-US" smtClean="0"/>
              <a:t>5/30/2024</a:t>
            </a:fld>
            <a:endParaRPr lang="en-US"/>
          </a:p>
        </p:txBody>
      </p:sp>
      <p:sp>
        <p:nvSpPr>
          <p:cNvPr id="5" name="Footer Placeholder 4">
            <a:extLst>
              <a:ext uri="{FF2B5EF4-FFF2-40B4-BE49-F238E27FC236}">
                <a16:creationId xmlns:a16="http://schemas.microsoft.com/office/drawing/2014/main" id="{0DACB382-EE11-430D-941A-DB76EEB7F2D5}"/>
              </a:ext>
            </a:extLst>
          </p:cNvPr>
          <p:cNvSpPr>
            <a:spLocks noGrp="1"/>
          </p:cNvSpPr>
          <p:nvPr>
            <p:ph type="ftr" sz="quarter" idx="3"/>
          </p:nvPr>
        </p:nvSpPr>
        <p:spPr>
          <a:xfrm rot="5400000">
            <a:off x="-1131161" y="1592957"/>
            <a:ext cx="2973522"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3C562FE-ACD1-43F2-A3DE-5B11E10B7EA5}"/>
              </a:ext>
            </a:extLst>
          </p:cNvPr>
          <p:cNvSpPr>
            <a:spLocks noGrp="1"/>
          </p:cNvSpPr>
          <p:nvPr>
            <p:ph type="sldNum" sz="quarter" idx="4"/>
          </p:nvPr>
        </p:nvSpPr>
        <p:spPr>
          <a:xfrm>
            <a:off x="11512296" y="6356350"/>
            <a:ext cx="574620" cy="365125"/>
          </a:xfrm>
          <a:prstGeom prst="rect">
            <a:avLst/>
          </a:prstGeom>
        </p:spPr>
        <p:txBody>
          <a:bodyPr vert="horz" lIns="91440" tIns="45720" rIns="91440" bIns="45720" rtlCol="0" anchor="ctr"/>
          <a:lstStyle>
            <a:lvl1pPr algn="ctr">
              <a:defRPr sz="1000">
                <a:solidFill>
                  <a:schemeClr val="tx1"/>
                </a:solidFill>
              </a:defRPr>
            </a:lvl1pPr>
          </a:lstStyle>
          <a:p>
            <a:fld id="{3109D357-8067-4A1F-97B2-93C5160B78D9}" type="slidenum">
              <a:rPr lang="en-US" smtClean="0"/>
              <a:t>‹#›</a:t>
            </a:fld>
            <a:endParaRPr lang="en-US"/>
          </a:p>
        </p:txBody>
      </p:sp>
      <p:cxnSp>
        <p:nvCxnSpPr>
          <p:cNvPr id="13" name="Straight Connector 12">
            <a:extLst>
              <a:ext uri="{FF2B5EF4-FFF2-40B4-BE49-F238E27FC236}">
                <a16:creationId xmlns:a16="http://schemas.microsoft.com/office/drawing/2014/main" id="{1EB34A3B-1FD5-48FF-9982-1E64C864C01D}"/>
              </a:ext>
            </a:extLst>
          </p:cNvPr>
          <p:cNvCxnSpPr>
            <a:cxnSpLocks/>
          </p:cNvCxnSpPr>
          <p:nvPr/>
        </p:nvCxnSpPr>
        <p:spPr>
          <a:xfrm flipH="1">
            <a:off x="4" y="1824111"/>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545080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A9327B-0F60-46E3-AD80-CE73838567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6B8FA8C-C6D4-EEF6-5158-D01196DB1F10}"/>
              </a:ext>
            </a:extLst>
          </p:cNvPr>
          <p:cNvSpPr>
            <a:spLocks noGrp="1"/>
          </p:cNvSpPr>
          <p:nvPr>
            <p:ph type="ctrTitle"/>
          </p:nvPr>
        </p:nvSpPr>
        <p:spPr>
          <a:xfrm>
            <a:off x="1103815" y="3518260"/>
            <a:ext cx="9984365" cy="1710936"/>
          </a:xfrm>
        </p:spPr>
        <p:txBody>
          <a:bodyPr anchor="b">
            <a:normAutofit/>
          </a:bodyPr>
          <a:lstStyle/>
          <a:p>
            <a:pPr algn="ctr"/>
            <a:r>
              <a:rPr lang="tr-TR" sz="4400" dirty="0" err="1"/>
              <a:t>College</a:t>
            </a:r>
            <a:r>
              <a:rPr lang="tr-TR" sz="4400" dirty="0"/>
              <a:t> </a:t>
            </a:r>
            <a:r>
              <a:rPr lang="tr-TR" sz="4400" dirty="0" err="1"/>
              <a:t>DAtabase</a:t>
            </a:r>
            <a:r>
              <a:rPr lang="tr-TR" sz="4400" dirty="0"/>
              <a:t> </a:t>
            </a:r>
          </a:p>
        </p:txBody>
      </p:sp>
      <p:pic>
        <p:nvPicPr>
          <p:cNvPr id="4" name="Picture 3">
            <a:extLst>
              <a:ext uri="{FF2B5EF4-FFF2-40B4-BE49-F238E27FC236}">
                <a16:creationId xmlns:a16="http://schemas.microsoft.com/office/drawing/2014/main" id="{35553F9C-6BD8-661D-A025-48236C9EA169}"/>
              </a:ext>
            </a:extLst>
          </p:cNvPr>
          <p:cNvPicPr>
            <a:picLocks noChangeAspect="1"/>
          </p:cNvPicPr>
          <p:nvPr/>
        </p:nvPicPr>
        <p:blipFill rotWithShape="1">
          <a:blip r:embed="rId2"/>
          <a:srcRect t="40358" b="12559"/>
          <a:stretch/>
        </p:blipFill>
        <p:spPr>
          <a:xfrm>
            <a:off x="20" y="1"/>
            <a:ext cx="12191980" cy="4305300"/>
          </a:xfrm>
          <a:prstGeom prst="rect">
            <a:avLst/>
          </a:prstGeom>
        </p:spPr>
      </p:pic>
      <p:cxnSp>
        <p:nvCxnSpPr>
          <p:cNvPr id="11" name="Straight Connector 10">
            <a:extLst>
              <a:ext uri="{FF2B5EF4-FFF2-40B4-BE49-F238E27FC236}">
                <a16:creationId xmlns:a16="http://schemas.microsoft.com/office/drawing/2014/main" id="{BD1C99D0-461D-4A91-81EF-CCCD798B37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3053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Metin kutusu 4">
            <a:extLst>
              <a:ext uri="{FF2B5EF4-FFF2-40B4-BE49-F238E27FC236}">
                <a16:creationId xmlns:a16="http://schemas.microsoft.com/office/drawing/2014/main" id="{596DAF5D-2BC4-A4C4-DF1E-14F2D724E12B}"/>
              </a:ext>
            </a:extLst>
          </p:cNvPr>
          <p:cNvSpPr txBox="1"/>
          <p:nvPr/>
        </p:nvSpPr>
        <p:spPr>
          <a:xfrm>
            <a:off x="283784" y="5361163"/>
            <a:ext cx="11646202" cy="461665"/>
          </a:xfrm>
          <a:prstGeom prst="rect">
            <a:avLst/>
          </a:prstGeom>
          <a:noFill/>
        </p:spPr>
        <p:txBody>
          <a:bodyPr wrap="none" rtlCol="0">
            <a:spAutoFit/>
          </a:bodyPr>
          <a:lstStyle/>
          <a:p>
            <a:r>
              <a:rPr lang="tr-TR" sz="2400" dirty="0"/>
              <a:t>ARİF TUNÇER 2110206029       AHMET KALE 2010206032    AHMET SEZER 2110206036</a:t>
            </a:r>
          </a:p>
        </p:txBody>
      </p:sp>
      <p:sp>
        <p:nvSpPr>
          <p:cNvPr id="3" name="Metin kutusu 2">
            <a:extLst>
              <a:ext uri="{FF2B5EF4-FFF2-40B4-BE49-F238E27FC236}">
                <a16:creationId xmlns:a16="http://schemas.microsoft.com/office/drawing/2014/main" id="{FECD5D55-5EC3-A384-D9FD-7951C6B749AD}"/>
              </a:ext>
            </a:extLst>
          </p:cNvPr>
          <p:cNvSpPr txBox="1"/>
          <p:nvPr/>
        </p:nvSpPr>
        <p:spPr>
          <a:xfrm>
            <a:off x="283784" y="5982325"/>
            <a:ext cx="8784771" cy="523220"/>
          </a:xfrm>
          <a:prstGeom prst="rect">
            <a:avLst/>
          </a:prstGeom>
          <a:noFill/>
        </p:spPr>
        <p:txBody>
          <a:bodyPr wrap="square" rtlCol="0">
            <a:spAutoFit/>
          </a:bodyPr>
          <a:lstStyle/>
          <a:p>
            <a:r>
              <a:rPr lang="tr-TR" sz="2800" dirty="0"/>
              <a:t>%30 2.Öğretim </a:t>
            </a:r>
            <a:r>
              <a:rPr lang="tr-TR" sz="2800" dirty="0" err="1"/>
              <a:t>Group</a:t>
            </a:r>
            <a:r>
              <a:rPr lang="tr-TR" sz="2800" dirty="0"/>
              <a:t> Number:4</a:t>
            </a:r>
          </a:p>
        </p:txBody>
      </p:sp>
    </p:spTree>
    <p:extLst>
      <p:ext uri="{BB962C8B-B14F-4D97-AF65-F5344CB8AC3E}">
        <p14:creationId xmlns:p14="http://schemas.microsoft.com/office/powerpoint/2010/main" val="748936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428812-5574-5BAD-221B-75340CF7D830}"/>
              </a:ext>
            </a:extLst>
          </p:cNvPr>
          <p:cNvSpPr>
            <a:spLocks noGrp="1"/>
          </p:cNvSpPr>
          <p:nvPr>
            <p:ph type="title"/>
          </p:nvPr>
        </p:nvSpPr>
        <p:spPr>
          <a:xfrm>
            <a:off x="838200" y="109057"/>
            <a:ext cx="10515600" cy="1007754"/>
          </a:xfrm>
        </p:spPr>
        <p:txBody>
          <a:bodyPr/>
          <a:lstStyle/>
          <a:p>
            <a:pPr algn="ctr"/>
            <a:r>
              <a:rPr lang="tr-TR" dirty="0" err="1"/>
              <a:t>departments</a:t>
            </a:r>
            <a:endParaRPr lang="tr-TR" dirty="0"/>
          </a:p>
        </p:txBody>
      </p:sp>
      <p:sp>
        <p:nvSpPr>
          <p:cNvPr id="15" name="Metin kutusu 14">
            <a:extLst>
              <a:ext uri="{FF2B5EF4-FFF2-40B4-BE49-F238E27FC236}">
                <a16:creationId xmlns:a16="http://schemas.microsoft.com/office/drawing/2014/main" id="{8A0DF46C-FEEE-BC44-1B2A-496D4990C78E}"/>
              </a:ext>
            </a:extLst>
          </p:cNvPr>
          <p:cNvSpPr txBox="1"/>
          <p:nvPr/>
        </p:nvSpPr>
        <p:spPr>
          <a:xfrm>
            <a:off x="5066186" y="3934331"/>
            <a:ext cx="1787856" cy="923330"/>
          </a:xfrm>
          <a:prstGeom prst="rect">
            <a:avLst/>
          </a:prstGeom>
          <a:noFill/>
        </p:spPr>
        <p:txBody>
          <a:bodyPr wrap="square" rtlCol="0">
            <a:spAutoFit/>
          </a:bodyPr>
          <a:lstStyle/>
          <a:p>
            <a:r>
              <a:rPr lang="tr-TR" b="1" dirty="0"/>
              <a:t>DDL </a:t>
            </a:r>
            <a:r>
              <a:rPr lang="tr-TR" b="1" dirty="0" err="1"/>
              <a:t>Statements</a:t>
            </a:r>
            <a:r>
              <a:rPr lang="tr-TR" b="1" dirty="0"/>
              <a:t>:</a:t>
            </a:r>
          </a:p>
          <a:p>
            <a:endParaRPr lang="tr-TR" dirty="0"/>
          </a:p>
        </p:txBody>
      </p:sp>
      <p:graphicFrame>
        <p:nvGraphicFramePr>
          <p:cNvPr id="5" name="İçerik Yer Tutucusu 4">
            <a:extLst>
              <a:ext uri="{FF2B5EF4-FFF2-40B4-BE49-F238E27FC236}">
                <a16:creationId xmlns:a16="http://schemas.microsoft.com/office/drawing/2014/main" id="{9BA0B7E0-B07B-D483-4B69-4E5016C2B3D1}"/>
              </a:ext>
            </a:extLst>
          </p:cNvPr>
          <p:cNvGraphicFramePr>
            <a:graphicFrameLocks noGrp="1"/>
          </p:cNvGraphicFramePr>
          <p:nvPr>
            <p:ph idx="1"/>
            <p:extLst>
              <p:ext uri="{D42A27DB-BD31-4B8C-83A1-F6EECF244321}">
                <p14:modId xmlns:p14="http://schemas.microsoft.com/office/powerpoint/2010/main" val="3895203403"/>
              </p:ext>
            </p:extLst>
          </p:nvPr>
        </p:nvGraphicFramePr>
        <p:xfrm>
          <a:off x="408216" y="1252386"/>
          <a:ext cx="10945584" cy="2546370"/>
        </p:xfrm>
        <a:graphic>
          <a:graphicData uri="http://schemas.openxmlformats.org/drawingml/2006/table">
            <a:tbl>
              <a:tblPr firstRow="1" bandRow="1">
                <a:tableStyleId>{5C22544A-7EE6-4342-B048-85BDC9FD1C3A}</a:tableStyleId>
              </a:tblPr>
              <a:tblGrid>
                <a:gridCol w="2451362">
                  <a:extLst>
                    <a:ext uri="{9D8B030D-6E8A-4147-A177-3AD203B41FA5}">
                      <a16:colId xmlns:a16="http://schemas.microsoft.com/office/drawing/2014/main" val="2427946384"/>
                    </a:ext>
                  </a:extLst>
                </a:gridCol>
                <a:gridCol w="1197166">
                  <a:extLst>
                    <a:ext uri="{9D8B030D-6E8A-4147-A177-3AD203B41FA5}">
                      <a16:colId xmlns:a16="http://schemas.microsoft.com/office/drawing/2014/main" val="3859759418"/>
                    </a:ext>
                  </a:extLst>
                </a:gridCol>
                <a:gridCol w="1824264">
                  <a:extLst>
                    <a:ext uri="{9D8B030D-6E8A-4147-A177-3AD203B41FA5}">
                      <a16:colId xmlns:a16="http://schemas.microsoft.com/office/drawing/2014/main" val="2310320373"/>
                    </a:ext>
                  </a:extLst>
                </a:gridCol>
                <a:gridCol w="1824264">
                  <a:extLst>
                    <a:ext uri="{9D8B030D-6E8A-4147-A177-3AD203B41FA5}">
                      <a16:colId xmlns:a16="http://schemas.microsoft.com/office/drawing/2014/main" val="3423934107"/>
                    </a:ext>
                  </a:extLst>
                </a:gridCol>
                <a:gridCol w="1824264">
                  <a:extLst>
                    <a:ext uri="{9D8B030D-6E8A-4147-A177-3AD203B41FA5}">
                      <a16:colId xmlns:a16="http://schemas.microsoft.com/office/drawing/2014/main" val="660147546"/>
                    </a:ext>
                  </a:extLst>
                </a:gridCol>
                <a:gridCol w="1824264">
                  <a:extLst>
                    <a:ext uri="{9D8B030D-6E8A-4147-A177-3AD203B41FA5}">
                      <a16:colId xmlns:a16="http://schemas.microsoft.com/office/drawing/2014/main" val="3027392805"/>
                    </a:ext>
                  </a:extLst>
                </a:gridCol>
              </a:tblGrid>
              <a:tr h="457040">
                <a:tc>
                  <a:txBody>
                    <a:bodyPr/>
                    <a:lstStyle/>
                    <a:p>
                      <a:r>
                        <a:rPr lang="tr-TR" dirty="0"/>
                        <a:t>COLUMN NAME</a:t>
                      </a:r>
                    </a:p>
                  </a:txBody>
                  <a:tcPr/>
                </a:tc>
                <a:tc>
                  <a:txBody>
                    <a:bodyPr/>
                    <a:lstStyle/>
                    <a:p>
                      <a:r>
                        <a:rPr lang="tr-TR" dirty="0"/>
                        <a:t>KEY TYPE</a:t>
                      </a:r>
                    </a:p>
                  </a:txBody>
                  <a:tcPr/>
                </a:tc>
                <a:tc>
                  <a:txBody>
                    <a:bodyPr/>
                    <a:lstStyle/>
                    <a:p>
                      <a:r>
                        <a:rPr lang="tr-TR" dirty="0"/>
                        <a:t>DATA TYPE</a:t>
                      </a:r>
                    </a:p>
                  </a:txBody>
                  <a:tcPr/>
                </a:tc>
                <a:tc>
                  <a:txBody>
                    <a:bodyPr/>
                    <a:lstStyle/>
                    <a:p>
                      <a:r>
                        <a:rPr lang="tr-TR" dirty="0"/>
                        <a:t>FK TABLE</a:t>
                      </a:r>
                    </a:p>
                  </a:txBody>
                  <a:tcPr/>
                </a:tc>
                <a:tc>
                  <a:txBody>
                    <a:bodyPr/>
                    <a:lstStyle/>
                    <a:p>
                      <a:r>
                        <a:rPr lang="tr-TR" dirty="0"/>
                        <a:t>NULLABLE</a:t>
                      </a:r>
                    </a:p>
                  </a:txBody>
                  <a:tcPr/>
                </a:tc>
                <a:tc>
                  <a:txBody>
                    <a:bodyPr/>
                    <a:lstStyle/>
                    <a:p>
                      <a:r>
                        <a:rPr lang="tr-TR" dirty="0"/>
                        <a:t>İNSTANCE</a:t>
                      </a:r>
                    </a:p>
                  </a:txBody>
                  <a:tcPr/>
                </a:tc>
                <a:extLst>
                  <a:ext uri="{0D108BD9-81ED-4DB2-BD59-A6C34878D82A}">
                    <a16:rowId xmlns:a16="http://schemas.microsoft.com/office/drawing/2014/main" val="3409722089"/>
                  </a:ext>
                </a:extLst>
              </a:tr>
              <a:tr h="788865">
                <a:tc>
                  <a:txBody>
                    <a:bodyPr/>
                    <a:lstStyle/>
                    <a:p>
                      <a:r>
                        <a:rPr lang="tr-TR" sz="1800" b="0" i="0" kern="1200" dirty="0">
                          <a:solidFill>
                            <a:schemeClr val="dk1"/>
                          </a:solidFill>
                          <a:effectLst/>
                          <a:latin typeface="+mn-lt"/>
                          <a:ea typeface="+mn-ea"/>
                          <a:cs typeface="+mn-cs"/>
                        </a:rPr>
                        <a:t>DEPARTMENT_ID</a:t>
                      </a:r>
                      <a:endParaRPr lang="tr-TR" dirty="0"/>
                    </a:p>
                  </a:txBody>
                  <a:tcPr/>
                </a:tc>
                <a:tc>
                  <a:txBody>
                    <a:bodyPr/>
                    <a:lstStyle/>
                    <a:p>
                      <a:r>
                        <a:rPr lang="tr-TR" dirty="0"/>
                        <a:t>PK</a:t>
                      </a:r>
                    </a:p>
                  </a:txBody>
                  <a:tcPr/>
                </a:tc>
                <a:tc>
                  <a:txBody>
                    <a:bodyPr/>
                    <a:lstStyle/>
                    <a:p>
                      <a:r>
                        <a:rPr lang="tr-TR" sz="1800" b="0" i="0" kern="1200" dirty="0">
                          <a:solidFill>
                            <a:schemeClr val="dk1"/>
                          </a:solidFill>
                          <a:effectLst/>
                          <a:latin typeface="+mn-lt"/>
                          <a:ea typeface="+mn-ea"/>
                          <a:cs typeface="+mn-cs"/>
                        </a:rPr>
                        <a:t>NUMBER(10,0)</a:t>
                      </a:r>
                      <a:endParaRPr lang="tr-TR" dirty="0"/>
                    </a:p>
                  </a:txBody>
                  <a:tcPr/>
                </a:tc>
                <a:tc>
                  <a:txBody>
                    <a:bodyPr/>
                    <a:lstStyle/>
                    <a:p>
                      <a:endParaRPr lang="tr-TR" dirty="0"/>
                    </a:p>
                  </a:txBody>
                  <a:tcPr/>
                </a:tc>
                <a:tc>
                  <a:txBody>
                    <a:bodyPr/>
                    <a:lstStyle/>
                    <a:p>
                      <a:r>
                        <a:rPr lang="tr-TR" dirty="0"/>
                        <a:t>NO</a:t>
                      </a:r>
                    </a:p>
                  </a:txBody>
                  <a:tcPr/>
                </a:tc>
                <a:tc>
                  <a:txBody>
                    <a:bodyPr/>
                    <a:lstStyle/>
                    <a:p>
                      <a:r>
                        <a:rPr lang="tr-TR" dirty="0"/>
                        <a:t>2</a:t>
                      </a:r>
                    </a:p>
                  </a:txBody>
                  <a:tcPr/>
                </a:tc>
                <a:extLst>
                  <a:ext uri="{0D108BD9-81ED-4DB2-BD59-A6C34878D82A}">
                    <a16:rowId xmlns:a16="http://schemas.microsoft.com/office/drawing/2014/main" val="2576949125"/>
                  </a:ext>
                </a:extLst>
              </a:tr>
              <a:tr h="660385">
                <a:tc>
                  <a:txBody>
                    <a:bodyPr/>
                    <a:lstStyle/>
                    <a:p>
                      <a:r>
                        <a:rPr lang="tr-TR" sz="1800" b="0" i="0" kern="1200" dirty="0">
                          <a:solidFill>
                            <a:schemeClr val="dk1"/>
                          </a:solidFill>
                          <a:effectLst/>
                          <a:latin typeface="+mn-lt"/>
                          <a:ea typeface="+mn-ea"/>
                          <a:cs typeface="+mn-cs"/>
                        </a:rPr>
                        <a:t>DEPARTMENT_NAME</a:t>
                      </a:r>
                      <a:endParaRPr lang="tr-TR" dirty="0"/>
                    </a:p>
                  </a:txBody>
                  <a:tcPr/>
                </a:tc>
                <a:tc>
                  <a:txBody>
                    <a:bodyPr/>
                    <a:lstStyle/>
                    <a:p>
                      <a:endParaRPr lang="tr-TR"/>
                    </a:p>
                  </a:txBody>
                  <a:tcPr/>
                </a:tc>
                <a:tc>
                  <a:txBody>
                    <a:bodyPr/>
                    <a:lstStyle/>
                    <a:p>
                      <a:pPr marL="0" indent="0" algn="l">
                        <a:buFont typeface="Arial" panose="020B0604020202020204" pitchFamily="34" charset="0"/>
                        <a:buNone/>
                      </a:pPr>
                      <a:r>
                        <a:rPr lang="tr-TR" dirty="0">
                          <a:solidFill>
                            <a:schemeClr val="tx1"/>
                          </a:solidFill>
                          <a:effectLst/>
                        </a:rPr>
                        <a:t>VARCHAR(50)</a:t>
                      </a:r>
                      <a:endParaRPr lang="tr-TR" dirty="0">
                        <a:effectLst/>
                      </a:endParaRPr>
                    </a:p>
                  </a:txBody>
                  <a:tcPr marT="60960" marB="60960" anchor="ctr"/>
                </a:tc>
                <a:tc>
                  <a:txBody>
                    <a:bodyPr/>
                    <a:lstStyle/>
                    <a:p>
                      <a:endParaRPr lang="tr-TR" dirty="0"/>
                    </a:p>
                  </a:txBody>
                  <a:tcPr/>
                </a:tc>
                <a:tc>
                  <a:txBody>
                    <a:bodyPr/>
                    <a:lstStyle/>
                    <a:p>
                      <a:r>
                        <a:rPr lang="tr-TR" dirty="0"/>
                        <a:t>NO</a:t>
                      </a:r>
                    </a:p>
                  </a:txBody>
                  <a:tcPr/>
                </a:tc>
                <a:tc>
                  <a:txBody>
                    <a:bodyPr/>
                    <a:lstStyle/>
                    <a:p>
                      <a:r>
                        <a:rPr lang="tr-TR" dirty="0"/>
                        <a:t>ELECTRİCS_ELECTRONİCS E.</a:t>
                      </a:r>
                    </a:p>
                  </a:txBody>
                  <a:tcPr/>
                </a:tc>
                <a:extLst>
                  <a:ext uri="{0D108BD9-81ED-4DB2-BD59-A6C34878D82A}">
                    <a16:rowId xmlns:a16="http://schemas.microsoft.com/office/drawing/2014/main" val="463863601"/>
                  </a:ext>
                </a:extLst>
              </a:tr>
              <a:tr h="457040">
                <a:tc>
                  <a:txBody>
                    <a:bodyPr/>
                    <a:lstStyle/>
                    <a:p>
                      <a:r>
                        <a:rPr lang="tr-TR" sz="1800" b="0" i="0" kern="1200" dirty="0">
                          <a:solidFill>
                            <a:schemeClr val="dk1"/>
                          </a:solidFill>
                          <a:effectLst/>
                          <a:latin typeface="+mn-lt"/>
                          <a:ea typeface="+mn-ea"/>
                          <a:cs typeface="+mn-cs"/>
                        </a:rPr>
                        <a:t>DEPARTMENT_CODE</a:t>
                      </a:r>
                      <a:endParaRPr lang="tr-TR" dirty="0"/>
                    </a:p>
                  </a:txBody>
                  <a:tcPr/>
                </a:tc>
                <a:tc>
                  <a:txBody>
                    <a:bodyPr/>
                    <a:lstStyle/>
                    <a:p>
                      <a:endParaRPr lang="tr-TR"/>
                    </a:p>
                  </a:txBody>
                  <a:tcPr/>
                </a:tc>
                <a:tc>
                  <a:txBody>
                    <a:bodyPr/>
                    <a:lstStyle/>
                    <a:p>
                      <a:r>
                        <a:rPr lang="tr-TR" sz="1800" b="0" i="0" kern="1200" dirty="0">
                          <a:solidFill>
                            <a:schemeClr val="dk1"/>
                          </a:solidFill>
                          <a:effectLst/>
                          <a:latin typeface="+mn-lt"/>
                          <a:ea typeface="+mn-ea"/>
                          <a:cs typeface="+mn-cs"/>
                        </a:rPr>
                        <a:t>VARCHAR2(50)</a:t>
                      </a:r>
                      <a:endParaRPr lang="tr-TR" dirty="0"/>
                    </a:p>
                  </a:txBody>
                  <a:tcPr/>
                </a:tc>
                <a:tc>
                  <a:txBody>
                    <a:bodyPr/>
                    <a:lstStyle/>
                    <a:p>
                      <a:endParaRPr lang="tr-TR"/>
                    </a:p>
                  </a:txBody>
                  <a:tcPr/>
                </a:tc>
                <a:tc>
                  <a:txBody>
                    <a:bodyPr/>
                    <a:lstStyle/>
                    <a:p>
                      <a:r>
                        <a:rPr lang="tr-TR" dirty="0"/>
                        <a:t>NO</a:t>
                      </a:r>
                    </a:p>
                  </a:txBody>
                  <a:tcPr/>
                </a:tc>
                <a:tc>
                  <a:txBody>
                    <a:bodyPr/>
                    <a:lstStyle/>
                    <a:p>
                      <a:r>
                        <a:rPr lang="tr-TR" dirty="0"/>
                        <a:t>EE</a:t>
                      </a:r>
                    </a:p>
                  </a:txBody>
                  <a:tcPr/>
                </a:tc>
                <a:extLst>
                  <a:ext uri="{0D108BD9-81ED-4DB2-BD59-A6C34878D82A}">
                    <a16:rowId xmlns:a16="http://schemas.microsoft.com/office/drawing/2014/main" val="2085740532"/>
                  </a:ext>
                </a:extLst>
              </a:tr>
            </a:tbl>
          </a:graphicData>
        </a:graphic>
      </p:graphicFrame>
      <p:sp>
        <p:nvSpPr>
          <p:cNvPr id="7" name="Metin kutusu 6">
            <a:extLst>
              <a:ext uri="{FF2B5EF4-FFF2-40B4-BE49-F238E27FC236}">
                <a16:creationId xmlns:a16="http://schemas.microsoft.com/office/drawing/2014/main" id="{33BA9EC7-19FF-74E3-D371-DB55210468F2}"/>
              </a:ext>
            </a:extLst>
          </p:cNvPr>
          <p:cNvSpPr txBox="1"/>
          <p:nvPr/>
        </p:nvSpPr>
        <p:spPr>
          <a:xfrm>
            <a:off x="408216" y="4716237"/>
            <a:ext cx="6093228" cy="1477328"/>
          </a:xfrm>
          <a:prstGeom prst="rect">
            <a:avLst/>
          </a:prstGeom>
          <a:noFill/>
        </p:spPr>
        <p:txBody>
          <a:bodyPr wrap="square">
            <a:spAutoFit/>
          </a:bodyPr>
          <a:lstStyle/>
          <a:p>
            <a:r>
              <a:rPr lang="en-US" dirty="0"/>
              <a:t>CREATE TABLE </a:t>
            </a:r>
            <a:r>
              <a:rPr lang="en-US" dirty="0" err="1"/>
              <a:t>COLLEGE_Department</a:t>
            </a:r>
            <a:r>
              <a:rPr lang="en-US" dirty="0"/>
              <a:t> (</a:t>
            </a:r>
          </a:p>
          <a:p>
            <a:r>
              <a:rPr lang="en-US" dirty="0"/>
              <a:t>    </a:t>
            </a:r>
            <a:r>
              <a:rPr lang="en-US" dirty="0" err="1"/>
              <a:t>Department_id</a:t>
            </a:r>
            <a:r>
              <a:rPr lang="en-US" dirty="0"/>
              <a:t> INT PRIMARY KEY,</a:t>
            </a:r>
          </a:p>
          <a:p>
            <a:r>
              <a:rPr lang="en-US" dirty="0"/>
              <a:t>    </a:t>
            </a:r>
            <a:r>
              <a:rPr lang="en-US" dirty="0" err="1"/>
              <a:t>Department_name</a:t>
            </a:r>
            <a:r>
              <a:rPr lang="en-US" dirty="0"/>
              <a:t> VARCHAR(50),</a:t>
            </a:r>
          </a:p>
          <a:p>
            <a:r>
              <a:rPr lang="en-US" dirty="0"/>
              <a:t>    </a:t>
            </a:r>
            <a:r>
              <a:rPr lang="en-US" dirty="0" err="1"/>
              <a:t>Department_code</a:t>
            </a:r>
            <a:r>
              <a:rPr lang="en-US" dirty="0"/>
              <a:t> VARCHAR(50)</a:t>
            </a:r>
          </a:p>
          <a:p>
            <a:r>
              <a:rPr lang="en-US" dirty="0"/>
              <a:t>);</a:t>
            </a:r>
            <a:endParaRPr lang="tr-TR" dirty="0"/>
          </a:p>
        </p:txBody>
      </p:sp>
      <p:sp>
        <p:nvSpPr>
          <p:cNvPr id="10" name="Metin kutusu 9">
            <a:extLst>
              <a:ext uri="{FF2B5EF4-FFF2-40B4-BE49-F238E27FC236}">
                <a16:creationId xmlns:a16="http://schemas.microsoft.com/office/drawing/2014/main" id="{520D4646-2A07-062D-33E7-98D427A5B144}"/>
              </a:ext>
            </a:extLst>
          </p:cNvPr>
          <p:cNvSpPr txBox="1"/>
          <p:nvPr/>
        </p:nvSpPr>
        <p:spPr>
          <a:xfrm>
            <a:off x="5690556" y="4716237"/>
            <a:ext cx="6093228" cy="1477328"/>
          </a:xfrm>
          <a:prstGeom prst="rect">
            <a:avLst/>
          </a:prstGeom>
          <a:noFill/>
        </p:spPr>
        <p:txBody>
          <a:bodyPr wrap="square">
            <a:spAutoFit/>
          </a:bodyPr>
          <a:lstStyle/>
          <a:p>
            <a:r>
              <a:rPr lang="tr-TR" dirty="0"/>
              <a:t>INSERT INTO </a:t>
            </a:r>
            <a:r>
              <a:rPr lang="tr-TR" dirty="0" err="1"/>
              <a:t>COLLEGE_Department</a:t>
            </a:r>
            <a:r>
              <a:rPr lang="tr-TR" dirty="0"/>
              <a:t> (</a:t>
            </a:r>
            <a:r>
              <a:rPr lang="tr-TR" dirty="0" err="1"/>
              <a:t>Department_id</a:t>
            </a:r>
            <a:r>
              <a:rPr lang="tr-TR" dirty="0"/>
              <a:t>, </a:t>
            </a:r>
            <a:r>
              <a:rPr lang="tr-TR" dirty="0" err="1"/>
              <a:t>Department_name</a:t>
            </a:r>
            <a:r>
              <a:rPr lang="tr-TR" dirty="0"/>
              <a:t>, </a:t>
            </a:r>
            <a:r>
              <a:rPr lang="tr-TR" dirty="0" err="1"/>
              <a:t>Department_code</a:t>
            </a:r>
            <a:r>
              <a:rPr lang="tr-TR" dirty="0"/>
              <a:t>) VALUES</a:t>
            </a:r>
          </a:p>
          <a:p>
            <a:r>
              <a:rPr lang="tr-TR" dirty="0"/>
              <a:t>(3, '</a:t>
            </a:r>
            <a:r>
              <a:rPr lang="tr-TR" dirty="0" err="1"/>
              <a:t>Mechanical</a:t>
            </a:r>
            <a:r>
              <a:rPr lang="tr-TR" dirty="0"/>
              <a:t> </a:t>
            </a:r>
            <a:r>
              <a:rPr lang="tr-TR" dirty="0" err="1"/>
              <a:t>Engineering</a:t>
            </a:r>
            <a:r>
              <a:rPr lang="tr-TR" dirty="0"/>
              <a:t>', 'ME'),</a:t>
            </a:r>
          </a:p>
          <a:p>
            <a:r>
              <a:rPr lang="tr-TR" dirty="0"/>
              <a:t>(1, '</a:t>
            </a:r>
            <a:r>
              <a:rPr lang="tr-TR" dirty="0" err="1"/>
              <a:t>Computer</a:t>
            </a:r>
            <a:r>
              <a:rPr lang="tr-TR" dirty="0"/>
              <a:t> </a:t>
            </a:r>
            <a:r>
              <a:rPr lang="tr-TR" dirty="0" err="1"/>
              <a:t>Engineering</a:t>
            </a:r>
            <a:r>
              <a:rPr lang="tr-TR" dirty="0"/>
              <a:t>', 'CE'),</a:t>
            </a:r>
          </a:p>
          <a:p>
            <a:r>
              <a:rPr lang="tr-TR" dirty="0"/>
              <a:t>(2, '</a:t>
            </a:r>
            <a:r>
              <a:rPr lang="tr-TR" dirty="0" err="1"/>
              <a:t>Electrics</a:t>
            </a:r>
            <a:r>
              <a:rPr lang="tr-TR" dirty="0"/>
              <a:t> </a:t>
            </a:r>
            <a:r>
              <a:rPr lang="tr-TR" dirty="0" err="1"/>
              <a:t>and</a:t>
            </a:r>
            <a:r>
              <a:rPr lang="tr-TR" dirty="0"/>
              <a:t> </a:t>
            </a:r>
            <a:r>
              <a:rPr lang="tr-TR" dirty="0" err="1"/>
              <a:t>Electronics</a:t>
            </a:r>
            <a:r>
              <a:rPr lang="tr-TR" dirty="0"/>
              <a:t> </a:t>
            </a:r>
            <a:r>
              <a:rPr lang="tr-TR" dirty="0" err="1"/>
              <a:t>Engineering</a:t>
            </a:r>
            <a:r>
              <a:rPr lang="tr-TR" dirty="0"/>
              <a:t>', 'EE');</a:t>
            </a:r>
          </a:p>
        </p:txBody>
      </p:sp>
    </p:spTree>
    <p:extLst>
      <p:ext uri="{BB962C8B-B14F-4D97-AF65-F5344CB8AC3E}">
        <p14:creationId xmlns:p14="http://schemas.microsoft.com/office/powerpoint/2010/main" val="4232997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428812-5574-5BAD-221B-75340CF7D830}"/>
              </a:ext>
            </a:extLst>
          </p:cNvPr>
          <p:cNvSpPr>
            <a:spLocks noGrp="1"/>
          </p:cNvSpPr>
          <p:nvPr>
            <p:ph type="title"/>
          </p:nvPr>
        </p:nvSpPr>
        <p:spPr>
          <a:xfrm>
            <a:off x="838200" y="109057"/>
            <a:ext cx="10515600" cy="1007754"/>
          </a:xfrm>
        </p:spPr>
        <p:txBody>
          <a:bodyPr/>
          <a:lstStyle/>
          <a:p>
            <a:pPr algn="ctr"/>
            <a:r>
              <a:rPr lang="tr-TR" dirty="0"/>
              <a:t>DEPARTMENT_HEADS</a:t>
            </a:r>
          </a:p>
        </p:txBody>
      </p:sp>
      <p:sp>
        <p:nvSpPr>
          <p:cNvPr id="15" name="Metin kutusu 14">
            <a:extLst>
              <a:ext uri="{FF2B5EF4-FFF2-40B4-BE49-F238E27FC236}">
                <a16:creationId xmlns:a16="http://schemas.microsoft.com/office/drawing/2014/main" id="{8A0DF46C-FEEE-BC44-1B2A-496D4990C78E}"/>
              </a:ext>
            </a:extLst>
          </p:cNvPr>
          <p:cNvSpPr txBox="1"/>
          <p:nvPr/>
        </p:nvSpPr>
        <p:spPr>
          <a:xfrm>
            <a:off x="5132106" y="4357138"/>
            <a:ext cx="1787856" cy="923330"/>
          </a:xfrm>
          <a:prstGeom prst="rect">
            <a:avLst/>
          </a:prstGeom>
          <a:noFill/>
        </p:spPr>
        <p:txBody>
          <a:bodyPr wrap="square" rtlCol="0">
            <a:spAutoFit/>
          </a:bodyPr>
          <a:lstStyle/>
          <a:p>
            <a:r>
              <a:rPr lang="tr-TR" b="1" dirty="0"/>
              <a:t>DDL </a:t>
            </a:r>
            <a:r>
              <a:rPr lang="tr-TR" b="1" dirty="0" err="1"/>
              <a:t>Statements</a:t>
            </a:r>
            <a:r>
              <a:rPr lang="tr-TR" b="1" dirty="0"/>
              <a:t>:</a:t>
            </a:r>
          </a:p>
          <a:p>
            <a:endParaRPr lang="tr-TR" dirty="0"/>
          </a:p>
        </p:txBody>
      </p:sp>
      <p:graphicFrame>
        <p:nvGraphicFramePr>
          <p:cNvPr id="6" name="İçerik Yer Tutucusu 5">
            <a:extLst>
              <a:ext uri="{FF2B5EF4-FFF2-40B4-BE49-F238E27FC236}">
                <a16:creationId xmlns:a16="http://schemas.microsoft.com/office/drawing/2014/main" id="{0ED9A246-2877-27E5-D2B6-CAF5E4BD6744}"/>
              </a:ext>
            </a:extLst>
          </p:cNvPr>
          <p:cNvGraphicFramePr>
            <a:graphicFrameLocks noGrp="1"/>
          </p:cNvGraphicFramePr>
          <p:nvPr>
            <p:ph idx="1"/>
            <p:extLst>
              <p:ext uri="{D42A27DB-BD31-4B8C-83A1-F6EECF244321}">
                <p14:modId xmlns:p14="http://schemas.microsoft.com/office/powerpoint/2010/main" val="3446577914"/>
              </p:ext>
            </p:extLst>
          </p:nvPr>
        </p:nvGraphicFramePr>
        <p:xfrm>
          <a:off x="698268" y="1378695"/>
          <a:ext cx="10655532" cy="3055730"/>
        </p:xfrm>
        <a:graphic>
          <a:graphicData uri="http://schemas.openxmlformats.org/drawingml/2006/table">
            <a:tbl>
              <a:tblPr firstRow="1" bandRow="1">
                <a:tableStyleId>{5C22544A-7EE6-4342-B048-85BDC9FD1C3A}</a:tableStyleId>
              </a:tblPr>
              <a:tblGrid>
                <a:gridCol w="2128059">
                  <a:extLst>
                    <a:ext uri="{9D8B030D-6E8A-4147-A177-3AD203B41FA5}">
                      <a16:colId xmlns:a16="http://schemas.microsoft.com/office/drawing/2014/main" val="264964661"/>
                    </a:ext>
                  </a:extLst>
                </a:gridCol>
                <a:gridCol w="1423785">
                  <a:extLst>
                    <a:ext uri="{9D8B030D-6E8A-4147-A177-3AD203B41FA5}">
                      <a16:colId xmlns:a16="http://schemas.microsoft.com/office/drawing/2014/main" val="1779258391"/>
                    </a:ext>
                  </a:extLst>
                </a:gridCol>
                <a:gridCol w="1775922">
                  <a:extLst>
                    <a:ext uri="{9D8B030D-6E8A-4147-A177-3AD203B41FA5}">
                      <a16:colId xmlns:a16="http://schemas.microsoft.com/office/drawing/2014/main" val="4207691243"/>
                    </a:ext>
                  </a:extLst>
                </a:gridCol>
                <a:gridCol w="1904308">
                  <a:extLst>
                    <a:ext uri="{9D8B030D-6E8A-4147-A177-3AD203B41FA5}">
                      <a16:colId xmlns:a16="http://schemas.microsoft.com/office/drawing/2014/main" val="2466112815"/>
                    </a:ext>
                  </a:extLst>
                </a:gridCol>
                <a:gridCol w="1647536">
                  <a:extLst>
                    <a:ext uri="{9D8B030D-6E8A-4147-A177-3AD203B41FA5}">
                      <a16:colId xmlns:a16="http://schemas.microsoft.com/office/drawing/2014/main" val="3282440026"/>
                    </a:ext>
                  </a:extLst>
                </a:gridCol>
                <a:gridCol w="1775922">
                  <a:extLst>
                    <a:ext uri="{9D8B030D-6E8A-4147-A177-3AD203B41FA5}">
                      <a16:colId xmlns:a16="http://schemas.microsoft.com/office/drawing/2014/main" val="2663138173"/>
                    </a:ext>
                  </a:extLst>
                </a:gridCol>
              </a:tblGrid>
              <a:tr h="567745">
                <a:tc>
                  <a:txBody>
                    <a:bodyPr/>
                    <a:lstStyle/>
                    <a:p>
                      <a:r>
                        <a:rPr lang="tr-TR" dirty="0"/>
                        <a:t>COLUMN NAME</a:t>
                      </a:r>
                    </a:p>
                  </a:txBody>
                  <a:tcPr/>
                </a:tc>
                <a:tc>
                  <a:txBody>
                    <a:bodyPr/>
                    <a:lstStyle/>
                    <a:p>
                      <a:r>
                        <a:rPr lang="tr-TR" dirty="0"/>
                        <a:t>KEY TYPE</a:t>
                      </a:r>
                    </a:p>
                  </a:txBody>
                  <a:tcPr/>
                </a:tc>
                <a:tc>
                  <a:txBody>
                    <a:bodyPr/>
                    <a:lstStyle/>
                    <a:p>
                      <a:r>
                        <a:rPr lang="tr-TR" dirty="0"/>
                        <a:t>DATA TYPE</a:t>
                      </a:r>
                    </a:p>
                  </a:txBody>
                  <a:tcPr/>
                </a:tc>
                <a:tc>
                  <a:txBody>
                    <a:bodyPr/>
                    <a:lstStyle/>
                    <a:p>
                      <a:r>
                        <a:rPr lang="tr-TR" dirty="0"/>
                        <a:t>FK TABLE</a:t>
                      </a:r>
                    </a:p>
                  </a:txBody>
                  <a:tcPr/>
                </a:tc>
                <a:tc>
                  <a:txBody>
                    <a:bodyPr/>
                    <a:lstStyle/>
                    <a:p>
                      <a:r>
                        <a:rPr lang="tr-TR" dirty="0"/>
                        <a:t>NULLABLE</a:t>
                      </a:r>
                    </a:p>
                  </a:txBody>
                  <a:tcPr/>
                </a:tc>
                <a:tc>
                  <a:txBody>
                    <a:bodyPr/>
                    <a:lstStyle/>
                    <a:p>
                      <a:r>
                        <a:rPr lang="tr-TR" dirty="0"/>
                        <a:t>İNSTANCE</a:t>
                      </a:r>
                    </a:p>
                  </a:txBody>
                  <a:tcPr/>
                </a:tc>
                <a:extLst>
                  <a:ext uri="{0D108BD9-81ED-4DB2-BD59-A6C34878D82A}">
                    <a16:rowId xmlns:a16="http://schemas.microsoft.com/office/drawing/2014/main" val="2625456059"/>
                  </a:ext>
                </a:extLst>
              </a:tr>
              <a:tr h="567745">
                <a:tc>
                  <a:txBody>
                    <a:bodyPr/>
                    <a:lstStyle/>
                    <a:p>
                      <a:r>
                        <a:rPr lang="tr-TR" sz="1800" b="0" i="0" kern="1200" dirty="0">
                          <a:solidFill>
                            <a:schemeClr val="dk1"/>
                          </a:solidFill>
                          <a:effectLst/>
                          <a:latin typeface="+mn-lt"/>
                          <a:ea typeface="+mn-ea"/>
                          <a:cs typeface="+mn-cs"/>
                        </a:rPr>
                        <a:t>DEPARTMENT_HEAD_ID</a:t>
                      </a:r>
                      <a:endParaRPr lang="tr-TR" dirty="0"/>
                    </a:p>
                  </a:txBody>
                  <a:tcPr/>
                </a:tc>
                <a:tc>
                  <a:txBody>
                    <a:bodyPr/>
                    <a:lstStyle/>
                    <a:p>
                      <a:r>
                        <a:rPr lang="tr-TR" dirty="0"/>
                        <a:t>PK</a:t>
                      </a:r>
                    </a:p>
                  </a:txBody>
                  <a:tcPr/>
                </a:tc>
                <a:tc>
                  <a:txBody>
                    <a:bodyPr/>
                    <a:lstStyle/>
                    <a:p>
                      <a:r>
                        <a:rPr lang="tr-TR" sz="1800" b="0" i="0" kern="1200" dirty="0">
                          <a:solidFill>
                            <a:schemeClr val="dk1"/>
                          </a:solidFill>
                          <a:effectLst/>
                          <a:latin typeface="+mn-lt"/>
                          <a:ea typeface="+mn-ea"/>
                          <a:cs typeface="+mn-cs"/>
                        </a:rPr>
                        <a:t>NUMBER(10,0)</a:t>
                      </a:r>
                      <a:endParaRPr lang="tr-TR" dirty="0"/>
                    </a:p>
                  </a:txBody>
                  <a:tcPr/>
                </a:tc>
                <a:tc>
                  <a:txBody>
                    <a:bodyPr/>
                    <a:lstStyle/>
                    <a:p>
                      <a:endParaRPr lang="tr-TR" dirty="0"/>
                    </a:p>
                  </a:txBody>
                  <a:tcPr/>
                </a:tc>
                <a:tc>
                  <a:txBody>
                    <a:bodyPr/>
                    <a:lstStyle/>
                    <a:p>
                      <a:r>
                        <a:rPr lang="tr-TR" dirty="0"/>
                        <a:t>NO</a:t>
                      </a:r>
                    </a:p>
                  </a:txBody>
                  <a:tcPr/>
                </a:tc>
                <a:tc>
                  <a:txBody>
                    <a:bodyPr/>
                    <a:lstStyle/>
                    <a:p>
                      <a:r>
                        <a:rPr lang="tr-TR" dirty="0"/>
                        <a:t>2</a:t>
                      </a:r>
                    </a:p>
                  </a:txBody>
                  <a:tcPr/>
                </a:tc>
                <a:extLst>
                  <a:ext uri="{0D108BD9-81ED-4DB2-BD59-A6C34878D82A}">
                    <a16:rowId xmlns:a16="http://schemas.microsoft.com/office/drawing/2014/main" val="1590124743"/>
                  </a:ext>
                </a:extLst>
              </a:tr>
              <a:tr h="567745">
                <a:tc>
                  <a:txBody>
                    <a:bodyPr/>
                    <a:lstStyle/>
                    <a:p>
                      <a:r>
                        <a:rPr lang="tr-TR" sz="1800" b="0" i="0" kern="1200" dirty="0">
                          <a:solidFill>
                            <a:schemeClr val="dk1"/>
                          </a:solidFill>
                          <a:effectLst/>
                          <a:latin typeface="+mn-lt"/>
                          <a:ea typeface="+mn-ea"/>
                          <a:cs typeface="+mn-cs"/>
                        </a:rPr>
                        <a:t>DEPARTMENT_HEAD_NAME</a:t>
                      </a:r>
                      <a:endParaRPr lang="tr-TR" dirty="0"/>
                    </a:p>
                  </a:txBody>
                  <a:tcPr/>
                </a:tc>
                <a:tc>
                  <a:txBody>
                    <a:bodyPr/>
                    <a:lstStyle/>
                    <a:p>
                      <a:endParaRPr lang="tr-TR"/>
                    </a:p>
                  </a:txBody>
                  <a:tcPr/>
                </a:tc>
                <a:tc>
                  <a:txBody>
                    <a:bodyPr/>
                    <a:lstStyle/>
                    <a:p>
                      <a:r>
                        <a:rPr lang="tr-TR" sz="1800" b="0" i="0" kern="1200" dirty="0">
                          <a:solidFill>
                            <a:schemeClr val="dk1"/>
                          </a:solidFill>
                          <a:effectLst/>
                          <a:latin typeface="+mn-lt"/>
                          <a:ea typeface="+mn-ea"/>
                          <a:cs typeface="+mn-cs"/>
                        </a:rPr>
                        <a:t>VARCHAR2(50)</a:t>
                      </a:r>
                      <a:endParaRPr lang="tr-TR" dirty="0"/>
                    </a:p>
                  </a:txBody>
                  <a:tcPr/>
                </a:tc>
                <a:tc>
                  <a:txBody>
                    <a:bodyPr/>
                    <a:lstStyle/>
                    <a:p>
                      <a:endParaRPr lang="tr-TR"/>
                    </a:p>
                  </a:txBody>
                  <a:tcPr/>
                </a:tc>
                <a:tc>
                  <a:txBody>
                    <a:bodyPr/>
                    <a:lstStyle/>
                    <a:p>
                      <a:r>
                        <a:rPr lang="tr-TR" dirty="0"/>
                        <a:t>NO</a:t>
                      </a:r>
                    </a:p>
                  </a:txBody>
                  <a:tcPr/>
                </a:tc>
                <a:tc>
                  <a:txBody>
                    <a:bodyPr/>
                    <a:lstStyle/>
                    <a:p>
                      <a:r>
                        <a:rPr lang="tr-TR" dirty="0"/>
                        <a:t>CE </a:t>
                      </a:r>
                      <a:r>
                        <a:rPr lang="tr-TR" dirty="0" err="1"/>
                        <a:t>Head</a:t>
                      </a:r>
                      <a:r>
                        <a:rPr lang="tr-TR" dirty="0"/>
                        <a:t> of </a:t>
                      </a:r>
                      <a:r>
                        <a:rPr lang="tr-TR" dirty="0" err="1"/>
                        <a:t>department</a:t>
                      </a:r>
                      <a:endParaRPr lang="tr-TR" dirty="0"/>
                    </a:p>
                  </a:txBody>
                  <a:tcPr/>
                </a:tc>
                <a:extLst>
                  <a:ext uri="{0D108BD9-81ED-4DB2-BD59-A6C34878D82A}">
                    <a16:rowId xmlns:a16="http://schemas.microsoft.com/office/drawing/2014/main" val="2257950186"/>
                  </a:ext>
                </a:extLst>
              </a:tr>
              <a:tr h="567745">
                <a:tc>
                  <a:txBody>
                    <a:bodyPr/>
                    <a:lstStyle/>
                    <a:p>
                      <a:r>
                        <a:rPr lang="tr-TR" sz="1800" b="0" i="0" kern="1200" dirty="0">
                          <a:solidFill>
                            <a:schemeClr val="dk1"/>
                          </a:solidFill>
                          <a:effectLst/>
                          <a:latin typeface="+mn-lt"/>
                          <a:ea typeface="+mn-ea"/>
                          <a:cs typeface="+mn-cs"/>
                        </a:rPr>
                        <a:t>DEPARTMENT_ID</a:t>
                      </a:r>
                      <a:endParaRPr lang="tr-TR" dirty="0"/>
                    </a:p>
                  </a:txBody>
                  <a:tcPr/>
                </a:tc>
                <a:tc>
                  <a:txBody>
                    <a:bodyPr/>
                    <a:lstStyle/>
                    <a:p>
                      <a:r>
                        <a:rPr lang="tr-TR" dirty="0"/>
                        <a:t>FK</a:t>
                      </a:r>
                    </a:p>
                  </a:txBody>
                  <a:tcPr/>
                </a:tc>
                <a:tc>
                  <a:txBody>
                    <a:bodyPr/>
                    <a:lstStyle/>
                    <a:p>
                      <a:r>
                        <a:rPr lang="tr-TR" sz="1800" b="0" i="0" kern="1200" dirty="0">
                          <a:solidFill>
                            <a:schemeClr val="dk1"/>
                          </a:solidFill>
                          <a:effectLst/>
                          <a:latin typeface="+mn-lt"/>
                          <a:ea typeface="+mn-ea"/>
                          <a:cs typeface="+mn-cs"/>
                        </a:rPr>
                        <a:t>NUMBER(10,0)</a:t>
                      </a:r>
                      <a:endParaRPr lang="tr-TR" dirty="0"/>
                    </a:p>
                  </a:txBody>
                  <a:tcPr/>
                </a:tc>
                <a:tc>
                  <a:txBody>
                    <a:bodyPr/>
                    <a:lstStyle/>
                    <a:p>
                      <a:r>
                        <a:rPr lang="tr-TR" dirty="0"/>
                        <a:t>DEPARTMENTS</a:t>
                      </a:r>
                    </a:p>
                  </a:txBody>
                  <a:tcPr/>
                </a:tc>
                <a:tc>
                  <a:txBody>
                    <a:bodyPr/>
                    <a:lstStyle/>
                    <a:p>
                      <a:r>
                        <a:rPr lang="tr-TR" dirty="0"/>
                        <a:t>NO</a:t>
                      </a:r>
                    </a:p>
                  </a:txBody>
                  <a:tcPr/>
                </a:tc>
                <a:tc>
                  <a:txBody>
                    <a:bodyPr/>
                    <a:lstStyle/>
                    <a:p>
                      <a:r>
                        <a:rPr lang="tr-TR" dirty="0"/>
                        <a:t>1</a:t>
                      </a:r>
                    </a:p>
                  </a:txBody>
                  <a:tcPr/>
                </a:tc>
                <a:extLst>
                  <a:ext uri="{0D108BD9-81ED-4DB2-BD59-A6C34878D82A}">
                    <a16:rowId xmlns:a16="http://schemas.microsoft.com/office/drawing/2014/main" val="2980810131"/>
                  </a:ext>
                </a:extLst>
              </a:tr>
              <a:tr h="567745">
                <a:tc>
                  <a:txBody>
                    <a:bodyPr/>
                    <a:lstStyle/>
                    <a:p>
                      <a:r>
                        <a:rPr lang="tr-TR" sz="1800" b="0" i="0" kern="1200" dirty="0">
                          <a:solidFill>
                            <a:schemeClr val="dk1"/>
                          </a:solidFill>
                          <a:effectLst/>
                          <a:latin typeface="+mn-lt"/>
                          <a:ea typeface="+mn-ea"/>
                          <a:cs typeface="+mn-cs"/>
                        </a:rPr>
                        <a:t>ACADEMICIAN_ID</a:t>
                      </a:r>
                      <a:endParaRPr lang="tr-TR" dirty="0"/>
                    </a:p>
                  </a:txBody>
                  <a:tcPr/>
                </a:tc>
                <a:tc>
                  <a:txBody>
                    <a:bodyPr/>
                    <a:lstStyle/>
                    <a:p>
                      <a:r>
                        <a:rPr lang="tr-TR" dirty="0"/>
                        <a:t>FK</a:t>
                      </a:r>
                    </a:p>
                  </a:txBody>
                  <a:tcPr/>
                </a:tc>
                <a:tc>
                  <a:txBody>
                    <a:bodyPr/>
                    <a:lstStyle/>
                    <a:p>
                      <a:r>
                        <a:rPr lang="tr-TR" sz="1800" b="0" i="0" kern="1200" dirty="0">
                          <a:solidFill>
                            <a:schemeClr val="dk1"/>
                          </a:solidFill>
                          <a:effectLst/>
                          <a:latin typeface="+mn-lt"/>
                          <a:ea typeface="+mn-ea"/>
                          <a:cs typeface="+mn-cs"/>
                        </a:rPr>
                        <a:t>NUMBER(10,0)</a:t>
                      </a:r>
                      <a:endParaRPr lang="tr-TR" dirty="0"/>
                    </a:p>
                  </a:txBody>
                  <a:tcPr/>
                </a:tc>
                <a:tc>
                  <a:txBody>
                    <a:bodyPr/>
                    <a:lstStyle/>
                    <a:p>
                      <a:r>
                        <a:rPr lang="tr-TR" dirty="0"/>
                        <a:t>ACADEMİCİAN</a:t>
                      </a:r>
                    </a:p>
                  </a:txBody>
                  <a:tcPr/>
                </a:tc>
                <a:tc>
                  <a:txBody>
                    <a:bodyPr/>
                    <a:lstStyle/>
                    <a:p>
                      <a:r>
                        <a:rPr lang="tr-TR" dirty="0"/>
                        <a:t>NO</a:t>
                      </a:r>
                    </a:p>
                  </a:txBody>
                  <a:tcPr/>
                </a:tc>
                <a:tc>
                  <a:txBody>
                    <a:bodyPr/>
                    <a:lstStyle/>
                    <a:p>
                      <a:r>
                        <a:rPr lang="tr-TR" dirty="0"/>
                        <a:t>6</a:t>
                      </a:r>
                    </a:p>
                  </a:txBody>
                  <a:tcPr/>
                </a:tc>
                <a:extLst>
                  <a:ext uri="{0D108BD9-81ED-4DB2-BD59-A6C34878D82A}">
                    <a16:rowId xmlns:a16="http://schemas.microsoft.com/office/drawing/2014/main" val="4176833506"/>
                  </a:ext>
                </a:extLst>
              </a:tr>
            </a:tbl>
          </a:graphicData>
        </a:graphic>
      </p:graphicFrame>
      <p:sp>
        <p:nvSpPr>
          <p:cNvPr id="8" name="Metin kutusu 7">
            <a:extLst>
              <a:ext uri="{FF2B5EF4-FFF2-40B4-BE49-F238E27FC236}">
                <a16:creationId xmlns:a16="http://schemas.microsoft.com/office/drawing/2014/main" id="{960C4279-0DFF-BFF6-5062-0D01A9A2CE4E}"/>
              </a:ext>
            </a:extLst>
          </p:cNvPr>
          <p:cNvSpPr txBox="1"/>
          <p:nvPr/>
        </p:nvSpPr>
        <p:spPr>
          <a:xfrm>
            <a:off x="486295" y="4649325"/>
            <a:ext cx="5609705" cy="2308324"/>
          </a:xfrm>
          <a:prstGeom prst="rect">
            <a:avLst/>
          </a:prstGeom>
          <a:noFill/>
        </p:spPr>
        <p:txBody>
          <a:bodyPr wrap="square">
            <a:spAutoFit/>
          </a:bodyPr>
          <a:lstStyle/>
          <a:p>
            <a:r>
              <a:rPr lang="tr-TR" sz="1200" dirty="0"/>
              <a:t>CREATE TABLE </a:t>
            </a:r>
            <a:r>
              <a:rPr lang="tr-TR" sz="1200" dirty="0" err="1"/>
              <a:t>COLLEGE_DepartmentHead</a:t>
            </a:r>
            <a:r>
              <a:rPr lang="tr-TR" sz="1200" dirty="0"/>
              <a:t> (</a:t>
            </a:r>
          </a:p>
          <a:p>
            <a:r>
              <a:rPr lang="tr-TR" sz="1200" dirty="0"/>
              <a:t>    </a:t>
            </a:r>
            <a:r>
              <a:rPr lang="tr-TR" sz="1200" dirty="0" err="1"/>
              <a:t>Department_head_id</a:t>
            </a:r>
            <a:r>
              <a:rPr lang="tr-TR" sz="1200" dirty="0"/>
              <a:t> INT PRIMARY KEY,</a:t>
            </a:r>
          </a:p>
          <a:p>
            <a:r>
              <a:rPr lang="tr-TR" sz="1200" dirty="0"/>
              <a:t>    </a:t>
            </a:r>
            <a:r>
              <a:rPr lang="tr-TR" sz="1200" dirty="0" err="1"/>
              <a:t>Department_head_name</a:t>
            </a:r>
            <a:r>
              <a:rPr lang="tr-TR" sz="1200" dirty="0"/>
              <a:t> VARCHAR(50),</a:t>
            </a:r>
          </a:p>
          <a:p>
            <a:r>
              <a:rPr lang="tr-TR" sz="1200" dirty="0"/>
              <a:t>    </a:t>
            </a:r>
            <a:r>
              <a:rPr lang="tr-TR" sz="1200" dirty="0" err="1"/>
              <a:t>Department_id</a:t>
            </a:r>
            <a:r>
              <a:rPr lang="tr-TR" sz="1200" dirty="0"/>
              <a:t> INT,</a:t>
            </a:r>
          </a:p>
          <a:p>
            <a:r>
              <a:rPr lang="tr-TR" sz="1200" dirty="0"/>
              <a:t>    </a:t>
            </a:r>
            <a:r>
              <a:rPr lang="tr-TR" sz="1200" dirty="0" err="1"/>
              <a:t>Academician_id</a:t>
            </a:r>
            <a:r>
              <a:rPr lang="tr-TR" sz="1200" dirty="0"/>
              <a:t> INT,</a:t>
            </a:r>
          </a:p>
          <a:p>
            <a:r>
              <a:rPr lang="tr-TR" sz="1200" dirty="0"/>
              <a:t>    CONSTRAINT </a:t>
            </a:r>
            <a:r>
              <a:rPr lang="tr-TR" sz="1200" dirty="0" err="1"/>
              <a:t>fk_department_head_department</a:t>
            </a:r>
            <a:endParaRPr lang="tr-TR" sz="1200" dirty="0"/>
          </a:p>
          <a:p>
            <a:r>
              <a:rPr lang="tr-TR" sz="1200" dirty="0"/>
              <a:t>        FOREIGN KEY (</a:t>
            </a:r>
            <a:r>
              <a:rPr lang="tr-TR" sz="1200" dirty="0" err="1"/>
              <a:t>Department_id</a:t>
            </a:r>
            <a:r>
              <a:rPr lang="tr-TR" sz="1200" dirty="0"/>
              <a:t>)</a:t>
            </a:r>
          </a:p>
          <a:p>
            <a:r>
              <a:rPr lang="tr-TR" sz="1200" dirty="0"/>
              <a:t>        REFERENCES </a:t>
            </a:r>
            <a:r>
              <a:rPr lang="tr-TR" sz="1200" dirty="0" err="1"/>
              <a:t>Department</a:t>
            </a:r>
            <a:r>
              <a:rPr lang="tr-TR" sz="1200" dirty="0"/>
              <a:t>(</a:t>
            </a:r>
            <a:r>
              <a:rPr lang="tr-TR" sz="1200" dirty="0" err="1"/>
              <a:t>Department_id</a:t>
            </a:r>
            <a:r>
              <a:rPr lang="tr-TR" sz="1200" dirty="0"/>
              <a:t>),</a:t>
            </a:r>
          </a:p>
          <a:p>
            <a:r>
              <a:rPr lang="tr-TR" sz="1200" dirty="0"/>
              <a:t>    CONSTRAINT </a:t>
            </a:r>
            <a:r>
              <a:rPr lang="tr-TR" sz="1200" dirty="0" err="1"/>
              <a:t>fk_department_head_academician</a:t>
            </a:r>
            <a:endParaRPr lang="tr-TR" sz="1200" dirty="0"/>
          </a:p>
          <a:p>
            <a:r>
              <a:rPr lang="tr-TR" sz="1200" dirty="0"/>
              <a:t>        FOREIGN KEY (</a:t>
            </a:r>
            <a:r>
              <a:rPr lang="tr-TR" sz="1200" dirty="0" err="1"/>
              <a:t>Academician_id</a:t>
            </a:r>
            <a:r>
              <a:rPr lang="tr-TR" sz="1200" dirty="0"/>
              <a:t>)</a:t>
            </a:r>
          </a:p>
          <a:p>
            <a:r>
              <a:rPr lang="tr-TR" sz="1200" dirty="0"/>
              <a:t>        REFERENCES </a:t>
            </a:r>
            <a:r>
              <a:rPr lang="tr-TR" sz="1200" dirty="0" err="1"/>
              <a:t>Academician</a:t>
            </a:r>
            <a:r>
              <a:rPr lang="tr-TR" sz="1200" dirty="0"/>
              <a:t>(</a:t>
            </a:r>
            <a:r>
              <a:rPr lang="tr-TR" sz="1200" dirty="0" err="1"/>
              <a:t>Academician_id</a:t>
            </a:r>
            <a:r>
              <a:rPr lang="tr-TR" sz="1200" dirty="0"/>
              <a:t>)</a:t>
            </a:r>
          </a:p>
          <a:p>
            <a:r>
              <a:rPr lang="tr-TR" sz="1200" dirty="0"/>
              <a:t>);</a:t>
            </a:r>
          </a:p>
        </p:txBody>
      </p:sp>
      <p:sp>
        <p:nvSpPr>
          <p:cNvPr id="11" name="Metin kutusu 10">
            <a:extLst>
              <a:ext uri="{FF2B5EF4-FFF2-40B4-BE49-F238E27FC236}">
                <a16:creationId xmlns:a16="http://schemas.microsoft.com/office/drawing/2014/main" id="{9285B31D-F4F9-9206-9DCB-2764D7641A71}"/>
              </a:ext>
            </a:extLst>
          </p:cNvPr>
          <p:cNvSpPr txBox="1"/>
          <p:nvPr/>
        </p:nvSpPr>
        <p:spPr>
          <a:xfrm>
            <a:off x="5765879" y="4926253"/>
            <a:ext cx="6093228" cy="1754326"/>
          </a:xfrm>
          <a:prstGeom prst="rect">
            <a:avLst/>
          </a:prstGeom>
          <a:noFill/>
        </p:spPr>
        <p:txBody>
          <a:bodyPr wrap="square">
            <a:spAutoFit/>
          </a:bodyPr>
          <a:lstStyle/>
          <a:p>
            <a:r>
              <a:rPr lang="tr-TR" dirty="0"/>
              <a:t>INSERT INTO  </a:t>
            </a:r>
            <a:r>
              <a:rPr lang="tr-TR" dirty="0" err="1"/>
              <a:t>COLLEGE_DepartmentHead</a:t>
            </a:r>
            <a:r>
              <a:rPr lang="tr-TR" dirty="0"/>
              <a:t> (</a:t>
            </a:r>
            <a:r>
              <a:rPr lang="tr-TR" dirty="0" err="1"/>
              <a:t>Department_head_id</a:t>
            </a:r>
            <a:r>
              <a:rPr lang="tr-TR" dirty="0"/>
              <a:t>, </a:t>
            </a:r>
            <a:r>
              <a:rPr lang="tr-TR" dirty="0" err="1"/>
              <a:t>Department_head_name</a:t>
            </a:r>
            <a:r>
              <a:rPr lang="tr-TR" dirty="0"/>
              <a:t>, </a:t>
            </a:r>
            <a:r>
              <a:rPr lang="tr-TR" dirty="0" err="1"/>
              <a:t>Department_id</a:t>
            </a:r>
            <a:r>
              <a:rPr lang="tr-TR" dirty="0"/>
              <a:t>, </a:t>
            </a:r>
            <a:r>
              <a:rPr lang="tr-TR" dirty="0" err="1"/>
              <a:t>Academician_id</a:t>
            </a:r>
            <a:r>
              <a:rPr lang="tr-TR" dirty="0"/>
              <a:t>) VALUES</a:t>
            </a:r>
          </a:p>
          <a:p>
            <a:r>
              <a:rPr lang="tr-TR" dirty="0"/>
              <a:t>(1, 'CE </a:t>
            </a:r>
            <a:r>
              <a:rPr lang="tr-TR" dirty="0" err="1"/>
              <a:t>head</a:t>
            </a:r>
            <a:r>
              <a:rPr lang="tr-TR" dirty="0"/>
              <a:t> of </a:t>
            </a:r>
            <a:r>
              <a:rPr lang="tr-TR" dirty="0" err="1"/>
              <a:t>department</a:t>
            </a:r>
            <a:r>
              <a:rPr lang="tr-TR" dirty="0"/>
              <a:t>', 1, 6),</a:t>
            </a:r>
          </a:p>
          <a:p>
            <a:r>
              <a:rPr lang="tr-TR" dirty="0"/>
              <a:t>(2, 'EE </a:t>
            </a:r>
            <a:r>
              <a:rPr lang="tr-TR" dirty="0" err="1"/>
              <a:t>head</a:t>
            </a:r>
            <a:r>
              <a:rPr lang="tr-TR" dirty="0"/>
              <a:t> of </a:t>
            </a:r>
            <a:r>
              <a:rPr lang="tr-TR" dirty="0" err="1"/>
              <a:t>department</a:t>
            </a:r>
            <a:r>
              <a:rPr lang="tr-TR" dirty="0"/>
              <a:t>', 2, 8),</a:t>
            </a:r>
          </a:p>
          <a:p>
            <a:r>
              <a:rPr lang="tr-TR" dirty="0"/>
              <a:t>(3, 'ME </a:t>
            </a:r>
            <a:r>
              <a:rPr lang="tr-TR" dirty="0" err="1"/>
              <a:t>head</a:t>
            </a:r>
            <a:r>
              <a:rPr lang="tr-TR" dirty="0"/>
              <a:t> of </a:t>
            </a:r>
            <a:r>
              <a:rPr lang="tr-TR" dirty="0" err="1"/>
              <a:t>department</a:t>
            </a:r>
            <a:r>
              <a:rPr lang="tr-TR" dirty="0"/>
              <a:t>', 3, 7);</a:t>
            </a:r>
          </a:p>
        </p:txBody>
      </p:sp>
    </p:spTree>
    <p:extLst>
      <p:ext uri="{BB962C8B-B14F-4D97-AF65-F5344CB8AC3E}">
        <p14:creationId xmlns:p14="http://schemas.microsoft.com/office/powerpoint/2010/main" val="4153232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428812-5574-5BAD-221B-75340CF7D830}"/>
              </a:ext>
            </a:extLst>
          </p:cNvPr>
          <p:cNvSpPr>
            <a:spLocks noGrp="1"/>
          </p:cNvSpPr>
          <p:nvPr>
            <p:ph type="title"/>
          </p:nvPr>
        </p:nvSpPr>
        <p:spPr>
          <a:xfrm>
            <a:off x="838200" y="109057"/>
            <a:ext cx="10515600" cy="1007754"/>
          </a:xfrm>
        </p:spPr>
        <p:txBody>
          <a:bodyPr/>
          <a:lstStyle/>
          <a:p>
            <a:pPr algn="ctr"/>
            <a:r>
              <a:rPr lang="tr-TR" dirty="0"/>
              <a:t>ENROLLMENTS</a:t>
            </a:r>
          </a:p>
        </p:txBody>
      </p:sp>
      <p:sp>
        <p:nvSpPr>
          <p:cNvPr id="15" name="Metin kutusu 14">
            <a:extLst>
              <a:ext uri="{FF2B5EF4-FFF2-40B4-BE49-F238E27FC236}">
                <a16:creationId xmlns:a16="http://schemas.microsoft.com/office/drawing/2014/main" id="{8A0DF46C-FEEE-BC44-1B2A-496D4990C78E}"/>
              </a:ext>
            </a:extLst>
          </p:cNvPr>
          <p:cNvSpPr txBox="1"/>
          <p:nvPr/>
        </p:nvSpPr>
        <p:spPr>
          <a:xfrm>
            <a:off x="5066186" y="3934331"/>
            <a:ext cx="1787856" cy="923330"/>
          </a:xfrm>
          <a:prstGeom prst="rect">
            <a:avLst/>
          </a:prstGeom>
          <a:noFill/>
        </p:spPr>
        <p:txBody>
          <a:bodyPr wrap="square" rtlCol="0">
            <a:spAutoFit/>
          </a:bodyPr>
          <a:lstStyle/>
          <a:p>
            <a:r>
              <a:rPr lang="tr-TR" b="1" dirty="0"/>
              <a:t>DDL </a:t>
            </a:r>
            <a:r>
              <a:rPr lang="tr-TR" b="1" dirty="0" err="1"/>
              <a:t>Statements</a:t>
            </a:r>
            <a:r>
              <a:rPr lang="tr-TR" b="1" dirty="0"/>
              <a:t>:</a:t>
            </a:r>
          </a:p>
          <a:p>
            <a:endParaRPr lang="tr-TR" dirty="0"/>
          </a:p>
        </p:txBody>
      </p:sp>
      <p:graphicFrame>
        <p:nvGraphicFramePr>
          <p:cNvPr id="5" name="İçerik Yer Tutucusu 4">
            <a:extLst>
              <a:ext uri="{FF2B5EF4-FFF2-40B4-BE49-F238E27FC236}">
                <a16:creationId xmlns:a16="http://schemas.microsoft.com/office/drawing/2014/main" id="{9BA0B7E0-B07B-D483-4B69-4E5016C2B3D1}"/>
              </a:ext>
            </a:extLst>
          </p:cNvPr>
          <p:cNvGraphicFramePr>
            <a:graphicFrameLocks noGrp="1"/>
          </p:cNvGraphicFramePr>
          <p:nvPr>
            <p:ph idx="1"/>
            <p:extLst>
              <p:ext uri="{D42A27DB-BD31-4B8C-83A1-F6EECF244321}">
                <p14:modId xmlns:p14="http://schemas.microsoft.com/office/powerpoint/2010/main" val="1605057387"/>
              </p:ext>
            </p:extLst>
          </p:nvPr>
        </p:nvGraphicFramePr>
        <p:xfrm>
          <a:off x="408216" y="1252386"/>
          <a:ext cx="10945584" cy="2282225"/>
        </p:xfrm>
        <a:graphic>
          <a:graphicData uri="http://schemas.openxmlformats.org/drawingml/2006/table">
            <a:tbl>
              <a:tblPr firstRow="1" bandRow="1">
                <a:tableStyleId>{5C22544A-7EE6-4342-B048-85BDC9FD1C3A}</a:tableStyleId>
              </a:tblPr>
              <a:tblGrid>
                <a:gridCol w="2451362">
                  <a:extLst>
                    <a:ext uri="{9D8B030D-6E8A-4147-A177-3AD203B41FA5}">
                      <a16:colId xmlns:a16="http://schemas.microsoft.com/office/drawing/2014/main" val="2427946384"/>
                    </a:ext>
                  </a:extLst>
                </a:gridCol>
                <a:gridCol w="1197166">
                  <a:extLst>
                    <a:ext uri="{9D8B030D-6E8A-4147-A177-3AD203B41FA5}">
                      <a16:colId xmlns:a16="http://schemas.microsoft.com/office/drawing/2014/main" val="3859759418"/>
                    </a:ext>
                  </a:extLst>
                </a:gridCol>
                <a:gridCol w="1824264">
                  <a:extLst>
                    <a:ext uri="{9D8B030D-6E8A-4147-A177-3AD203B41FA5}">
                      <a16:colId xmlns:a16="http://schemas.microsoft.com/office/drawing/2014/main" val="2310320373"/>
                    </a:ext>
                  </a:extLst>
                </a:gridCol>
                <a:gridCol w="1824264">
                  <a:extLst>
                    <a:ext uri="{9D8B030D-6E8A-4147-A177-3AD203B41FA5}">
                      <a16:colId xmlns:a16="http://schemas.microsoft.com/office/drawing/2014/main" val="3423934107"/>
                    </a:ext>
                  </a:extLst>
                </a:gridCol>
                <a:gridCol w="1824264">
                  <a:extLst>
                    <a:ext uri="{9D8B030D-6E8A-4147-A177-3AD203B41FA5}">
                      <a16:colId xmlns:a16="http://schemas.microsoft.com/office/drawing/2014/main" val="660147546"/>
                    </a:ext>
                  </a:extLst>
                </a:gridCol>
                <a:gridCol w="1824264">
                  <a:extLst>
                    <a:ext uri="{9D8B030D-6E8A-4147-A177-3AD203B41FA5}">
                      <a16:colId xmlns:a16="http://schemas.microsoft.com/office/drawing/2014/main" val="3027392805"/>
                    </a:ext>
                  </a:extLst>
                </a:gridCol>
              </a:tblGrid>
              <a:tr h="457040">
                <a:tc>
                  <a:txBody>
                    <a:bodyPr/>
                    <a:lstStyle/>
                    <a:p>
                      <a:r>
                        <a:rPr lang="tr-TR" dirty="0"/>
                        <a:t>COLUMN NAME</a:t>
                      </a:r>
                    </a:p>
                  </a:txBody>
                  <a:tcPr/>
                </a:tc>
                <a:tc>
                  <a:txBody>
                    <a:bodyPr/>
                    <a:lstStyle/>
                    <a:p>
                      <a:r>
                        <a:rPr lang="tr-TR" dirty="0"/>
                        <a:t>KEY TYPE</a:t>
                      </a:r>
                    </a:p>
                  </a:txBody>
                  <a:tcPr/>
                </a:tc>
                <a:tc>
                  <a:txBody>
                    <a:bodyPr/>
                    <a:lstStyle/>
                    <a:p>
                      <a:r>
                        <a:rPr lang="tr-TR" dirty="0"/>
                        <a:t>DATA TYPE</a:t>
                      </a:r>
                    </a:p>
                  </a:txBody>
                  <a:tcPr/>
                </a:tc>
                <a:tc>
                  <a:txBody>
                    <a:bodyPr/>
                    <a:lstStyle/>
                    <a:p>
                      <a:r>
                        <a:rPr lang="tr-TR" dirty="0"/>
                        <a:t>FK TABLE</a:t>
                      </a:r>
                    </a:p>
                  </a:txBody>
                  <a:tcPr/>
                </a:tc>
                <a:tc>
                  <a:txBody>
                    <a:bodyPr/>
                    <a:lstStyle/>
                    <a:p>
                      <a:r>
                        <a:rPr lang="tr-TR" dirty="0"/>
                        <a:t>NULLABLE</a:t>
                      </a:r>
                    </a:p>
                  </a:txBody>
                  <a:tcPr/>
                </a:tc>
                <a:tc>
                  <a:txBody>
                    <a:bodyPr/>
                    <a:lstStyle/>
                    <a:p>
                      <a:r>
                        <a:rPr lang="tr-TR" dirty="0"/>
                        <a:t>İNSTANCE</a:t>
                      </a:r>
                    </a:p>
                  </a:txBody>
                  <a:tcPr/>
                </a:tc>
                <a:extLst>
                  <a:ext uri="{0D108BD9-81ED-4DB2-BD59-A6C34878D82A}">
                    <a16:rowId xmlns:a16="http://schemas.microsoft.com/office/drawing/2014/main" val="3409722089"/>
                  </a:ext>
                </a:extLst>
              </a:tr>
              <a:tr h="788865">
                <a:tc>
                  <a:txBody>
                    <a:bodyPr/>
                    <a:lstStyle/>
                    <a:p>
                      <a:r>
                        <a:rPr lang="tr-TR" sz="1800" b="0" i="0" kern="1200" dirty="0">
                          <a:solidFill>
                            <a:schemeClr val="dk1"/>
                          </a:solidFill>
                          <a:effectLst/>
                          <a:latin typeface="+mn-lt"/>
                          <a:ea typeface="+mn-ea"/>
                          <a:cs typeface="+mn-cs"/>
                        </a:rPr>
                        <a:t>ENROLLMENT_ID</a:t>
                      </a:r>
                      <a:endParaRPr lang="tr-TR" dirty="0"/>
                    </a:p>
                  </a:txBody>
                  <a:tcPr/>
                </a:tc>
                <a:tc>
                  <a:txBody>
                    <a:bodyPr/>
                    <a:lstStyle/>
                    <a:p>
                      <a:r>
                        <a:rPr lang="tr-TR" dirty="0"/>
                        <a:t>PK</a:t>
                      </a:r>
                    </a:p>
                  </a:txBody>
                  <a:tcPr/>
                </a:tc>
                <a:tc>
                  <a:txBody>
                    <a:bodyPr/>
                    <a:lstStyle/>
                    <a:p>
                      <a:r>
                        <a:rPr lang="tr-TR" sz="1800" b="0" i="0" kern="1200" dirty="0">
                          <a:solidFill>
                            <a:schemeClr val="dk1"/>
                          </a:solidFill>
                          <a:effectLst/>
                          <a:latin typeface="+mn-lt"/>
                          <a:ea typeface="+mn-ea"/>
                          <a:cs typeface="+mn-cs"/>
                        </a:rPr>
                        <a:t>NUMBER(10,0)</a:t>
                      </a:r>
                      <a:endParaRPr lang="tr-TR" dirty="0"/>
                    </a:p>
                  </a:txBody>
                  <a:tcPr/>
                </a:tc>
                <a:tc>
                  <a:txBody>
                    <a:bodyPr/>
                    <a:lstStyle/>
                    <a:p>
                      <a:endParaRPr lang="tr-TR" dirty="0"/>
                    </a:p>
                  </a:txBody>
                  <a:tcPr/>
                </a:tc>
                <a:tc>
                  <a:txBody>
                    <a:bodyPr/>
                    <a:lstStyle/>
                    <a:p>
                      <a:r>
                        <a:rPr lang="tr-TR" dirty="0"/>
                        <a:t>NO</a:t>
                      </a:r>
                    </a:p>
                  </a:txBody>
                  <a:tcPr/>
                </a:tc>
                <a:tc>
                  <a:txBody>
                    <a:bodyPr/>
                    <a:lstStyle/>
                    <a:p>
                      <a:r>
                        <a:rPr lang="tr-TR" dirty="0"/>
                        <a:t>3</a:t>
                      </a:r>
                    </a:p>
                  </a:txBody>
                  <a:tcPr/>
                </a:tc>
                <a:extLst>
                  <a:ext uri="{0D108BD9-81ED-4DB2-BD59-A6C34878D82A}">
                    <a16:rowId xmlns:a16="http://schemas.microsoft.com/office/drawing/2014/main" val="2576949125"/>
                  </a:ext>
                </a:extLst>
              </a:tr>
              <a:tr h="0">
                <a:tc>
                  <a:txBody>
                    <a:bodyPr/>
                    <a:lstStyle/>
                    <a:p>
                      <a:r>
                        <a:rPr lang="tr-TR" sz="1800" b="0" i="0" kern="1200" dirty="0">
                          <a:solidFill>
                            <a:schemeClr val="dk1"/>
                          </a:solidFill>
                          <a:effectLst/>
                          <a:latin typeface="+mn-lt"/>
                          <a:ea typeface="+mn-ea"/>
                          <a:cs typeface="+mn-cs"/>
                        </a:rPr>
                        <a:t>STUDENT_ID</a:t>
                      </a:r>
                      <a:endParaRPr lang="tr-TR" dirty="0"/>
                    </a:p>
                  </a:txBody>
                  <a:tcPr/>
                </a:tc>
                <a:tc>
                  <a:txBody>
                    <a:bodyPr/>
                    <a:lstStyle/>
                    <a:p>
                      <a:r>
                        <a:rPr lang="tr-TR" dirty="0"/>
                        <a:t>FK</a:t>
                      </a:r>
                    </a:p>
                  </a:txBody>
                  <a:tcPr/>
                </a:tc>
                <a:tc>
                  <a:txBody>
                    <a:bodyPr/>
                    <a:lstStyle/>
                    <a:p>
                      <a:pPr marL="0" indent="0" algn="l">
                        <a:buFont typeface="Arial" panose="020B0604020202020204" pitchFamily="34" charset="0"/>
                        <a:buNone/>
                      </a:pPr>
                      <a:r>
                        <a:rPr lang="tr-TR" sz="1800" b="0" i="0" kern="1200" dirty="0">
                          <a:solidFill>
                            <a:schemeClr val="dk1"/>
                          </a:solidFill>
                          <a:effectLst/>
                          <a:latin typeface="+mn-lt"/>
                          <a:ea typeface="+mn-ea"/>
                          <a:cs typeface="+mn-cs"/>
                        </a:rPr>
                        <a:t>NUMBER(</a:t>
                      </a:r>
                      <a:r>
                        <a:rPr lang="tr-TR" sz="1800" b="0" i="0" kern="1200" dirty="0">
                          <a:solidFill>
                            <a:schemeClr val="tx1"/>
                          </a:solidFill>
                          <a:effectLst/>
                          <a:latin typeface="+mn-lt"/>
                          <a:ea typeface="+mn-ea"/>
                          <a:cs typeface="+mn-cs"/>
                        </a:rPr>
                        <a:t>10,0</a:t>
                      </a:r>
                      <a:r>
                        <a:rPr lang="tr-TR" sz="1800" b="0" i="0" kern="1200" dirty="0">
                          <a:solidFill>
                            <a:schemeClr val="dk1"/>
                          </a:solidFill>
                          <a:effectLst/>
                          <a:latin typeface="+mn-lt"/>
                          <a:ea typeface="+mn-ea"/>
                          <a:cs typeface="+mn-cs"/>
                        </a:rPr>
                        <a:t>)</a:t>
                      </a:r>
                      <a:endParaRPr lang="tr-TR" dirty="0">
                        <a:effectLst/>
                      </a:endParaRPr>
                    </a:p>
                  </a:txBody>
                  <a:tcPr marT="60960" marB="60960" anchor="ctr"/>
                </a:tc>
                <a:tc>
                  <a:txBody>
                    <a:bodyPr/>
                    <a:lstStyle/>
                    <a:p>
                      <a:r>
                        <a:rPr lang="tr-TR" dirty="0"/>
                        <a:t>STUDENT</a:t>
                      </a:r>
                    </a:p>
                  </a:txBody>
                  <a:tcPr/>
                </a:tc>
                <a:tc>
                  <a:txBody>
                    <a:bodyPr/>
                    <a:lstStyle/>
                    <a:p>
                      <a:r>
                        <a:rPr lang="tr-TR" dirty="0"/>
                        <a:t>NO</a:t>
                      </a:r>
                    </a:p>
                  </a:txBody>
                  <a:tcPr/>
                </a:tc>
                <a:tc>
                  <a:txBody>
                    <a:bodyPr/>
                    <a:lstStyle/>
                    <a:p>
                      <a:r>
                        <a:rPr lang="tr-TR" dirty="0"/>
                        <a:t> 2</a:t>
                      </a:r>
                    </a:p>
                  </a:txBody>
                  <a:tcPr/>
                </a:tc>
                <a:extLst>
                  <a:ext uri="{0D108BD9-81ED-4DB2-BD59-A6C34878D82A}">
                    <a16:rowId xmlns:a16="http://schemas.microsoft.com/office/drawing/2014/main" val="463863601"/>
                  </a:ext>
                </a:extLst>
              </a:tr>
              <a:tr h="457040">
                <a:tc>
                  <a:txBody>
                    <a:bodyPr/>
                    <a:lstStyle/>
                    <a:p>
                      <a:r>
                        <a:rPr lang="tr-TR" sz="1800" b="0" i="0" kern="1200" dirty="0">
                          <a:solidFill>
                            <a:schemeClr val="dk1"/>
                          </a:solidFill>
                          <a:effectLst/>
                          <a:latin typeface="+mn-lt"/>
                          <a:ea typeface="+mn-ea"/>
                          <a:cs typeface="+mn-cs"/>
                        </a:rPr>
                        <a:t>COURSE_ID</a:t>
                      </a:r>
                      <a:endParaRPr lang="tr-TR" dirty="0"/>
                    </a:p>
                  </a:txBody>
                  <a:tcPr/>
                </a:tc>
                <a:tc>
                  <a:txBody>
                    <a:bodyPr/>
                    <a:lstStyle/>
                    <a:p>
                      <a:r>
                        <a:rPr lang="tr-TR" dirty="0"/>
                        <a:t>FK</a:t>
                      </a:r>
                    </a:p>
                  </a:txBody>
                  <a:tcPr/>
                </a:tc>
                <a:tc>
                  <a:txBody>
                    <a:bodyPr/>
                    <a:lstStyle/>
                    <a:p>
                      <a:r>
                        <a:rPr lang="tr-TR" sz="1800" b="0" i="0" kern="1200" dirty="0">
                          <a:solidFill>
                            <a:schemeClr val="dk1"/>
                          </a:solidFill>
                          <a:effectLst/>
                          <a:latin typeface="+mn-lt"/>
                          <a:ea typeface="+mn-ea"/>
                          <a:cs typeface="+mn-cs"/>
                        </a:rPr>
                        <a:t>NUMBER(10,0)</a:t>
                      </a:r>
                      <a:endParaRPr lang="tr-TR" dirty="0"/>
                    </a:p>
                  </a:txBody>
                  <a:tcPr/>
                </a:tc>
                <a:tc>
                  <a:txBody>
                    <a:bodyPr/>
                    <a:lstStyle/>
                    <a:p>
                      <a:r>
                        <a:rPr lang="tr-TR" dirty="0"/>
                        <a:t>COURSES</a:t>
                      </a:r>
                    </a:p>
                  </a:txBody>
                  <a:tcPr/>
                </a:tc>
                <a:tc>
                  <a:txBody>
                    <a:bodyPr/>
                    <a:lstStyle/>
                    <a:p>
                      <a:r>
                        <a:rPr lang="tr-TR" dirty="0"/>
                        <a:t>NO</a:t>
                      </a:r>
                    </a:p>
                  </a:txBody>
                  <a:tcPr/>
                </a:tc>
                <a:tc>
                  <a:txBody>
                    <a:bodyPr/>
                    <a:lstStyle/>
                    <a:p>
                      <a:r>
                        <a:rPr lang="tr-TR" dirty="0"/>
                        <a:t>1</a:t>
                      </a:r>
                    </a:p>
                  </a:txBody>
                  <a:tcPr/>
                </a:tc>
                <a:extLst>
                  <a:ext uri="{0D108BD9-81ED-4DB2-BD59-A6C34878D82A}">
                    <a16:rowId xmlns:a16="http://schemas.microsoft.com/office/drawing/2014/main" val="2085740532"/>
                  </a:ext>
                </a:extLst>
              </a:tr>
            </a:tbl>
          </a:graphicData>
        </a:graphic>
      </p:graphicFrame>
      <p:sp>
        <p:nvSpPr>
          <p:cNvPr id="4" name="Metin kutusu 3">
            <a:extLst>
              <a:ext uri="{FF2B5EF4-FFF2-40B4-BE49-F238E27FC236}">
                <a16:creationId xmlns:a16="http://schemas.microsoft.com/office/drawing/2014/main" id="{12459723-C02C-22B9-4DF0-4D145E1E53A6}"/>
              </a:ext>
            </a:extLst>
          </p:cNvPr>
          <p:cNvSpPr txBox="1"/>
          <p:nvPr/>
        </p:nvSpPr>
        <p:spPr>
          <a:xfrm>
            <a:off x="604461" y="3718679"/>
            <a:ext cx="6093228" cy="3139321"/>
          </a:xfrm>
          <a:prstGeom prst="rect">
            <a:avLst/>
          </a:prstGeom>
          <a:noFill/>
        </p:spPr>
        <p:txBody>
          <a:bodyPr wrap="square">
            <a:spAutoFit/>
          </a:bodyPr>
          <a:lstStyle/>
          <a:p>
            <a:r>
              <a:rPr lang="tr-TR" dirty="0"/>
              <a:t>CREATE TABLE </a:t>
            </a:r>
            <a:r>
              <a:rPr lang="tr-TR" dirty="0" err="1"/>
              <a:t>COLLEGE_Enrollment</a:t>
            </a:r>
            <a:r>
              <a:rPr lang="tr-TR" dirty="0"/>
              <a:t> (</a:t>
            </a:r>
          </a:p>
          <a:p>
            <a:r>
              <a:rPr lang="tr-TR" dirty="0"/>
              <a:t>    </a:t>
            </a:r>
            <a:r>
              <a:rPr lang="tr-TR" dirty="0" err="1"/>
              <a:t>enrollment_id</a:t>
            </a:r>
            <a:r>
              <a:rPr lang="tr-TR" dirty="0"/>
              <a:t> INT PRIMARY KEY,</a:t>
            </a:r>
          </a:p>
          <a:p>
            <a:r>
              <a:rPr lang="tr-TR" dirty="0"/>
              <a:t>    </a:t>
            </a:r>
            <a:r>
              <a:rPr lang="tr-TR" dirty="0" err="1"/>
              <a:t>student_id</a:t>
            </a:r>
            <a:r>
              <a:rPr lang="tr-TR" dirty="0"/>
              <a:t> INT,</a:t>
            </a:r>
          </a:p>
          <a:p>
            <a:r>
              <a:rPr lang="tr-TR" dirty="0"/>
              <a:t>    </a:t>
            </a:r>
            <a:r>
              <a:rPr lang="tr-TR" dirty="0" err="1"/>
              <a:t>course_id</a:t>
            </a:r>
            <a:r>
              <a:rPr lang="tr-TR" dirty="0"/>
              <a:t> INT,</a:t>
            </a:r>
          </a:p>
          <a:p>
            <a:r>
              <a:rPr lang="tr-TR" dirty="0"/>
              <a:t>    CONSTRAINT </a:t>
            </a:r>
            <a:r>
              <a:rPr lang="tr-TR" dirty="0" err="1"/>
              <a:t>fk_enrollment_student</a:t>
            </a:r>
            <a:endParaRPr lang="tr-TR" dirty="0"/>
          </a:p>
          <a:p>
            <a:r>
              <a:rPr lang="tr-TR" dirty="0"/>
              <a:t>        FOREIGN KEY (</a:t>
            </a:r>
            <a:r>
              <a:rPr lang="tr-TR" dirty="0" err="1"/>
              <a:t>student_id</a:t>
            </a:r>
            <a:r>
              <a:rPr lang="tr-TR" dirty="0"/>
              <a:t>)</a:t>
            </a:r>
          </a:p>
          <a:p>
            <a:r>
              <a:rPr lang="tr-TR" dirty="0"/>
              <a:t>        REFERENCES </a:t>
            </a:r>
            <a:r>
              <a:rPr lang="tr-TR" dirty="0" err="1"/>
              <a:t>Student</a:t>
            </a:r>
            <a:r>
              <a:rPr lang="tr-TR" dirty="0"/>
              <a:t>(</a:t>
            </a:r>
            <a:r>
              <a:rPr lang="tr-TR" dirty="0" err="1"/>
              <a:t>student_id</a:t>
            </a:r>
            <a:r>
              <a:rPr lang="tr-TR" dirty="0"/>
              <a:t>),</a:t>
            </a:r>
          </a:p>
          <a:p>
            <a:r>
              <a:rPr lang="tr-TR" dirty="0"/>
              <a:t>    CONSTRAINT </a:t>
            </a:r>
            <a:r>
              <a:rPr lang="tr-TR" dirty="0" err="1"/>
              <a:t>fk_enrollment_course</a:t>
            </a:r>
            <a:endParaRPr lang="tr-TR" dirty="0"/>
          </a:p>
          <a:p>
            <a:r>
              <a:rPr lang="tr-TR" dirty="0"/>
              <a:t>        FOREIGN KEY (</a:t>
            </a:r>
            <a:r>
              <a:rPr lang="tr-TR" dirty="0" err="1"/>
              <a:t>course_id</a:t>
            </a:r>
            <a:r>
              <a:rPr lang="tr-TR" dirty="0"/>
              <a:t>)</a:t>
            </a:r>
          </a:p>
          <a:p>
            <a:r>
              <a:rPr lang="tr-TR" dirty="0"/>
              <a:t>        REFERENCES Course(</a:t>
            </a:r>
            <a:r>
              <a:rPr lang="tr-TR" dirty="0" err="1"/>
              <a:t>course_id</a:t>
            </a:r>
            <a:r>
              <a:rPr lang="tr-TR" dirty="0"/>
              <a:t>)</a:t>
            </a:r>
          </a:p>
          <a:p>
            <a:r>
              <a:rPr lang="tr-TR" dirty="0"/>
              <a:t>);</a:t>
            </a:r>
          </a:p>
        </p:txBody>
      </p:sp>
      <p:sp>
        <p:nvSpPr>
          <p:cNvPr id="8" name="Metin kutusu 7">
            <a:extLst>
              <a:ext uri="{FF2B5EF4-FFF2-40B4-BE49-F238E27FC236}">
                <a16:creationId xmlns:a16="http://schemas.microsoft.com/office/drawing/2014/main" id="{55B158EB-8DF6-7B1A-4F8A-79629010EAC9}"/>
              </a:ext>
            </a:extLst>
          </p:cNvPr>
          <p:cNvSpPr txBox="1"/>
          <p:nvPr/>
        </p:nvSpPr>
        <p:spPr>
          <a:xfrm>
            <a:off x="5960114" y="4857661"/>
            <a:ext cx="6093228" cy="1754326"/>
          </a:xfrm>
          <a:prstGeom prst="rect">
            <a:avLst/>
          </a:prstGeom>
          <a:noFill/>
        </p:spPr>
        <p:txBody>
          <a:bodyPr wrap="square">
            <a:spAutoFit/>
          </a:bodyPr>
          <a:lstStyle/>
          <a:p>
            <a:r>
              <a:rPr lang="tr-TR" dirty="0"/>
              <a:t>INSERT INTO  </a:t>
            </a:r>
            <a:r>
              <a:rPr lang="tr-TR" dirty="0" err="1"/>
              <a:t>COLLEGE_Enrollment</a:t>
            </a:r>
            <a:r>
              <a:rPr lang="tr-TR" dirty="0"/>
              <a:t> (</a:t>
            </a:r>
            <a:r>
              <a:rPr lang="tr-TR" dirty="0" err="1"/>
              <a:t>enrollment_id</a:t>
            </a:r>
            <a:r>
              <a:rPr lang="tr-TR" dirty="0"/>
              <a:t>, </a:t>
            </a:r>
            <a:r>
              <a:rPr lang="tr-TR" dirty="0" err="1"/>
              <a:t>student_id</a:t>
            </a:r>
            <a:r>
              <a:rPr lang="tr-TR" dirty="0"/>
              <a:t>, </a:t>
            </a:r>
            <a:r>
              <a:rPr lang="tr-TR" dirty="0" err="1"/>
              <a:t>course_id</a:t>
            </a:r>
            <a:r>
              <a:rPr lang="tr-TR" dirty="0"/>
              <a:t>) VALUES</a:t>
            </a:r>
          </a:p>
          <a:p>
            <a:r>
              <a:rPr lang="tr-TR" dirty="0"/>
              <a:t>(1, 1, 1),</a:t>
            </a:r>
          </a:p>
          <a:p>
            <a:r>
              <a:rPr lang="tr-TR" dirty="0"/>
              <a:t>(2, 1, 2),</a:t>
            </a:r>
          </a:p>
          <a:p>
            <a:r>
              <a:rPr lang="tr-TR" dirty="0"/>
              <a:t>(3, 2, 1),</a:t>
            </a:r>
          </a:p>
          <a:p>
            <a:r>
              <a:rPr lang="tr-TR" dirty="0"/>
              <a:t>(4, 2, 2);</a:t>
            </a:r>
          </a:p>
        </p:txBody>
      </p:sp>
    </p:spTree>
    <p:extLst>
      <p:ext uri="{BB962C8B-B14F-4D97-AF65-F5344CB8AC3E}">
        <p14:creationId xmlns:p14="http://schemas.microsoft.com/office/powerpoint/2010/main" val="2546638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428812-5574-5BAD-221B-75340CF7D830}"/>
              </a:ext>
            </a:extLst>
          </p:cNvPr>
          <p:cNvSpPr>
            <a:spLocks noGrp="1"/>
          </p:cNvSpPr>
          <p:nvPr>
            <p:ph type="title"/>
          </p:nvPr>
        </p:nvSpPr>
        <p:spPr>
          <a:xfrm>
            <a:off x="838200" y="109057"/>
            <a:ext cx="10515600" cy="1007754"/>
          </a:xfrm>
        </p:spPr>
        <p:txBody>
          <a:bodyPr/>
          <a:lstStyle/>
          <a:p>
            <a:pPr algn="ctr"/>
            <a:r>
              <a:rPr lang="tr-TR" dirty="0"/>
              <a:t>EXAMS</a:t>
            </a:r>
          </a:p>
        </p:txBody>
      </p:sp>
      <p:sp>
        <p:nvSpPr>
          <p:cNvPr id="15" name="Metin kutusu 14">
            <a:extLst>
              <a:ext uri="{FF2B5EF4-FFF2-40B4-BE49-F238E27FC236}">
                <a16:creationId xmlns:a16="http://schemas.microsoft.com/office/drawing/2014/main" id="{8A0DF46C-FEEE-BC44-1B2A-496D4990C78E}"/>
              </a:ext>
            </a:extLst>
          </p:cNvPr>
          <p:cNvSpPr txBox="1"/>
          <p:nvPr/>
        </p:nvSpPr>
        <p:spPr>
          <a:xfrm>
            <a:off x="5115347" y="3745955"/>
            <a:ext cx="1787856" cy="923330"/>
          </a:xfrm>
          <a:prstGeom prst="rect">
            <a:avLst/>
          </a:prstGeom>
          <a:noFill/>
        </p:spPr>
        <p:txBody>
          <a:bodyPr wrap="square" rtlCol="0">
            <a:spAutoFit/>
          </a:bodyPr>
          <a:lstStyle/>
          <a:p>
            <a:r>
              <a:rPr lang="tr-TR" b="1" dirty="0"/>
              <a:t>DDL </a:t>
            </a:r>
            <a:r>
              <a:rPr lang="tr-TR" b="1" dirty="0" err="1"/>
              <a:t>Statements</a:t>
            </a:r>
            <a:r>
              <a:rPr lang="tr-TR" b="1" dirty="0"/>
              <a:t>:</a:t>
            </a:r>
          </a:p>
          <a:p>
            <a:endParaRPr lang="tr-TR" dirty="0"/>
          </a:p>
        </p:txBody>
      </p:sp>
      <p:graphicFrame>
        <p:nvGraphicFramePr>
          <p:cNvPr id="5" name="İçerik Yer Tutucusu 4">
            <a:extLst>
              <a:ext uri="{FF2B5EF4-FFF2-40B4-BE49-F238E27FC236}">
                <a16:creationId xmlns:a16="http://schemas.microsoft.com/office/drawing/2014/main" id="{9BA0B7E0-B07B-D483-4B69-4E5016C2B3D1}"/>
              </a:ext>
            </a:extLst>
          </p:cNvPr>
          <p:cNvGraphicFramePr>
            <a:graphicFrameLocks noGrp="1"/>
          </p:cNvGraphicFramePr>
          <p:nvPr>
            <p:ph idx="1"/>
            <p:extLst>
              <p:ext uri="{D42A27DB-BD31-4B8C-83A1-F6EECF244321}">
                <p14:modId xmlns:p14="http://schemas.microsoft.com/office/powerpoint/2010/main" val="30122854"/>
              </p:ext>
            </p:extLst>
          </p:nvPr>
        </p:nvGraphicFramePr>
        <p:xfrm>
          <a:off x="408216" y="1252386"/>
          <a:ext cx="10945584" cy="2446618"/>
        </p:xfrm>
        <a:graphic>
          <a:graphicData uri="http://schemas.openxmlformats.org/drawingml/2006/table">
            <a:tbl>
              <a:tblPr firstRow="1" bandRow="1">
                <a:tableStyleId>{5C22544A-7EE6-4342-B048-85BDC9FD1C3A}</a:tableStyleId>
              </a:tblPr>
              <a:tblGrid>
                <a:gridCol w="2451362">
                  <a:extLst>
                    <a:ext uri="{9D8B030D-6E8A-4147-A177-3AD203B41FA5}">
                      <a16:colId xmlns:a16="http://schemas.microsoft.com/office/drawing/2014/main" val="2427946384"/>
                    </a:ext>
                  </a:extLst>
                </a:gridCol>
                <a:gridCol w="1197166">
                  <a:extLst>
                    <a:ext uri="{9D8B030D-6E8A-4147-A177-3AD203B41FA5}">
                      <a16:colId xmlns:a16="http://schemas.microsoft.com/office/drawing/2014/main" val="3859759418"/>
                    </a:ext>
                  </a:extLst>
                </a:gridCol>
                <a:gridCol w="1824264">
                  <a:extLst>
                    <a:ext uri="{9D8B030D-6E8A-4147-A177-3AD203B41FA5}">
                      <a16:colId xmlns:a16="http://schemas.microsoft.com/office/drawing/2014/main" val="2310320373"/>
                    </a:ext>
                  </a:extLst>
                </a:gridCol>
                <a:gridCol w="1824264">
                  <a:extLst>
                    <a:ext uri="{9D8B030D-6E8A-4147-A177-3AD203B41FA5}">
                      <a16:colId xmlns:a16="http://schemas.microsoft.com/office/drawing/2014/main" val="3423934107"/>
                    </a:ext>
                  </a:extLst>
                </a:gridCol>
                <a:gridCol w="1824264">
                  <a:extLst>
                    <a:ext uri="{9D8B030D-6E8A-4147-A177-3AD203B41FA5}">
                      <a16:colId xmlns:a16="http://schemas.microsoft.com/office/drawing/2014/main" val="660147546"/>
                    </a:ext>
                  </a:extLst>
                </a:gridCol>
                <a:gridCol w="1824264">
                  <a:extLst>
                    <a:ext uri="{9D8B030D-6E8A-4147-A177-3AD203B41FA5}">
                      <a16:colId xmlns:a16="http://schemas.microsoft.com/office/drawing/2014/main" val="3027392805"/>
                    </a:ext>
                  </a:extLst>
                </a:gridCol>
              </a:tblGrid>
              <a:tr h="457040">
                <a:tc>
                  <a:txBody>
                    <a:bodyPr/>
                    <a:lstStyle/>
                    <a:p>
                      <a:r>
                        <a:rPr lang="tr-TR" dirty="0"/>
                        <a:t>COLUMN NAME</a:t>
                      </a:r>
                    </a:p>
                  </a:txBody>
                  <a:tcPr/>
                </a:tc>
                <a:tc>
                  <a:txBody>
                    <a:bodyPr/>
                    <a:lstStyle/>
                    <a:p>
                      <a:r>
                        <a:rPr lang="tr-TR" dirty="0"/>
                        <a:t>KEY TYPE</a:t>
                      </a:r>
                    </a:p>
                  </a:txBody>
                  <a:tcPr/>
                </a:tc>
                <a:tc>
                  <a:txBody>
                    <a:bodyPr/>
                    <a:lstStyle/>
                    <a:p>
                      <a:r>
                        <a:rPr lang="tr-TR" dirty="0"/>
                        <a:t>DATA TYPE</a:t>
                      </a:r>
                    </a:p>
                  </a:txBody>
                  <a:tcPr/>
                </a:tc>
                <a:tc>
                  <a:txBody>
                    <a:bodyPr/>
                    <a:lstStyle/>
                    <a:p>
                      <a:r>
                        <a:rPr lang="tr-TR" dirty="0"/>
                        <a:t>FK TABLE</a:t>
                      </a:r>
                    </a:p>
                  </a:txBody>
                  <a:tcPr/>
                </a:tc>
                <a:tc>
                  <a:txBody>
                    <a:bodyPr/>
                    <a:lstStyle/>
                    <a:p>
                      <a:r>
                        <a:rPr lang="tr-TR" dirty="0"/>
                        <a:t>NULLABLE</a:t>
                      </a:r>
                    </a:p>
                  </a:txBody>
                  <a:tcPr/>
                </a:tc>
                <a:tc>
                  <a:txBody>
                    <a:bodyPr/>
                    <a:lstStyle/>
                    <a:p>
                      <a:r>
                        <a:rPr lang="tr-TR" dirty="0"/>
                        <a:t>İNSTANCE</a:t>
                      </a:r>
                    </a:p>
                  </a:txBody>
                  <a:tcPr/>
                </a:tc>
                <a:extLst>
                  <a:ext uri="{0D108BD9-81ED-4DB2-BD59-A6C34878D82A}">
                    <a16:rowId xmlns:a16="http://schemas.microsoft.com/office/drawing/2014/main" val="3409722089"/>
                  </a:ext>
                </a:extLst>
              </a:tr>
              <a:tr h="788865">
                <a:tc>
                  <a:txBody>
                    <a:bodyPr/>
                    <a:lstStyle/>
                    <a:p>
                      <a:r>
                        <a:rPr lang="tr-TR" sz="1800" b="0" i="0" kern="1200" dirty="0">
                          <a:solidFill>
                            <a:schemeClr val="dk1"/>
                          </a:solidFill>
                          <a:effectLst/>
                          <a:latin typeface="+mn-lt"/>
                          <a:ea typeface="+mn-ea"/>
                          <a:cs typeface="+mn-cs"/>
                        </a:rPr>
                        <a:t>EXAM_ID</a:t>
                      </a:r>
                      <a:endParaRPr lang="tr-TR" dirty="0"/>
                    </a:p>
                  </a:txBody>
                  <a:tcPr/>
                </a:tc>
                <a:tc>
                  <a:txBody>
                    <a:bodyPr/>
                    <a:lstStyle/>
                    <a:p>
                      <a:r>
                        <a:rPr lang="tr-TR" dirty="0"/>
                        <a:t>PK</a:t>
                      </a:r>
                    </a:p>
                  </a:txBody>
                  <a:tcPr/>
                </a:tc>
                <a:tc>
                  <a:txBody>
                    <a:bodyPr/>
                    <a:lstStyle/>
                    <a:p>
                      <a:r>
                        <a:rPr lang="tr-TR" sz="1800" b="0" i="0" kern="1200" dirty="0">
                          <a:solidFill>
                            <a:schemeClr val="dk1"/>
                          </a:solidFill>
                          <a:effectLst/>
                          <a:latin typeface="+mn-lt"/>
                          <a:ea typeface="+mn-ea"/>
                          <a:cs typeface="+mn-cs"/>
                        </a:rPr>
                        <a:t>NUMBER(10,0)</a:t>
                      </a:r>
                      <a:endParaRPr lang="tr-TR" dirty="0"/>
                    </a:p>
                  </a:txBody>
                  <a:tcPr/>
                </a:tc>
                <a:tc>
                  <a:txBody>
                    <a:bodyPr/>
                    <a:lstStyle/>
                    <a:p>
                      <a:endParaRPr lang="tr-TR" dirty="0"/>
                    </a:p>
                  </a:txBody>
                  <a:tcPr/>
                </a:tc>
                <a:tc>
                  <a:txBody>
                    <a:bodyPr/>
                    <a:lstStyle/>
                    <a:p>
                      <a:r>
                        <a:rPr lang="tr-TR" dirty="0"/>
                        <a:t>NO</a:t>
                      </a:r>
                    </a:p>
                  </a:txBody>
                  <a:tcPr/>
                </a:tc>
                <a:tc>
                  <a:txBody>
                    <a:bodyPr/>
                    <a:lstStyle/>
                    <a:p>
                      <a:r>
                        <a:rPr lang="tr-TR" dirty="0"/>
                        <a:t>3</a:t>
                      </a:r>
                    </a:p>
                  </a:txBody>
                  <a:tcPr/>
                </a:tc>
                <a:extLst>
                  <a:ext uri="{0D108BD9-81ED-4DB2-BD59-A6C34878D82A}">
                    <a16:rowId xmlns:a16="http://schemas.microsoft.com/office/drawing/2014/main" val="2576949125"/>
                  </a:ext>
                </a:extLst>
              </a:tr>
              <a:tr h="560633">
                <a:tc>
                  <a:txBody>
                    <a:bodyPr/>
                    <a:lstStyle/>
                    <a:p>
                      <a:r>
                        <a:rPr lang="tr-TR" sz="1800" b="0" i="0" kern="1200" dirty="0">
                          <a:solidFill>
                            <a:schemeClr val="dk1"/>
                          </a:solidFill>
                          <a:effectLst/>
                          <a:latin typeface="+mn-lt"/>
                          <a:ea typeface="+mn-ea"/>
                          <a:cs typeface="+mn-cs"/>
                        </a:rPr>
                        <a:t>EXAM_DATE</a:t>
                      </a:r>
                      <a:endParaRPr lang="tr-TR" dirty="0"/>
                    </a:p>
                  </a:txBody>
                  <a:tcPr/>
                </a:tc>
                <a:tc>
                  <a:txBody>
                    <a:bodyPr/>
                    <a:lstStyle/>
                    <a:p>
                      <a:endParaRPr lang="tr-TR" dirty="0"/>
                    </a:p>
                  </a:txBody>
                  <a:tcPr/>
                </a:tc>
                <a:tc>
                  <a:txBody>
                    <a:bodyPr/>
                    <a:lstStyle/>
                    <a:p>
                      <a:pPr marL="0" indent="0" algn="l">
                        <a:buFont typeface="Arial" panose="020B0604020202020204" pitchFamily="34" charset="0"/>
                        <a:buNone/>
                      </a:pPr>
                      <a:r>
                        <a:rPr lang="tr-TR" dirty="0">
                          <a:effectLst/>
                        </a:rPr>
                        <a:t>DATE</a:t>
                      </a:r>
                    </a:p>
                  </a:txBody>
                  <a:tcPr marT="60960" marB="60960" anchor="ctr"/>
                </a:tc>
                <a:tc>
                  <a:txBody>
                    <a:bodyPr/>
                    <a:lstStyle/>
                    <a:p>
                      <a:endParaRPr lang="tr-TR" dirty="0"/>
                    </a:p>
                  </a:txBody>
                  <a:tcPr/>
                </a:tc>
                <a:tc>
                  <a:txBody>
                    <a:bodyPr/>
                    <a:lstStyle/>
                    <a:p>
                      <a:r>
                        <a:rPr lang="tr-TR" dirty="0"/>
                        <a:t>NO</a:t>
                      </a:r>
                    </a:p>
                  </a:txBody>
                  <a:tcPr/>
                </a:tc>
                <a:tc>
                  <a:txBody>
                    <a:bodyPr/>
                    <a:lstStyle/>
                    <a:p>
                      <a:r>
                        <a:rPr lang="tr-TR" sz="1800" b="0" i="0" kern="1200" dirty="0">
                          <a:solidFill>
                            <a:schemeClr val="dk1"/>
                          </a:solidFill>
                          <a:effectLst/>
                          <a:latin typeface="+mn-lt"/>
                          <a:ea typeface="+mn-ea"/>
                          <a:cs typeface="+mn-cs"/>
                        </a:rPr>
                        <a:t>05-Jun-2024</a:t>
                      </a:r>
                      <a:endParaRPr lang="tr-TR" dirty="0"/>
                    </a:p>
                  </a:txBody>
                  <a:tcPr/>
                </a:tc>
                <a:extLst>
                  <a:ext uri="{0D108BD9-81ED-4DB2-BD59-A6C34878D82A}">
                    <a16:rowId xmlns:a16="http://schemas.microsoft.com/office/drawing/2014/main" val="463863601"/>
                  </a:ext>
                </a:extLst>
              </a:tr>
              <a:tr h="457040">
                <a:tc>
                  <a:txBody>
                    <a:bodyPr/>
                    <a:lstStyle/>
                    <a:p>
                      <a:r>
                        <a:rPr lang="tr-TR" sz="1800" b="0" i="0" kern="1200" dirty="0">
                          <a:solidFill>
                            <a:schemeClr val="dk1"/>
                          </a:solidFill>
                          <a:effectLst/>
                          <a:latin typeface="+mn-lt"/>
                          <a:ea typeface="+mn-ea"/>
                          <a:cs typeface="+mn-cs"/>
                        </a:rPr>
                        <a:t>COURSE_ID</a:t>
                      </a:r>
                      <a:endParaRPr lang="tr-TR" dirty="0"/>
                    </a:p>
                  </a:txBody>
                  <a:tcPr/>
                </a:tc>
                <a:tc>
                  <a:txBody>
                    <a:bodyPr/>
                    <a:lstStyle/>
                    <a:p>
                      <a:r>
                        <a:rPr lang="tr-TR" dirty="0"/>
                        <a:t>FK</a:t>
                      </a:r>
                    </a:p>
                  </a:txBody>
                  <a:tcPr/>
                </a:tc>
                <a:tc>
                  <a:txBody>
                    <a:bodyPr/>
                    <a:lstStyle/>
                    <a:p>
                      <a:r>
                        <a:rPr lang="tr-TR" sz="1800" b="0" i="0" kern="1200" dirty="0">
                          <a:solidFill>
                            <a:schemeClr val="dk1"/>
                          </a:solidFill>
                          <a:effectLst/>
                          <a:latin typeface="+mn-lt"/>
                          <a:ea typeface="+mn-ea"/>
                          <a:cs typeface="+mn-cs"/>
                        </a:rPr>
                        <a:t>NUMBER(10,0)</a:t>
                      </a:r>
                      <a:endParaRPr lang="tr-TR" dirty="0"/>
                    </a:p>
                  </a:txBody>
                  <a:tcPr/>
                </a:tc>
                <a:tc>
                  <a:txBody>
                    <a:bodyPr/>
                    <a:lstStyle/>
                    <a:p>
                      <a:r>
                        <a:rPr lang="tr-TR" dirty="0"/>
                        <a:t>COURSES</a:t>
                      </a:r>
                    </a:p>
                  </a:txBody>
                  <a:tcPr/>
                </a:tc>
                <a:tc>
                  <a:txBody>
                    <a:bodyPr/>
                    <a:lstStyle/>
                    <a:p>
                      <a:r>
                        <a:rPr lang="tr-TR" dirty="0"/>
                        <a:t>NO</a:t>
                      </a:r>
                    </a:p>
                  </a:txBody>
                  <a:tcPr/>
                </a:tc>
                <a:tc>
                  <a:txBody>
                    <a:bodyPr/>
                    <a:lstStyle/>
                    <a:p>
                      <a:r>
                        <a:rPr lang="tr-TR" dirty="0"/>
                        <a:t>2</a:t>
                      </a:r>
                    </a:p>
                  </a:txBody>
                  <a:tcPr/>
                </a:tc>
                <a:extLst>
                  <a:ext uri="{0D108BD9-81ED-4DB2-BD59-A6C34878D82A}">
                    <a16:rowId xmlns:a16="http://schemas.microsoft.com/office/drawing/2014/main" val="2085740532"/>
                  </a:ext>
                </a:extLst>
              </a:tr>
            </a:tbl>
          </a:graphicData>
        </a:graphic>
      </p:graphicFrame>
      <p:sp>
        <p:nvSpPr>
          <p:cNvPr id="3" name="Metin kutusu 2">
            <a:extLst>
              <a:ext uri="{FF2B5EF4-FFF2-40B4-BE49-F238E27FC236}">
                <a16:creationId xmlns:a16="http://schemas.microsoft.com/office/drawing/2014/main" id="{33BA9EC7-19FF-74E3-D371-DB55210468F2}"/>
              </a:ext>
            </a:extLst>
          </p:cNvPr>
          <p:cNvSpPr txBox="1"/>
          <p:nvPr/>
        </p:nvSpPr>
        <p:spPr>
          <a:xfrm>
            <a:off x="408216" y="4716237"/>
            <a:ext cx="5282340" cy="1477328"/>
          </a:xfrm>
          <a:prstGeom prst="rect">
            <a:avLst/>
          </a:prstGeom>
          <a:noFill/>
        </p:spPr>
        <p:txBody>
          <a:bodyPr wrap="square">
            <a:spAutoFit/>
          </a:bodyPr>
          <a:lstStyle/>
          <a:p>
            <a:r>
              <a:rPr lang="en-US" dirty="0"/>
              <a:t>CREATE TABLE </a:t>
            </a:r>
            <a:r>
              <a:rPr lang="en-US" dirty="0" err="1"/>
              <a:t>COLLEGE_Department</a:t>
            </a:r>
            <a:r>
              <a:rPr lang="en-US" dirty="0"/>
              <a:t> (</a:t>
            </a:r>
          </a:p>
          <a:p>
            <a:r>
              <a:rPr lang="en-US" dirty="0"/>
              <a:t>    </a:t>
            </a:r>
            <a:r>
              <a:rPr lang="en-US" dirty="0" err="1"/>
              <a:t>Department_id</a:t>
            </a:r>
            <a:r>
              <a:rPr lang="en-US" dirty="0"/>
              <a:t> INT PRIMARY,</a:t>
            </a:r>
          </a:p>
          <a:p>
            <a:r>
              <a:rPr lang="en-US" dirty="0"/>
              <a:t>    </a:t>
            </a:r>
            <a:r>
              <a:rPr lang="en-US" dirty="0" err="1"/>
              <a:t>Department_name</a:t>
            </a:r>
            <a:r>
              <a:rPr lang="en-US" dirty="0"/>
              <a:t> VARCHAR(50),</a:t>
            </a:r>
          </a:p>
          <a:p>
            <a:r>
              <a:rPr lang="en-US" dirty="0"/>
              <a:t>    </a:t>
            </a:r>
            <a:r>
              <a:rPr lang="en-US" dirty="0" err="1"/>
              <a:t>Department_code</a:t>
            </a:r>
            <a:r>
              <a:rPr lang="en-US" dirty="0"/>
              <a:t> VARCHAR(50)</a:t>
            </a:r>
          </a:p>
          <a:p>
            <a:r>
              <a:rPr lang="en-US" dirty="0"/>
              <a:t>);</a:t>
            </a:r>
            <a:endParaRPr lang="tr-TR" dirty="0"/>
          </a:p>
        </p:txBody>
      </p:sp>
      <p:sp>
        <p:nvSpPr>
          <p:cNvPr id="6" name="Metin kutusu 5">
            <a:extLst>
              <a:ext uri="{FF2B5EF4-FFF2-40B4-BE49-F238E27FC236}">
                <a16:creationId xmlns:a16="http://schemas.microsoft.com/office/drawing/2014/main" id="{99962160-B37C-EA78-4E9C-EF17EF864FD3}"/>
              </a:ext>
            </a:extLst>
          </p:cNvPr>
          <p:cNvSpPr txBox="1"/>
          <p:nvPr/>
        </p:nvSpPr>
        <p:spPr>
          <a:xfrm>
            <a:off x="5690556" y="4440619"/>
            <a:ext cx="6093228" cy="2308324"/>
          </a:xfrm>
          <a:prstGeom prst="rect">
            <a:avLst/>
          </a:prstGeom>
          <a:noFill/>
        </p:spPr>
        <p:txBody>
          <a:bodyPr wrap="square">
            <a:spAutoFit/>
          </a:bodyPr>
          <a:lstStyle/>
          <a:p>
            <a:r>
              <a:rPr lang="tr-TR" dirty="0"/>
              <a:t>INSERT INTO </a:t>
            </a:r>
            <a:r>
              <a:rPr lang="tr-TR" dirty="0" err="1"/>
              <a:t>Exams</a:t>
            </a:r>
            <a:r>
              <a:rPr lang="tr-TR" dirty="0"/>
              <a:t> (</a:t>
            </a:r>
            <a:r>
              <a:rPr lang="tr-TR" dirty="0" err="1"/>
              <a:t>exam_id</a:t>
            </a:r>
            <a:r>
              <a:rPr lang="tr-TR" dirty="0"/>
              <a:t>, </a:t>
            </a:r>
            <a:r>
              <a:rPr lang="tr-TR" dirty="0" err="1"/>
              <a:t>exam_date</a:t>
            </a:r>
            <a:r>
              <a:rPr lang="tr-TR" dirty="0"/>
              <a:t>, </a:t>
            </a:r>
            <a:r>
              <a:rPr lang="tr-TR" dirty="0" err="1"/>
              <a:t>course_id</a:t>
            </a:r>
            <a:r>
              <a:rPr lang="tr-TR" dirty="0"/>
              <a:t>) VALUES</a:t>
            </a:r>
          </a:p>
          <a:p>
            <a:r>
              <a:rPr lang="tr-TR" dirty="0"/>
              <a:t>(1, '2024-06-01', 1),</a:t>
            </a:r>
          </a:p>
          <a:p>
            <a:r>
              <a:rPr lang="tr-TR" dirty="0"/>
              <a:t>(2, '2024-06-02', 3),</a:t>
            </a:r>
          </a:p>
          <a:p>
            <a:r>
              <a:rPr lang="tr-TR" dirty="0"/>
              <a:t>(3, '2024-06-05', 2),</a:t>
            </a:r>
          </a:p>
          <a:p>
            <a:r>
              <a:rPr lang="tr-TR" dirty="0"/>
              <a:t>(4, '2024-05-29', 4),</a:t>
            </a:r>
          </a:p>
          <a:p>
            <a:r>
              <a:rPr lang="tr-TR" dirty="0"/>
              <a:t>(5, '2024-05-28', 5),</a:t>
            </a:r>
          </a:p>
          <a:p>
            <a:r>
              <a:rPr lang="tr-TR" dirty="0"/>
              <a:t>(6, '2024-06-09', 6);</a:t>
            </a:r>
          </a:p>
        </p:txBody>
      </p:sp>
    </p:spTree>
    <p:extLst>
      <p:ext uri="{BB962C8B-B14F-4D97-AF65-F5344CB8AC3E}">
        <p14:creationId xmlns:p14="http://schemas.microsoft.com/office/powerpoint/2010/main" val="17905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C147AB-45D5-DAFE-B9A8-9F2D37CA50FE}"/>
              </a:ext>
            </a:extLst>
          </p:cNvPr>
          <p:cNvSpPr>
            <a:spLocks noGrp="1"/>
          </p:cNvSpPr>
          <p:nvPr>
            <p:ph type="title"/>
          </p:nvPr>
        </p:nvSpPr>
        <p:spPr>
          <a:xfrm>
            <a:off x="838200" y="2870594"/>
            <a:ext cx="10515600" cy="1116811"/>
          </a:xfrm>
        </p:spPr>
        <p:txBody>
          <a:bodyPr/>
          <a:lstStyle/>
          <a:p>
            <a:pPr algn="ctr"/>
            <a:r>
              <a:rPr lang="tr-TR" dirty="0"/>
              <a:t>DML STATEMENTS</a:t>
            </a:r>
          </a:p>
        </p:txBody>
      </p:sp>
    </p:spTree>
    <p:extLst>
      <p:ext uri="{BB962C8B-B14F-4D97-AF65-F5344CB8AC3E}">
        <p14:creationId xmlns:p14="http://schemas.microsoft.com/office/powerpoint/2010/main" val="3268952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8F2583-705D-2AE9-03C5-5BC1EF8DE8BE}"/>
              </a:ext>
            </a:extLst>
          </p:cNvPr>
          <p:cNvSpPr>
            <a:spLocks noGrp="1"/>
          </p:cNvSpPr>
          <p:nvPr>
            <p:ph type="title"/>
          </p:nvPr>
        </p:nvSpPr>
        <p:spPr/>
        <p:txBody>
          <a:bodyPr/>
          <a:lstStyle/>
          <a:p>
            <a:r>
              <a:rPr lang="tr-TR" dirty="0"/>
              <a:t>SUBQUERY</a:t>
            </a:r>
          </a:p>
        </p:txBody>
      </p:sp>
      <p:sp>
        <p:nvSpPr>
          <p:cNvPr id="4" name="İçerik Yer Tutucusu 3">
            <a:extLst>
              <a:ext uri="{FF2B5EF4-FFF2-40B4-BE49-F238E27FC236}">
                <a16:creationId xmlns:a16="http://schemas.microsoft.com/office/drawing/2014/main" id="{344C1002-E83B-57A5-9F45-76F3D4522BC9}"/>
              </a:ext>
            </a:extLst>
          </p:cNvPr>
          <p:cNvSpPr>
            <a:spLocks noGrp="1"/>
          </p:cNvSpPr>
          <p:nvPr>
            <p:ph idx="1"/>
          </p:nvPr>
        </p:nvSpPr>
        <p:spPr/>
        <p:txBody>
          <a:bodyPr/>
          <a:lstStyle/>
          <a:p>
            <a:endParaRPr lang="tr-TR"/>
          </a:p>
        </p:txBody>
      </p:sp>
      <p:pic>
        <p:nvPicPr>
          <p:cNvPr id="7" name="Resim 6">
            <a:extLst>
              <a:ext uri="{FF2B5EF4-FFF2-40B4-BE49-F238E27FC236}">
                <a16:creationId xmlns:a16="http://schemas.microsoft.com/office/drawing/2014/main" id="{6D5F035D-86B0-2D5D-A16D-0301AC72F437}"/>
              </a:ext>
            </a:extLst>
          </p:cNvPr>
          <p:cNvPicPr>
            <a:picLocks noChangeAspect="1"/>
          </p:cNvPicPr>
          <p:nvPr/>
        </p:nvPicPr>
        <p:blipFill>
          <a:blip r:embed="rId2"/>
          <a:stretch>
            <a:fillRect/>
          </a:stretch>
        </p:blipFill>
        <p:spPr>
          <a:xfrm>
            <a:off x="838200" y="1869157"/>
            <a:ext cx="10481292" cy="4307113"/>
          </a:xfrm>
          <a:prstGeom prst="rect">
            <a:avLst/>
          </a:prstGeom>
        </p:spPr>
      </p:pic>
    </p:spTree>
    <p:extLst>
      <p:ext uri="{BB962C8B-B14F-4D97-AF65-F5344CB8AC3E}">
        <p14:creationId xmlns:p14="http://schemas.microsoft.com/office/powerpoint/2010/main" val="1964582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DD4498C-7D59-631B-5A09-980DE2196D5D}"/>
              </a:ext>
            </a:extLst>
          </p:cNvPr>
          <p:cNvSpPr>
            <a:spLocks noGrp="1"/>
          </p:cNvSpPr>
          <p:nvPr>
            <p:ph type="title"/>
          </p:nvPr>
        </p:nvSpPr>
        <p:spPr/>
        <p:txBody>
          <a:bodyPr/>
          <a:lstStyle/>
          <a:p>
            <a:r>
              <a:rPr lang="tr-TR" dirty="0"/>
              <a:t>JOİN</a:t>
            </a:r>
          </a:p>
        </p:txBody>
      </p:sp>
      <p:pic>
        <p:nvPicPr>
          <p:cNvPr id="5" name="İçerik Yer Tutucusu 4" descr="metin, ekran görüntüsü, yazılım, multimedya yazılımı içeren bir resim">
            <a:extLst>
              <a:ext uri="{FF2B5EF4-FFF2-40B4-BE49-F238E27FC236}">
                <a16:creationId xmlns:a16="http://schemas.microsoft.com/office/drawing/2014/main" id="{0BC9CF7D-D1EC-C90F-F8E1-E8B99E99BD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451036"/>
            <a:ext cx="10515600" cy="3337054"/>
          </a:xfrm>
        </p:spPr>
      </p:pic>
    </p:spTree>
    <p:extLst>
      <p:ext uri="{BB962C8B-B14F-4D97-AF65-F5344CB8AC3E}">
        <p14:creationId xmlns:p14="http://schemas.microsoft.com/office/powerpoint/2010/main" val="2442375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EADD57-4920-9FE6-BF37-362EC0904401}"/>
              </a:ext>
            </a:extLst>
          </p:cNvPr>
          <p:cNvSpPr>
            <a:spLocks noGrp="1"/>
          </p:cNvSpPr>
          <p:nvPr>
            <p:ph type="title"/>
          </p:nvPr>
        </p:nvSpPr>
        <p:spPr/>
        <p:txBody>
          <a:bodyPr/>
          <a:lstStyle/>
          <a:p>
            <a:r>
              <a:rPr lang="tr-TR" dirty="0"/>
              <a:t>GROUP BY</a:t>
            </a:r>
          </a:p>
        </p:txBody>
      </p:sp>
      <p:pic>
        <p:nvPicPr>
          <p:cNvPr id="5" name="İçerik Yer Tutucusu 4" descr="ekran görüntüsü, metin, multimedya yazılımı, yazılım içeren bir resim&#10;&#10;Açıklama otomatik olarak oluşturuldu">
            <a:extLst>
              <a:ext uri="{FF2B5EF4-FFF2-40B4-BE49-F238E27FC236}">
                <a16:creationId xmlns:a16="http://schemas.microsoft.com/office/drawing/2014/main" id="{44F77771-C905-1E7C-823F-58D1CFBDCF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17686"/>
            <a:ext cx="10515600" cy="3603754"/>
          </a:xfrm>
        </p:spPr>
      </p:pic>
    </p:spTree>
    <p:extLst>
      <p:ext uri="{BB962C8B-B14F-4D97-AF65-F5344CB8AC3E}">
        <p14:creationId xmlns:p14="http://schemas.microsoft.com/office/powerpoint/2010/main" val="374034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D8E0F8-79BA-593B-3337-E30D6F937F71}"/>
              </a:ext>
            </a:extLst>
          </p:cNvPr>
          <p:cNvSpPr>
            <a:spLocks noGrp="1"/>
          </p:cNvSpPr>
          <p:nvPr>
            <p:ph type="title"/>
          </p:nvPr>
        </p:nvSpPr>
        <p:spPr/>
        <p:txBody>
          <a:bodyPr/>
          <a:lstStyle/>
          <a:p>
            <a:r>
              <a:rPr lang="tr-TR" dirty="0"/>
              <a:t>DATE</a:t>
            </a:r>
          </a:p>
        </p:txBody>
      </p:sp>
      <p:pic>
        <p:nvPicPr>
          <p:cNvPr id="13" name="İçerik Yer Tutucusu 12" descr="multimedya yazılımı, yazılım, metin, grafik yazılımı içeren bir resim&#10;&#10;Açıklama otomatik olarak oluşturuldu">
            <a:extLst>
              <a:ext uri="{FF2B5EF4-FFF2-40B4-BE49-F238E27FC236}">
                <a16:creationId xmlns:a16="http://schemas.microsoft.com/office/drawing/2014/main" id="{5351B7CE-F95C-5E6E-68AB-69FA6F3F96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560320"/>
            <a:ext cx="10515600" cy="2721141"/>
          </a:xfrm>
        </p:spPr>
      </p:pic>
    </p:spTree>
    <p:extLst>
      <p:ext uri="{BB962C8B-B14F-4D97-AF65-F5344CB8AC3E}">
        <p14:creationId xmlns:p14="http://schemas.microsoft.com/office/powerpoint/2010/main" val="1850892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44D6B5-0E6D-B54E-ED1D-C39F524B400A}"/>
              </a:ext>
            </a:extLst>
          </p:cNvPr>
          <p:cNvSpPr>
            <a:spLocks noGrp="1"/>
          </p:cNvSpPr>
          <p:nvPr>
            <p:ph type="title"/>
          </p:nvPr>
        </p:nvSpPr>
        <p:spPr/>
        <p:txBody>
          <a:bodyPr/>
          <a:lstStyle/>
          <a:p>
            <a:r>
              <a:rPr lang="tr-TR" dirty="0" err="1"/>
              <a:t>Character</a:t>
            </a:r>
            <a:endParaRPr lang="tr-TR" dirty="0"/>
          </a:p>
        </p:txBody>
      </p:sp>
      <p:pic>
        <p:nvPicPr>
          <p:cNvPr id="5" name="İçerik Yer Tutucusu 4" descr="metin, multimedya yazılımı, yazılım, ekran görüntüsü içeren bir resim&#10;&#10;Açıklama otomatik olarak oluşturuldu">
            <a:extLst>
              <a:ext uri="{FF2B5EF4-FFF2-40B4-BE49-F238E27FC236}">
                <a16:creationId xmlns:a16="http://schemas.microsoft.com/office/drawing/2014/main" id="{03018CB7-DB21-F6A9-5F4C-B7EB185E00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758688"/>
            <a:ext cx="10515600" cy="2721749"/>
          </a:xfrm>
        </p:spPr>
      </p:pic>
    </p:spTree>
    <p:extLst>
      <p:ext uri="{BB962C8B-B14F-4D97-AF65-F5344CB8AC3E}">
        <p14:creationId xmlns:p14="http://schemas.microsoft.com/office/powerpoint/2010/main" val="1835861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56B0904-6341-C234-3C77-D798AA645FD8}"/>
              </a:ext>
            </a:extLst>
          </p:cNvPr>
          <p:cNvSpPr>
            <a:spLocks noGrp="1"/>
          </p:cNvSpPr>
          <p:nvPr>
            <p:ph type="title"/>
          </p:nvPr>
        </p:nvSpPr>
        <p:spPr/>
        <p:txBody>
          <a:bodyPr/>
          <a:lstStyle/>
          <a:p>
            <a:pPr algn="ctr"/>
            <a:r>
              <a:rPr lang="tr-TR" dirty="0"/>
              <a:t>SCENARIO</a:t>
            </a:r>
          </a:p>
        </p:txBody>
      </p:sp>
      <p:sp>
        <p:nvSpPr>
          <p:cNvPr id="3" name="İçerik Yer Tutucusu 2">
            <a:extLst>
              <a:ext uri="{FF2B5EF4-FFF2-40B4-BE49-F238E27FC236}">
                <a16:creationId xmlns:a16="http://schemas.microsoft.com/office/drawing/2014/main" id="{C05ED4D6-95A7-9822-051D-FBFB60EA6A27}"/>
              </a:ext>
            </a:extLst>
          </p:cNvPr>
          <p:cNvSpPr>
            <a:spLocks noGrp="1"/>
          </p:cNvSpPr>
          <p:nvPr>
            <p:ph idx="1"/>
          </p:nvPr>
        </p:nvSpPr>
        <p:spPr/>
        <p:txBody>
          <a:bodyPr>
            <a:normAutofit fontScale="77500" lnSpcReduction="20000"/>
          </a:bodyPr>
          <a:lstStyle/>
          <a:p>
            <a:pPr marL="0" indent="0">
              <a:buNone/>
            </a:pPr>
            <a:r>
              <a:rPr lang="tr-TR" dirty="0">
                <a:latin typeface="Calibri" panose="020F0502020204030204" pitchFamily="34" charset="0"/>
                <a:ea typeface="Calibri" panose="020F0502020204030204" pitchFamily="34" charset="0"/>
                <a:cs typeface="Calibri" panose="020F0502020204030204" pitchFamily="34" charset="0"/>
              </a:rPr>
              <a:t>         Karabük</a:t>
            </a:r>
            <a:r>
              <a:rPr lang="en-US" dirty="0">
                <a:latin typeface="Calibri" panose="020F0502020204030204" pitchFamily="34" charset="0"/>
                <a:ea typeface="Calibri" panose="020F0502020204030204" pitchFamily="34" charset="0"/>
                <a:cs typeface="Calibri" panose="020F0502020204030204" pitchFamily="34" charset="0"/>
              </a:rPr>
              <a:t> University uses a comprehensive database system to manage its academic operations. This system meticulously records and tracks information related to students, academicians, departments, courses, and exams within the university.</a:t>
            </a:r>
            <a:r>
              <a:rPr lang="tr-TR"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Students are a fundamental part of the university, and each student is registered with unique details such as student ID, name, program name, and student type. Students are categorized as undergraduate, graduate, and Ph.D. students. Undergraduate students have information on their "degree," graduate students have "thesis</a:t>
            </a:r>
            <a:r>
              <a:rPr lang="tr-TR"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topic," and Ph.D. students have "research</a:t>
            </a:r>
            <a:r>
              <a:rPr lang="tr-TR"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area." Students enroll in specific courses (Enrollment), and these courses are evaluated through exams (Exams) held on designated dates.</a:t>
            </a:r>
            <a:r>
              <a:rPr lang="tr-TR"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Each course is offered under a specific department and has details such as course code, course name, and the ID of the academician teaching the course. Courses are taught by academicians, who are registered in the system with an academician ID and name. Academicians also work within departments and each department is managed by a department head. Department heads are identified with a department ID and an academician ID in the system.</a:t>
            </a:r>
            <a:r>
              <a:rPr lang="tr-TR"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Departments are crucial organizational units within the university, each with a unique name and code. Each department is led by a head and staffed with academicians who offer various courses to students.</a:t>
            </a:r>
            <a:r>
              <a:rPr lang="tr-TR"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Students register for courses, attend them, and participate in exams for these courses, thereby actively engaging in the university's educational process. Academicians, in addition to teaching courses, also play roles in the administrative operations of their respective departments, ensuring the academic and administrative structure of the university functions cohesively.</a:t>
            </a:r>
            <a:r>
              <a:rPr lang="tr-TR"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This database system enables the university to manage all these components in an integrated manner, providing an effective educational environment for both students and academicians. The system is vital for tracking student achievements, evaluating academic performances, and continuously improving the educational processes</a:t>
            </a:r>
            <a:r>
              <a:rPr lang="en-US" dirty="0"/>
              <a:t>.</a:t>
            </a:r>
            <a:endParaRPr lang="tr-TR" dirty="0"/>
          </a:p>
        </p:txBody>
      </p:sp>
    </p:spTree>
    <p:extLst>
      <p:ext uri="{BB962C8B-B14F-4D97-AF65-F5344CB8AC3E}">
        <p14:creationId xmlns:p14="http://schemas.microsoft.com/office/powerpoint/2010/main" val="74481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1554E2-1174-1ABA-36CA-D40E42A9EA9F}"/>
              </a:ext>
            </a:extLst>
          </p:cNvPr>
          <p:cNvSpPr>
            <a:spLocks noGrp="1"/>
          </p:cNvSpPr>
          <p:nvPr>
            <p:ph type="title"/>
          </p:nvPr>
        </p:nvSpPr>
        <p:spPr/>
        <p:txBody>
          <a:bodyPr/>
          <a:lstStyle/>
          <a:p>
            <a:r>
              <a:rPr lang="tr-TR" dirty="0"/>
              <a:t>UPDATE</a:t>
            </a:r>
          </a:p>
        </p:txBody>
      </p:sp>
      <p:pic>
        <p:nvPicPr>
          <p:cNvPr id="5" name="İçerik Yer Tutucusu 4" descr="metin, ekran görüntüsü, yazılım, multimedya yazılımı içeren bir resim&#10;&#10;Açıklama otomatik olarak oluşturuldu">
            <a:extLst>
              <a:ext uri="{FF2B5EF4-FFF2-40B4-BE49-F238E27FC236}">
                <a16:creationId xmlns:a16="http://schemas.microsoft.com/office/drawing/2014/main" id="{95143ACE-133F-8454-3698-B42C96669E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4201" y="2027469"/>
            <a:ext cx="10469599" cy="3974320"/>
          </a:xfrm>
        </p:spPr>
      </p:pic>
    </p:spTree>
    <p:extLst>
      <p:ext uri="{BB962C8B-B14F-4D97-AF65-F5344CB8AC3E}">
        <p14:creationId xmlns:p14="http://schemas.microsoft.com/office/powerpoint/2010/main" val="3842730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F3602C-7DE9-B03E-4633-F5A79553FCF1}"/>
              </a:ext>
            </a:extLst>
          </p:cNvPr>
          <p:cNvSpPr>
            <a:spLocks noGrp="1"/>
          </p:cNvSpPr>
          <p:nvPr>
            <p:ph type="title"/>
          </p:nvPr>
        </p:nvSpPr>
        <p:spPr/>
        <p:txBody>
          <a:bodyPr/>
          <a:lstStyle/>
          <a:p>
            <a:r>
              <a:rPr lang="tr-TR" dirty="0"/>
              <a:t>ALTER</a:t>
            </a:r>
          </a:p>
        </p:txBody>
      </p:sp>
      <p:pic>
        <p:nvPicPr>
          <p:cNvPr id="5" name="İçerik Yer Tutucusu 4" descr="ekran görüntüsü, multimedya yazılımı, yazılım, metin içeren bir resim&#10;&#10;Açıklama otomatik olarak oluşturuldu">
            <a:extLst>
              <a:ext uri="{FF2B5EF4-FFF2-40B4-BE49-F238E27FC236}">
                <a16:creationId xmlns:a16="http://schemas.microsoft.com/office/drawing/2014/main" id="{5492CD60-A4DC-5CFB-EC96-B75282CE29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479955"/>
            <a:ext cx="10515600" cy="3279216"/>
          </a:xfrm>
        </p:spPr>
      </p:pic>
    </p:spTree>
    <p:extLst>
      <p:ext uri="{BB962C8B-B14F-4D97-AF65-F5344CB8AC3E}">
        <p14:creationId xmlns:p14="http://schemas.microsoft.com/office/powerpoint/2010/main" val="474742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ekran görüntüsü, dikdörtgen, tasarım içeren bir resim&#10;&#10;Açıklama otomatik olarak oluşturuldu">
            <a:extLst>
              <a:ext uri="{FF2B5EF4-FFF2-40B4-BE49-F238E27FC236}">
                <a16:creationId xmlns:a16="http://schemas.microsoft.com/office/drawing/2014/main" id="{DAC406DE-C76A-CA30-21C2-22E78496F3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110" y="243752"/>
            <a:ext cx="11277600" cy="6614247"/>
          </a:xfrm>
        </p:spPr>
      </p:pic>
    </p:spTree>
    <p:extLst>
      <p:ext uri="{BB962C8B-B14F-4D97-AF65-F5344CB8AC3E}">
        <p14:creationId xmlns:p14="http://schemas.microsoft.com/office/powerpoint/2010/main" val="27978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475DCE-902A-B1C3-6F37-F5B19956C5A1}"/>
              </a:ext>
            </a:extLst>
          </p:cNvPr>
          <p:cNvSpPr>
            <a:spLocks noGrp="1"/>
          </p:cNvSpPr>
          <p:nvPr>
            <p:ph type="title"/>
          </p:nvPr>
        </p:nvSpPr>
        <p:spPr/>
        <p:txBody>
          <a:bodyPr/>
          <a:lstStyle/>
          <a:p>
            <a:pPr algn="ctr"/>
            <a:r>
              <a:rPr lang="tr-TR" dirty="0" err="1"/>
              <a:t>Entity</a:t>
            </a:r>
            <a:r>
              <a:rPr lang="tr-TR" dirty="0"/>
              <a:t>- </a:t>
            </a:r>
            <a:r>
              <a:rPr lang="tr-TR" dirty="0" err="1"/>
              <a:t>Attribute</a:t>
            </a:r>
            <a:r>
              <a:rPr lang="tr-TR" dirty="0"/>
              <a:t> </a:t>
            </a:r>
            <a:r>
              <a:rPr lang="tr-TR" dirty="0" err="1"/>
              <a:t>Dİagram</a:t>
            </a:r>
            <a:endParaRPr lang="tr-TR" dirty="0"/>
          </a:p>
        </p:txBody>
      </p:sp>
      <p:pic>
        <p:nvPicPr>
          <p:cNvPr id="7" name="Resim 6">
            <a:extLst>
              <a:ext uri="{FF2B5EF4-FFF2-40B4-BE49-F238E27FC236}">
                <a16:creationId xmlns:a16="http://schemas.microsoft.com/office/drawing/2014/main" id="{BDB9DFCC-6935-1319-6746-4208FA229CDE}"/>
              </a:ext>
            </a:extLst>
          </p:cNvPr>
          <p:cNvPicPr>
            <a:picLocks noChangeAspect="1"/>
          </p:cNvPicPr>
          <p:nvPr/>
        </p:nvPicPr>
        <p:blipFill>
          <a:blip r:embed="rId2"/>
          <a:stretch>
            <a:fillRect/>
          </a:stretch>
        </p:blipFill>
        <p:spPr>
          <a:xfrm>
            <a:off x="314632" y="2025445"/>
            <a:ext cx="11877368" cy="3962400"/>
          </a:xfrm>
          <a:prstGeom prst="rect">
            <a:avLst/>
          </a:prstGeom>
        </p:spPr>
      </p:pic>
    </p:spTree>
    <p:extLst>
      <p:ext uri="{BB962C8B-B14F-4D97-AF65-F5344CB8AC3E}">
        <p14:creationId xmlns:p14="http://schemas.microsoft.com/office/powerpoint/2010/main" val="2329109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24CF54-1C1E-246F-682C-3065B404DD46}"/>
              </a:ext>
            </a:extLst>
          </p:cNvPr>
          <p:cNvSpPr>
            <a:spLocks noGrp="1"/>
          </p:cNvSpPr>
          <p:nvPr>
            <p:ph type="title"/>
          </p:nvPr>
        </p:nvSpPr>
        <p:spPr/>
        <p:txBody>
          <a:bodyPr/>
          <a:lstStyle/>
          <a:p>
            <a:pPr algn="ctr"/>
            <a:r>
              <a:rPr lang="tr-TR" dirty="0"/>
              <a:t>MATRİX DİAGRAM</a:t>
            </a:r>
          </a:p>
        </p:txBody>
      </p:sp>
      <p:pic>
        <p:nvPicPr>
          <p:cNvPr id="7" name="Resim 6">
            <a:extLst>
              <a:ext uri="{FF2B5EF4-FFF2-40B4-BE49-F238E27FC236}">
                <a16:creationId xmlns:a16="http://schemas.microsoft.com/office/drawing/2014/main" id="{107A6DCE-21F8-31B7-DD27-EA49392B38CE}"/>
              </a:ext>
            </a:extLst>
          </p:cNvPr>
          <p:cNvPicPr>
            <a:picLocks noChangeAspect="1"/>
          </p:cNvPicPr>
          <p:nvPr/>
        </p:nvPicPr>
        <p:blipFill>
          <a:blip r:embed="rId2"/>
          <a:stretch>
            <a:fillRect/>
          </a:stretch>
        </p:blipFill>
        <p:spPr>
          <a:xfrm>
            <a:off x="619432" y="2061469"/>
            <a:ext cx="10397410" cy="3611744"/>
          </a:xfrm>
          <a:prstGeom prst="rect">
            <a:avLst/>
          </a:prstGeom>
        </p:spPr>
      </p:pic>
    </p:spTree>
    <p:extLst>
      <p:ext uri="{BB962C8B-B14F-4D97-AF65-F5344CB8AC3E}">
        <p14:creationId xmlns:p14="http://schemas.microsoft.com/office/powerpoint/2010/main" val="76426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D0381C-8492-EFCC-B8A7-A44E0E812655}"/>
              </a:ext>
            </a:extLst>
          </p:cNvPr>
          <p:cNvSpPr>
            <a:spLocks noGrp="1"/>
          </p:cNvSpPr>
          <p:nvPr>
            <p:ph type="title"/>
          </p:nvPr>
        </p:nvSpPr>
        <p:spPr>
          <a:xfrm>
            <a:off x="762700" y="2632046"/>
            <a:ext cx="10512105" cy="1308682"/>
          </a:xfrm>
        </p:spPr>
        <p:txBody>
          <a:bodyPr>
            <a:normAutofit/>
          </a:bodyPr>
          <a:lstStyle/>
          <a:p>
            <a:pPr algn="ctr"/>
            <a:r>
              <a:rPr lang="tr-TR" sz="7200" b="1" dirty="0" err="1"/>
              <a:t>tables</a:t>
            </a:r>
            <a:endParaRPr lang="tr-TR" sz="7200" b="1" dirty="0"/>
          </a:p>
        </p:txBody>
      </p:sp>
    </p:spTree>
    <p:extLst>
      <p:ext uri="{BB962C8B-B14F-4D97-AF65-F5344CB8AC3E}">
        <p14:creationId xmlns:p14="http://schemas.microsoft.com/office/powerpoint/2010/main" val="719417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428812-5574-5BAD-221B-75340CF7D830}"/>
              </a:ext>
            </a:extLst>
          </p:cNvPr>
          <p:cNvSpPr>
            <a:spLocks noGrp="1"/>
          </p:cNvSpPr>
          <p:nvPr>
            <p:ph type="title"/>
          </p:nvPr>
        </p:nvSpPr>
        <p:spPr>
          <a:xfrm>
            <a:off x="838200" y="109057"/>
            <a:ext cx="10515600" cy="1007754"/>
          </a:xfrm>
        </p:spPr>
        <p:txBody>
          <a:bodyPr/>
          <a:lstStyle/>
          <a:p>
            <a:pPr algn="ctr"/>
            <a:r>
              <a:rPr lang="tr-TR" b="1" dirty="0" err="1"/>
              <a:t>student</a:t>
            </a:r>
            <a:endParaRPr lang="tr-TR" b="1" dirty="0"/>
          </a:p>
        </p:txBody>
      </p:sp>
      <p:graphicFrame>
        <p:nvGraphicFramePr>
          <p:cNvPr id="9" name="İçerik Yer Tutucusu 8">
            <a:extLst>
              <a:ext uri="{FF2B5EF4-FFF2-40B4-BE49-F238E27FC236}">
                <a16:creationId xmlns:a16="http://schemas.microsoft.com/office/drawing/2014/main" id="{4AB5A65E-FAA2-75FA-17C2-8ABE563DBD05}"/>
              </a:ext>
            </a:extLst>
          </p:cNvPr>
          <p:cNvGraphicFramePr>
            <a:graphicFrameLocks noGrp="1"/>
          </p:cNvGraphicFramePr>
          <p:nvPr>
            <p:ph idx="1"/>
            <p:extLst>
              <p:ext uri="{D42A27DB-BD31-4B8C-83A1-F6EECF244321}">
                <p14:modId xmlns:p14="http://schemas.microsoft.com/office/powerpoint/2010/main" val="2480438920"/>
              </p:ext>
            </p:extLst>
          </p:nvPr>
        </p:nvGraphicFramePr>
        <p:xfrm>
          <a:off x="408216" y="1325461"/>
          <a:ext cx="10925464" cy="2944225"/>
        </p:xfrm>
        <a:graphic>
          <a:graphicData uri="http://schemas.openxmlformats.org/drawingml/2006/table">
            <a:tbl>
              <a:tblPr firstRow="1" bandRow="1">
                <a:tableStyleId>{5C22544A-7EE6-4342-B048-85BDC9FD1C3A}</a:tableStyleId>
              </a:tblPr>
              <a:tblGrid>
                <a:gridCol w="2116201">
                  <a:extLst>
                    <a:ext uri="{9D8B030D-6E8A-4147-A177-3AD203B41FA5}">
                      <a16:colId xmlns:a16="http://schemas.microsoft.com/office/drawing/2014/main" val="3041976135"/>
                    </a:ext>
                  </a:extLst>
                </a:gridCol>
                <a:gridCol w="1551214">
                  <a:extLst>
                    <a:ext uri="{9D8B030D-6E8A-4147-A177-3AD203B41FA5}">
                      <a16:colId xmlns:a16="http://schemas.microsoft.com/office/drawing/2014/main" val="718359633"/>
                    </a:ext>
                  </a:extLst>
                </a:gridCol>
                <a:gridCol w="1785257">
                  <a:extLst>
                    <a:ext uri="{9D8B030D-6E8A-4147-A177-3AD203B41FA5}">
                      <a16:colId xmlns:a16="http://schemas.microsoft.com/office/drawing/2014/main" val="2459661391"/>
                    </a:ext>
                  </a:extLst>
                </a:gridCol>
                <a:gridCol w="1807029">
                  <a:extLst>
                    <a:ext uri="{9D8B030D-6E8A-4147-A177-3AD203B41FA5}">
                      <a16:colId xmlns:a16="http://schemas.microsoft.com/office/drawing/2014/main" val="1506108871"/>
                    </a:ext>
                  </a:extLst>
                </a:gridCol>
                <a:gridCol w="1841499">
                  <a:extLst>
                    <a:ext uri="{9D8B030D-6E8A-4147-A177-3AD203B41FA5}">
                      <a16:colId xmlns:a16="http://schemas.microsoft.com/office/drawing/2014/main" val="1989495894"/>
                    </a:ext>
                  </a:extLst>
                </a:gridCol>
                <a:gridCol w="1824264">
                  <a:extLst>
                    <a:ext uri="{9D8B030D-6E8A-4147-A177-3AD203B41FA5}">
                      <a16:colId xmlns:a16="http://schemas.microsoft.com/office/drawing/2014/main" val="2872893477"/>
                    </a:ext>
                  </a:extLst>
                </a:gridCol>
              </a:tblGrid>
              <a:tr h="387677">
                <a:tc>
                  <a:txBody>
                    <a:bodyPr/>
                    <a:lstStyle/>
                    <a:p>
                      <a:r>
                        <a:rPr lang="tr-TR" dirty="0"/>
                        <a:t>COLUMN NAME</a:t>
                      </a:r>
                    </a:p>
                  </a:txBody>
                  <a:tcPr/>
                </a:tc>
                <a:tc>
                  <a:txBody>
                    <a:bodyPr/>
                    <a:lstStyle/>
                    <a:p>
                      <a:r>
                        <a:rPr lang="tr-TR" dirty="0"/>
                        <a:t>KEY TYPE</a:t>
                      </a:r>
                    </a:p>
                  </a:txBody>
                  <a:tcPr/>
                </a:tc>
                <a:tc>
                  <a:txBody>
                    <a:bodyPr/>
                    <a:lstStyle/>
                    <a:p>
                      <a:r>
                        <a:rPr lang="tr-TR" dirty="0"/>
                        <a:t>DATA TYPE</a:t>
                      </a:r>
                    </a:p>
                  </a:txBody>
                  <a:tcPr/>
                </a:tc>
                <a:tc>
                  <a:txBody>
                    <a:bodyPr/>
                    <a:lstStyle/>
                    <a:p>
                      <a:r>
                        <a:rPr lang="tr-TR" dirty="0"/>
                        <a:t>FK TABLE</a:t>
                      </a:r>
                    </a:p>
                  </a:txBody>
                  <a:tcPr/>
                </a:tc>
                <a:tc>
                  <a:txBody>
                    <a:bodyPr/>
                    <a:lstStyle/>
                    <a:p>
                      <a:r>
                        <a:rPr lang="tr-TR" dirty="0"/>
                        <a:t>NULLABLE</a:t>
                      </a:r>
                    </a:p>
                  </a:txBody>
                  <a:tcPr/>
                </a:tc>
                <a:tc>
                  <a:txBody>
                    <a:bodyPr/>
                    <a:lstStyle/>
                    <a:p>
                      <a:r>
                        <a:rPr lang="tr-TR" dirty="0"/>
                        <a:t>İNSTANCE</a:t>
                      </a:r>
                    </a:p>
                  </a:txBody>
                  <a:tcPr/>
                </a:tc>
                <a:extLst>
                  <a:ext uri="{0D108BD9-81ED-4DB2-BD59-A6C34878D82A}">
                    <a16:rowId xmlns:a16="http://schemas.microsoft.com/office/drawing/2014/main" val="963859891"/>
                  </a:ext>
                </a:extLst>
              </a:tr>
              <a:tr h="387677">
                <a:tc>
                  <a:txBody>
                    <a:bodyPr/>
                    <a:lstStyle/>
                    <a:p>
                      <a:r>
                        <a:rPr lang="tr-TR" sz="1800" b="0" i="0" kern="1200" dirty="0">
                          <a:solidFill>
                            <a:schemeClr val="dk1"/>
                          </a:solidFill>
                          <a:effectLst/>
                          <a:latin typeface="+mn-lt"/>
                          <a:ea typeface="+mn-ea"/>
                          <a:cs typeface="+mn-cs"/>
                        </a:rPr>
                        <a:t>STUDENT_ID</a:t>
                      </a:r>
                      <a:endParaRPr lang="tr-TR" dirty="0"/>
                    </a:p>
                  </a:txBody>
                  <a:tcPr/>
                </a:tc>
                <a:tc>
                  <a:txBody>
                    <a:bodyPr/>
                    <a:lstStyle/>
                    <a:p>
                      <a:r>
                        <a:rPr lang="tr-TR" dirty="0"/>
                        <a:t>PK</a:t>
                      </a:r>
                    </a:p>
                  </a:txBody>
                  <a:tcPr/>
                </a:tc>
                <a:tc>
                  <a:txBody>
                    <a:bodyPr/>
                    <a:lstStyle/>
                    <a:p>
                      <a:r>
                        <a:rPr lang="tr-TR" sz="1800" b="0" i="0" kern="1200" dirty="0">
                          <a:solidFill>
                            <a:schemeClr val="dk1"/>
                          </a:solidFill>
                          <a:effectLst/>
                          <a:latin typeface="+mn-lt"/>
                          <a:ea typeface="+mn-ea"/>
                          <a:cs typeface="+mn-cs"/>
                        </a:rPr>
                        <a:t>NUMBER(10,0)</a:t>
                      </a:r>
                      <a:endParaRPr lang="tr-TR" dirty="0"/>
                    </a:p>
                  </a:txBody>
                  <a:tcPr/>
                </a:tc>
                <a:tc>
                  <a:txBody>
                    <a:bodyPr/>
                    <a:lstStyle/>
                    <a:p>
                      <a:endParaRPr lang="tr-TR" dirty="0"/>
                    </a:p>
                  </a:txBody>
                  <a:tcPr/>
                </a:tc>
                <a:tc>
                  <a:txBody>
                    <a:bodyPr/>
                    <a:lstStyle/>
                    <a:p>
                      <a:r>
                        <a:rPr lang="tr-TR" dirty="0"/>
                        <a:t>NO</a:t>
                      </a:r>
                    </a:p>
                  </a:txBody>
                  <a:tcPr/>
                </a:tc>
                <a:tc>
                  <a:txBody>
                    <a:bodyPr/>
                    <a:lstStyle/>
                    <a:p>
                      <a:r>
                        <a:rPr lang="tr-TR" dirty="0"/>
                        <a:t>1</a:t>
                      </a:r>
                    </a:p>
                  </a:txBody>
                  <a:tcPr/>
                </a:tc>
                <a:extLst>
                  <a:ext uri="{0D108BD9-81ED-4DB2-BD59-A6C34878D82A}">
                    <a16:rowId xmlns:a16="http://schemas.microsoft.com/office/drawing/2014/main" val="3683409624"/>
                  </a:ext>
                </a:extLst>
              </a:tr>
              <a:tr h="387677">
                <a:tc>
                  <a:txBody>
                    <a:bodyPr/>
                    <a:lstStyle/>
                    <a:p>
                      <a:r>
                        <a:rPr lang="tr-TR" sz="1800" b="0" i="0" kern="1200" dirty="0">
                          <a:solidFill>
                            <a:schemeClr val="dk1"/>
                          </a:solidFill>
                          <a:effectLst/>
                          <a:latin typeface="+mn-lt"/>
                          <a:ea typeface="+mn-ea"/>
                          <a:cs typeface="+mn-cs"/>
                        </a:rPr>
                        <a:t>STUDENT_NAME</a:t>
                      </a:r>
                      <a:endParaRPr lang="tr-TR" dirty="0"/>
                    </a:p>
                  </a:txBody>
                  <a:tcPr/>
                </a:tc>
                <a:tc>
                  <a:txBody>
                    <a:bodyPr/>
                    <a:lstStyle/>
                    <a:p>
                      <a:endParaRPr lang="tr-TR" dirty="0"/>
                    </a:p>
                  </a:txBody>
                  <a:tcPr/>
                </a:tc>
                <a:tc>
                  <a:txBody>
                    <a:bodyPr/>
                    <a:lstStyle/>
                    <a:p>
                      <a:r>
                        <a:rPr lang="tr-TR" sz="1800" b="0" i="0" kern="1200" dirty="0">
                          <a:solidFill>
                            <a:schemeClr val="dk1"/>
                          </a:solidFill>
                          <a:effectLst/>
                          <a:latin typeface="+mn-lt"/>
                          <a:ea typeface="+mn-ea"/>
                          <a:cs typeface="+mn-cs"/>
                        </a:rPr>
                        <a:t>VARCHAR2(50)</a:t>
                      </a:r>
                      <a:endParaRPr lang="tr-TR" dirty="0"/>
                    </a:p>
                  </a:txBody>
                  <a:tcPr/>
                </a:tc>
                <a:tc>
                  <a:txBody>
                    <a:bodyPr/>
                    <a:lstStyle/>
                    <a:p>
                      <a:endParaRPr lang="tr-TR" dirty="0"/>
                    </a:p>
                  </a:txBody>
                  <a:tcPr/>
                </a:tc>
                <a:tc>
                  <a:txBody>
                    <a:bodyPr/>
                    <a:lstStyle/>
                    <a:p>
                      <a:r>
                        <a:rPr lang="tr-TR" dirty="0"/>
                        <a:t>NO</a:t>
                      </a:r>
                    </a:p>
                  </a:txBody>
                  <a:tcPr/>
                </a:tc>
                <a:tc>
                  <a:txBody>
                    <a:bodyPr/>
                    <a:lstStyle/>
                    <a:p>
                      <a:r>
                        <a:rPr lang="tr-TR" dirty="0"/>
                        <a:t>Arif Tunçer</a:t>
                      </a:r>
                    </a:p>
                  </a:txBody>
                  <a:tcPr/>
                </a:tc>
                <a:extLst>
                  <a:ext uri="{0D108BD9-81ED-4DB2-BD59-A6C34878D82A}">
                    <a16:rowId xmlns:a16="http://schemas.microsoft.com/office/drawing/2014/main" val="1794598760"/>
                  </a:ext>
                </a:extLst>
              </a:tr>
              <a:tr h="565766">
                <a:tc>
                  <a:txBody>
                    <a:bodyPr/>
                    <a:lstStyle/>
                    <a:p>
                      <a:r>
                        <a:rPr lang="tr-TR" sz="1800" b="0" i="0" kern="1200" dirty="0">
                          <a:solidFill>
                            <a:schemeClr val="dk1"/>
                          </a:solidFill>
                          <a:effectLst/>
                          <a:latin typeface="+mn-lt"/>
                          <a:ea typeface="+mn-ea"/>
                          <a:cs typeface="+mn-cs"/>
                        </a:rPr>
                        <a:t>PROGRAM_NAME</a:t>
                      </a:r>
                      <a:endParaRPr lang="tr-TR" dirty="0"/>
                    </a:p>
                  </a:txBody>
                  <a:tcPr/>
                </a:tc>
                <a:tc>
                  <a:txBody>
                    <a:bodyPr/>
                    <a:lstStyle/>
                    <a:p>
                      <a:endParaRPr lang="tr-TR" dirty="0"/>
                    </a:p>
                  </a:txBody>
                  <a:tcPr/>
                </a:tc>
                <a:tc>
                  <a:txBody>
                    <a:bodyPr/>
                    <a:lstStyle/>
                    <a:p>
                      <a:r>
                        <a:rPr lang="tr-TR" sz="1800" b="0" i="0" kern="1200" dirty="0">
                          <a:solidFill>
                            <a:schemeClr val="dk1"/>
                          </a:solidFill>
                          <a:effectLst/>
                          <a:latin typeface="+mn-lt"/>
                          <a:ea typeface="+mn-ea"/>
                          <a:cs typeface="+mn-cs"/>
                        </a:rPr>
                        <a:t>VARCHAR2(50)</a:t>
                      </a:r>
                      <a:endParaRPr lang="tr-TR" dirty="0"/>
                    </a:p>
                  </a:txBody>
                  <a:tcPr/>
                </a:tc>
                <a:tc>
                  <a:txBody>
                    <a:bodyPr/>
                    <a:lstStyle/>
                    <a:p>
                      <a:endParaRPr lang="tr-TR"/>
                    </a:p>
                  </a:txBody>
                  <a:tcPr/>
                </a:tc>
                <a:tc>
                  <a:txBody>
                    <a:bodyPr/>
                    <a:lstStyle/>
                    <a:p>
                      <a:r>
                        <a:rPr lang="tr-TR" dirty="0"/>
                        <a:t>NO</a:t>
                      </a:r>
                    </a:p>
                  </a:txBody>
                  <a:tcPr/>
                </a:tc>
                <a:tc>
                  <a:txBody>
                    <a:bodyPr/>
                    <a:lstStyle/>
                    <a:p>
                      <a:r>
                        <a:rPr lang="tr-TR" dirty="0" err="1"/>
                        <a:t>Computer</a:t>
                      </a:r>
                      <a:r>
                        <a:rPr lang="tr-TR" dirty="0"/>
                        <a:t> </a:t>
                      </a:r>
                      <a:r>
                        <a:rPr lang="tr-TR" dirty="0" err="1"/>
                        <a:t>Engineering</a:t>
                      </a:r>
                      <a:endParaRPr lang="tr-TR" dirty="0"/>
                    </a:p>
                  </a:txBody>
                  <a:tcPr/>
                </a:tc>
                <a:extLst>
                  <a:ext uri="{0D108BD9-81ED-4DB2-BD59-A6C34878D82A}">
                    <a16:rowId xmlns:a16="http://schemas.microsoft.com/office/drawing/2014/main" val="1361111203"/>
                  </a:ext>
                </a:extLst>
              </a:tr>
              <a:tr h="387677">
                <a:tc>
                  <a:txBody>
                    <a:bodyPr/>
                    <a:lstStyle/>
                    <a:p>
                      <a:r>
                        <a:rPr lang="tr-TR" sz="1800" b="0" i="0" kern="1200" dirty="0">
                          <a:solidFill>
                            <a:schemeClr val="dk1"/>
                          </a:solidFill>
                          <a:effectLst/>
                          <a:latin typeface="+mn-lt"/>
                          <a:ea typeface="+mn-ea"/>
                          <a:cs typeface="+mn-cs"/>
                        </a:rPr>
                        <a:t>STUDENT_TYPE</a:t>
                      </a:r>
                      <a:endParaRPr lang="tr-TR" dirty="0"/>
                    </a:p>
                  </a:txBody>
                  <a:tcPr/>
                </a:tc>
                <a:tc>
                  <a:txBody>
                    <a:bodyPr/>
                    <a:lstStyle/>
                    <a:p>
                      <a:endParaRPr lang="tr-TR" dirty="0"/>
                    </a:p>
                  </a:txBody>
                  <a:tcPr/>
                </a:tc>
                <a:tc>
                  <a:txBody>
                    <a:bodyPr/>
                    <a:lstStyle/>
                    <a:p>
                      <a:r>
                        <a:rPr lang="tr-TR" sz="1800" b="0" i="0" kern="1200" dirty="0">
                          <a:solidFill>
                            <a:schemeClr val="dk1"/>
                          </a:solidFill>
                          <a:effectLst/>
                          <a:latin typeface="+mn-lt"/>
                          <a:ea typeface="+mn-ea"/>
                          <a:cs typeface="+mn-cs"/>
                        </a:rPr>
                        <a:t>VARCHAR2(50)</a:t>
                      </a:r>
                      <a:endParaRPr lang="tr-TR" dirty="0"/>
                    </a:p>
                  </a:txBody>
                  <a:tcPr/>
                </a:tc>
                <a:tc>
                  <a:txBody>
                    <a:bodyPr/>
                    <a:lstStyle/>
                    <a:p>
                      <a:endParaRPr lang="tr-T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NO</a:t>
                      </a:r>
                    </a:p>
                  </a:txBody>
                  <a:tcPr/>
                </a:tc>
                <a:tc>
                  <a:txBody>
                    <a:bodyPr/>
                    <a:lstStyle/>
                    <a:p>
                      <a:r>
                        <a:rPr lang="tr-TR" dirty="0" err="1"/>
                        <a:t>Ungrauated</a:t>
                      </a:r>
                      <a:endParaRPr lang="tr-TR" dirty="0"/>
                    </a:p>
                  </a:txBody>
                  <a:tcPr/>
                </a:tc>
                <a:extLst>
                  <a:ext uri="{0D108BD9-81ED-4DB2-BD59-A6C34878D82A}">
                    <a16:rowId xmlns:a16="http://schemas.microsoft.com/office/drawing/2014/main" val="1002851538"/>
                  </a:ext>
                </a:extLst>
              </a:tr>
              <a:tr h="387677">
                <a:tc>
                  <a:txBody>
                    <a:bodyPr/>
                    <a:lstStyle/>
                    <a:p>
                      <a:endParaRPr lang="tr-TR" dirty="0"/>
                    </a:p>
                  </a:txBody>
                  <a:tcPr/>
                </a:tc>
                <a:tc>
                  <a:txBody>
                    <a:bodyPr/>
                    <a:lstStyle/>
                    <a:p>
                      <a:endParaRPr lang="tr-TR" dirty="0"/>
                    </a:p>
                  </a:txBody>
                  <a:tcPr/>
                </a:tc>
                <a:tc>
                  <a:txBody>
                    <a:bodyPr/>
                    <a:lstStyle/>
                    <a:p>
                      <a:endParaRPr lang="tr-TR" dirty="0"/>
                    </a:p>
                  </a:txBody>
                  <a:tcPr/>
                </a:tc>
                <a:tc>
                  <a:txBody>
                    <a:bodyPr/>
                    <a:lstStyle/>
                    <a:p>
                      <a:endParaRPr lang="tr-TR"/>
                    </a:p>
                  </a:txBody>
                  <a:tcPr/>
                </a:tc>
                <a:tc>
                  <a:txBody>
                    <a:bodyPr/>
                    <a:lstStyle/>
                    <a:p>
                      <a:endParaRPr lang="tr-TR" dirty="0"/>
                    </a:p>
                  </a:txBody>
                  <a:tcPr/>
                </a:tc>
                <a:tc>
                  <a:txBody>
                    <a:bodyPr/>
                    <a:lstStyle/>
                    <a:p>
                      <a:endParaRPr lang="tr-TR" dirty="0"/>
                    </a:p>
                  </a:txBody>
                  <a:tcPr/>
                </a:tc>
                <a:extLst>
                  <a:ext uri="{0D108BD9-81ED-4DB2-BD59-A6C34878D82A}">
                    <a16:rowId xmlns:a16="http://schemas.microsoft.com/office/drawing/2014/main" val="1587630693"/>
                  </a:ext>
                </a:extLst>
              </a:tr>
              <a:tr h="358172">
                <a:tc>
                  <a:txBody>
                    <a:bodyPr/>
                    <a:lstStyle/>
                    <a:p>
                      <a:endParaRPr lang="tr-TR" dirty="0"/>
                    </a:p>
                  </a:txBody>
                  <a:tcPr/>
                </a:tc>
                <a:tc>
                  <a:txBody>
                    <a:bodyPr/>
                    <a:lstStyle/>
                    <a:p>
                      <a:endParaRPr lang="tr-TR" dirty="0"/>
                    </a:p>
                  </a:txBody>
                  <a:tcPr/>
                </a:tc>
                <a:tc>
                  <a:txBody>
                    <a:bodyPr/>
                    <a:lstStyle/>
                    <a:p>
                      <a:endParaRPr lang="tr-TR" dirty="0"/>
                    </a:p>
                  </a:txBody>
                  <a:tcPr/>
                </a:tc>
                <a:tc>
                  <a:txBody>
                    <a:bodyPr/>
                    <a:lstStyle/>
                    <a:p>
                      <a:endParaRPr lang="tr-TR" dirty="0"/>
                    </a:p>
                  </a:txBody>
                  <a:tcPr/>
                </a:tc>
                <a:tc>
                  <a:txBody>
                    <a:bodyPr/>
                    <a:lstStyle/>
                    <a:p>
                      <a:endParaRPr lang="tr-TR" dirty="0"/>
                    </a:p>
                  </a:txBody>
                  <a:tcPr/>
                </a:tc>
                <a:tc>
                  <a:txBody>
                    <a:bodyPr/>
                    <a:lstStyle/>
                    <a:p>
                      <a:endParaRPr lang="tr-TR" dirty="0"/>
                    </a:p>
                  </a:txBody>
                  <a:tcPr/>
                </a:tc>
                <a:extLst>
                  <a:ext uri="{0D108BD9-81ED-4DB2-BD59-A6C34878D82A}">
                    <a16:rowId xmlns:a16="http://schemas.microsoft.com/office/drawing/2014/main" val="2004947337"/>
                  </a:ext>
                </a:extLst>
              </a:tr>
            </a:tbl>
          </a:graphicData>
        </a:graphic>
      </p:graphicFrame>
      <p:sp>
        <p:nvSpPr>
          <p:cNvPr id="14" name="Metin kutusu 13">
            <a:extLst>
              <a:ext uri="{FF2B5EF4-FFF2-40B4-BE49-F238E27FC236}">
                <a16:creationId xmlns:a16="http://schemas.microsoft.com/office/drawing/2014/main" id="{8B00743E-378D-06A9-F986-6549281D54CA}"/>
              </a:ext>
            </a:extLst>
          </p:cNvPr>
          <p:cNvSpPr txBox="1"/>
          <p:nvPr/>
        </p:nvSpPr>
        <p:spPr>
          <a:xfrm>
            <a:off x="656270" y="4684363"/>
            <a:ext cx="5045122" cy="2308324"/>
          </a:xfrm>
          <a:prstGeom prst="rect">
            <a:avLst/>
          </a:prstGeom>
          <a:noFill/>
        </p:spPr>
        <p:txBody>
          <a:bodyPr wrap="square" rtlCol="0">
            <a:spAutoFit/>
          </a:bodyPr>
          <a:lstStyle/>
          <a:p>
            <a:r>
              <a:rPr lang="tr-TR" dirty="0"/>
              <a:t>CREATE TYPE COLLEGE_STUDENT AS OBJECT (</a:t>
            </a:r>
          </a:p>
          <a:p>
            <a:r>
              <a:rPr lang="tr-TR" dirty="0"/>
              <a:t>    </a:t>
            </a:r>
            <a:r>
              <a:rPr lang="tr-TR" dirty="0" err="1"/>
              <a:t>student_id</a:t>
            </a:r>
            <a:r>
              <a:rPr lang="tr-TR" dirty="0"/>
              <a:t> INT,</a:t>
            </a:r>
          </a:p>
          <a:p>
            <a:r>
              <a:rPr lang="tr-TR" dirty="0"/>
              <a:t>    </a:t>
            </a:r>
            <a:r>
              <a:rPr lang="tr-TR" dirty="0" err="1"/>
              <a:t>student_name</a:t>
            </a:r>
            <a:r>
              <a:rPr lang="tr-TR" dirty="0"/>
              <a:t> VARCHAR2(50),</a:t>
            </a:r>
          </a:p>
          <a:p>
            <a:r>
              <a:rPr lang="tr-TR" dirty="0"/>
              <a:t>    </a:t>
            </a:r>
            <a:r>
              <a:rPr lang="tr-TR" dirty="0" err="1"/>
              <a:t>program_name</a:t>
            </a:r>
            <a:r>
              <a:rPr lang="tr-TR" dirty="0"/>
              <a:t> VARCHAR2(50),</a:t>
            </a:r>
          </a:p>
          <a:p>
            <a:r>
              <a:rPr lang="tr-TR" dirty="0"/>
              <a:t>    </a:t>
            </a:r>
            <a:r>
              <a:rPr lang="tr-TR" dirty="0" err="1"/>
              <a:t>student_type</a:t>
            </a:r>
            <a:r>
              <a:rPr lang="tr-TR" dirty="0"/>
              <a:t> VARCHAR2(50),</a:t>
            </a:r>
          </a:p>
          <a:p>
            <a:r>
              <a:rPr lang="tr-TR" dirty="0"/>
              <a:t>);</a:t>
            </a:r>
          </a:p>
          <a:p>
            <a:endParaRPr lang="tr-TR" dirty="0"/>
          </a:p>
        </p:txBody>
      </p:sp>
      <p:sp>
        <p:nvSpPr>
          <p:cNvPr id="15" name="Metin kutusu 14">
            <a:extLst>
              <a:ext uri="{FF2B5EF4-FFF2-40B4-BE49-F238E27FC236}">
                <a16:creationId xmlns:a16="http://schemas.microsoft.com/office/drawing/2014/main" id="{8A0DF46C-FEEE-BC44-1B2A-496D4990C78E}"/>
              </a:ext>
            </a:extLst>
          </p:cNvPr>
          <p:cNvSpPr txBox="1"/>
          <p:nvPr/>
        </p:nvSpPr>
        <p:spPr>
          <a:xfrm>
            <a:off x="5036024" y="4319950"/>
            <a:ext cx="1787856" cy="923330"/>
          </a:xfrm>
          <a:prstGeom prst="rect">
            <a:avLst/>
          </a:prstGeom>
          <a:noFill/>
        </p:spPr>
        <p:txBody>
          <a:bodyPr wrap="square" rtlCol="0">
            <a:spAutoFit/>
          </a:bodyPr>
          <a:lstStyle/>
          <a:p>
            <a:r>
              <a:rPr lang="tr-TR" b="1" dirty="0"/>
              <a:t>DDL </a:t>
            </a:r>
            <a:r>
              <a:rPr lang="tr-TR" b="1" dirty="0" err="1"/>
              <a:t>Statements</a:t>
            </a:r>
            <a:r>
              <a:rPr lang="tr-TR" b="1" dirty="0"/>
              <a:t>:</a:t>
            </a:r>
          </a:p>
          <a:p>
            <a:endParaRPr lang="tr-TR" dirty="0"/>
          </a:p>
        </p:txBody>
      </p:sp>
      <p:sp>
        <p:nvSpPr>
          <p:cNvPr id="16" name="Metin kutusu 15">
            <a:extLst>
              <a:ext uri="{FF2B5EF4-FFF2-40B4-BE49-F238E27FC236}">
                <a16:creationId xmlns:a16="http://schemas.microsoft.com/office/drawing/2014/main" id="{E377F792-2159-FF1F-E33A-3F281CA21EE4}"/>
              </a:ext>
            </a:extLst>
          </p:cNvPr>
          <p:cNvSpPr txBox="1"/>
          <p:nvPr/>
        </p:nvSpPr>
        <p:spPr>
          <a:xfrm>
            <a:off x="6366760" y="4329969"/>
            <a:ext cx="5417024" cy="2862322"/>
          </a:xfrm>
          <a:prstGeom prst="rect">
            <a:avLst/>
          </a:prstGeom>
          <a:noFill/>
        </p:spPr>
        <p:txBody>
          <a:bodyPr wrap="square" rtlCol="0">
            <a:spAutoFit/>
          </a:bodyPr>
          <a:lstStyle/>
          <a:p>
            <a:endParaRPr lang="en-US" dirty="0"/>
          </a:p>
          <a:p>
            <a:r>
              <a:rPr lang="en-US" dirty="0"/>
              <a:t>CREATE TYPE </a:t>
            </a:r>
            <a:r>
              <a:rPr lang="en-US" dirty="0" err="1"/>
              <a:t>Ungraduate</a:t>
            </a:r>
            <a:r>
              <a:rPr lang="en-US" dirty="0"/>
              <a:t> UNDER Student (</a:t>
            </a:r>
          </a:p>
          <a:p>
            <a:r>
              <a:rPr lang="en-US" dirty="0"/>
              <a:t>    degree VARCHAR2(50)</a:t>
            </a:r>
          </a:p>
          <a:p>
            <a:r>
              <a:rPr lang="en-US" dirty="0"/>
              <a:t>);</a:t>
            </a:r>
          </a:p>
          <a:p>
            <a:r>
              <a:rPr lang="en-US" dirty="0"/>
              <a:t>CREATE TYPE Graduate UNDER Student (</a:t>
            </a:r>
          </a:p>
          <a:p>
            <a:r>
              <a:rPr lang="en-US" dirty="0"/>
              <a:t>    </a:t>
            </a:r>
            <a:r>
              <a:rPr lang="en-US" dirty="0" err="1"/>
              <a:t>thesis_topic</a:t>
            </a:r>
            <a:r>
              <a:rPr lang="en-US" dirty="0"/>
              <a:t> VARCHAR2(50)</a:t>
            </a:r>
          </a:p>
          <a:p>
            <a:r>
              <a:rPr lang="en-US" dirty="0"/>
              <a:t>);</a:t>
            </a:r>
          </a:p>
          <a:p>
            <a:r>
              <a:rPr lang="en-US" dirty="0"/>
              <a:t>CREATE TYPE </a:t>
            </a:r>
            <a:r>
              <a:rPr lang="en-US" dirty="0" err="1"/>
              <a:t>Phd</a:t>
            </a:r>
            <a:r>
              <a:rPr lang="en-US" dirty="0"/>
              <a:t> UNDER Student (</a:t>
            </a:r>
          </a:p>
          <a:p>
            <a:r>
              <a:rPr lang="en-US" dirty="0"/>
              <a:t>    </a:t>
            </a:r>
            <a:r>
              <a:rPr lang="en-US" dirty="0" err="1"/>
              <a:t>research_area</a:t>
            </a:r>
            <a:r>
              <a:rPr lang="en-US" dirty="0"/>
              <a:t> VARCHAR2(50)</a:t>
            </a:r>
          </a:p>
          <a:p>
            <a:r>
              <a:rPr lang="en-US" dirty="0"/>
              <a:t>);</a:t>
            </a:r>
            <a:endParaRPr lang="tr-TR" dirty="0"/>
          </a:p>
        </p:txBody>
      </p:sp>
    </p:spTree>
    <p:extLst>
      <p:ext uri="{BB962C8B-B14F-4D97-AF65-F5344CB8AC3E}">
        <p14:creationId xmlns:p14="http://schemas.microsoft.com/office/powerpoint/2010/main" val="1180102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428812-5574-5BAD-221B-75340CF7D830}"/>
              </a:ext>
            </a:extLst>
          </p:cNvPr>
          <p:cNvSpPr>
            <a:spLocks noGrp="1"/>
          </p:cNvSpPr>
          <p:nvPr>
            <p:ph type="title"/>
          </p:nvPr>
        </p:nvSpPr>
        <p:spPr>
          <a:xfrm>
            <a:off x="838200" y="109057"/>
            <a:ext cx="10515600" cy="1007754"/>
          </a:xfrm>
        </p:spPr>
        <p:txBody>
          <a:bodyPr/>
          <a:lstStyle/>
          <a:p>
            <a:pPr algn="ctr"/>
            <a:r>
              <a:rPr lang="tr-TR" dirty="0" err="1"/>
              <a:t>academıcıan</a:t>
            </a:r>
            <a:endParaRPr lang="tr-TR" dirty="0"/>
          </a:p>
        </p:txBody>
      </p:sp>
      <p:sp>
        <p:nvSpPr>
          <p:cNvPr id="14" name="Metin kutusu 13">
            <a:extLst>
              <a:ext uri="{FF2B5EF4-FFF2-40B4-BE49-F238E27FC236}">
                <a16:creationId xmlns:a16="http://schemas.microsoft.com/office/drawing/2014/main" id="{8B00743E-378D-06A9-F986-6549281D54CA}"/>
              </a:ext>
            </a:extLst>
          </p:cNvPr>
          <p:cNvSpPr txBox="1"/>
          <p:nvPr/>
        </p:nvSpPr>
        <p:spPr>
          <a:xfrm>
            <a:off x="199505" y="4549676"/>
            <a:ext cx="5070764" cy="1200329"/>
          </a:xfrm>
          <a:prstGeom prst="rect">
            <a:avLst/>
          </a:prstGeom>
          <a:noFill/>
        </p:spPr>
        <p:txBody>
          <a:bodyPr wrap="square" rtlCol="0">
            <a:spAutoFit/>
          </a:bodyPr>
          <a:lstStyle/>
          <a:p>
            <a:r>
              <a:rPr lang="en-US" dirty="0"/>
              <a:t>CREATE TABLE </a:t>
            </a:r>
            <a:r>
              <a:rPr lang="en-US" dirty="0" err="1"/>
              <a:t>COLLEGE_Academician</a:t>
            </a:r>
            <a:r>
              <a:rPr lang="en-US" dirty="0"/>
              <a:t> (</a:t>
            </a:r>
          </a:p>
          <a:p>
            <a:r>
              <a:rPr lang="en-US" dirty="0"/>
              <a:t>    </a:t>
            </a:r>
            <a:r>
              <a:rPr lang="en-US" dirty="0" err="1"/>
              <a:t>Academician_id</a:t>
            </a:r>
            <a:r>
              <a:rPr lang="en-US" dirty="0"/>
              <a:t> INT PRIMARY KEY,</a:t>
            </a:r>
          </a:p>
          <a:p>
            <a:r>
              <a:rPr lang="en-US" dirty="0"/>
              <a:t>    </a:t>
            </a:r>
            <a:r>
              <a:rPr lang="en-US" dirty="0" err="1"/>
              <a:t>Academician_name</a:t>
            </a:r>
            <a:r>
              <a:rPr lang="en-US" dirty="0"/>
              <a:t> VARCHAR(50)</a:t>
            </a:r>
          </a:p>
          <a:p>
            <a:r>
              <a:rPr lang="en-US" dirty="0"/>
              <a:t>);</a:t>
            </a:r>
            <a:endParaRPr lang="tr-TR" dirty="0"/>
          </a:p>
        </p:txBody>
      </p:sp>
      <p:sp>
        <p:nvSpPr>
          <p:cNvPr id="15" name="Metin kutusu 14">
            <a:extLst>
              <a:ext uri="{FF2B5EF4-FFF2-40B4-BE49-F238E27FC236}">
                <a16:creationId xmlns:a16="http://schemas.microsoft.com/office/drawing/2014/main" id="{8A0DF46C-FEEE-BC44-1B2A-496D4990C78E}"/>
              </a:ext>
            </a:extLst>
          </p:cNvPr>
          <p:cNvSpPr txBox="1"/>
          <p:nvPr/>
        </p:nvSpPr>
        <p:spPr>
          <a:xfrm>
            <a:off x="5100791" y="3237361"/>
            <a:ext cx="1787856" cy="984885"/>
          </a:xfrm>
          <a:prstGeom prst="rect">
            <a:avLst/>
          </a:prstGeom>
          <a:noFill/>
        </p:spPr>
        <p:txBody>
          <a:bodyPr wrap="square" rtlCol="0">
            <a:spAutoFit/>
          </a:bodyPr>
          <a:lstStyle/>
          <a:p>
            <a:r>
              <a:rPr lang="tr-TR" sz="2000" b="1" dirty="0"/>
              <a:t>DDL </a:t>
            </a:r>
            <a:r>
              <a:rPr lang="tr-TR" sz="2000" b="1" dirty="0" err="1"/>
              <a:t>Statements</a:t>
            </a:r>
            <a:r>
              <a:rPr lang="tr-TR" sz="2000" b="1" dirty="0"/>
              <a:t>:</a:t>
            </a:r>
          </a:p>
          <a:p>
            <a:endParaRPr lang="tr-TR" dirty="0"/>
          </a:p>
        </p:txBody>
      </p:sp>
      <p:sp>
        <p:nvSpPr>
          <p:cNvPr id="16" name="Metin kutusu 15">
            <a:extLst>
              <a:ext uri="{FF2B5EF4-FFF2-40B4-BE49-F238E27FC236}">
                <a16:creationId xmlns:a16="http://schemas.microsoft.com/office/drawing/2014/main" id="{E377F792-2159-FF1F-E33A-3F281CA21EE4}"/>
              </a:ext>
            </a:extLst>
          </p:cNvPr>
          <p:cNvSpPr txBox="1"/>
          <p:nvPr/>
        </p:nvSpPr>
        <p:spPr>
          <a:xfrm>
            <a:off x="6719169" y="3995678"/>
            <a:ext cx="5417024" cy="2862322"/>
          </a:xfrm>
          <a:prstGeom prst="rect">
            <a:avLst/>
          </a:prstGeom>
          <a:noFill/>
        </p:spPr>
        <p:txBody>
          <a:bodyPr wrap="square" rtlCol="0">
            <a:spAutoFit/>
          </a:bodyPr>
          <a:lstStyle/>
          <a:p>
            <a:r>
              <a:rPr lang="en-US" dirty="0"/>
              <a:t>INSERT INTO </a:t>
            </a:r>
            <a:r>
              <a:rPr lang="en-US" dirty="0" err="1"/>
              <a:t>COLLEGE_Academician</a:t>
            </a:r>
            <a:r>
              <a:rPr lang="en-US" dirty="0"/>
              <a:t> (</a:t>
            </a:r>
            <a:r>
              <a:rPr lang="en-US" dirty="0" err="1"/>
              <a:t>Academician_id</a:t>
            </a:r>
            <a:r>
              <a:rPr lang="en-US" dirty="0"/>
              <a:t>, </a:t>
            </a:r>
            <a:r>
              <a:rPr lang="en-US" dirty="0" err="1"/>
              <a:t>Academician_name</a:t>
            </a:r>
            <a:r>
              <a:rPr lang="en-US" dirty="0"/>
              <a:t>) VALUES</a:t>
            </a:r>
          </a:p>
          <a:p>
            <a:r>
              <a:rPr lang="en-US" dirty="0"/>
              <a:t>(1, '</a:t>
            </a:r>
            <a:r>
              <a:rPr lang="en-US" dirty="0" err="1"/>
              <a:t>İlhami</a:t>
            </a:r>
            <a:r>
              <a:rPr lang="en-US" dirty="0"/>
              <a:t> </a:t>
            </a:r>
            <a:r>
              <a:rPr lang="en-US" dirty="0" err="1"/>
              <a:t>Muharrem</a:t>
            </a:r>
            <a:r>
              <a:rPr lang="en-US" dirty="0"/>
              <a:t> </a:t>
            </a:r>
            <a:r>
              <a:rPr lang="en-US" dirty="0" err="1"/>
              <a:t>Orak</a:t>
            </a:r>
            <a:r>
              <a:rPr lang="en-US" dirty="0"/>
              <a:t>'),</a:t>
            </a:r>
          </a:p>
          <a:p>
            <a:r>
              <a:rPr lang="en-US" dirty="0"/>
              <a:t>(2, '</a:t>
            </a:r>
            <a:r>
              <a:rPr lang="en-US" dirty="0" err="1"/>
              <a:t>Kürşat</a:t>
            </a:r>
            <a:r>
              <a:rPr lang="en-US" dirty="0"/>
              <a:t> Mustafa </a:t>
            </a:r>
            <a:r>
              <a:rPr lang="en-US" dirty="0" err="1"/>
              <a:t>Karaoğlan</a:t>
            </a:r>
            <a:r>
              <a:rPr lang="en-US" dirty="0"/>
              <a:t>'),</a:t>
            </a:r>
          </a:p>
          <a:p>
            <a:r>
              <a:rPr lang="en-US" dirty="0"/>
              <a:t>(3, 'Ferhat </a:t>
            </a:r>
            <a:r>
              <a:rPr lang="en-US" dirty="0" err="1"/>
              <a:t>Atasoy</a:t>
            </a:r>
            <a:r>
              <a:rPr lang="en-US" dirty="0"/>
              <a:t>'),</a:t>
            </a:r>
          </a:p>
          <a:p>
            <a:r>
              <a:rPr lang="en-US" dirty="0"/>
              <a:t>(4, 'Hüseyin </a:t>
            </a:r>
            <a:r>
              <a:rPr lang="en-US" dirty="0" err="1"/>
              <a:t>Altınkaya</a:t>
            </a:r>
            <a:r>
              <a:rPr lang="en-US" dirty="0"/>
              <a:t>'),</a:t>
            </a:r>
          </a:p>
          <a:p>
            <a:r>
              <a:rPr lang="en-US" dirty="0"/>
              <a:t>(5, '</a:t>
            </a:r>
            <a:r>
              <a:rPr lang="en-US" dirty="0" err="1"/>
              <a:t>Sezer</a:t>
            </a:r>
            <a:r>
              <a:rPr lang="en-US" dirty="0"/>
              <a:t> </a:t>
            </a:r>
            <a:r>
              <a:rPr lang="en-US" dirty="0" err="1"/>
              <a:t>Pıçak</a:t>
            </a:r>
            <a:r>
              <a:rPr lang="en-US" dirty="0"/>
              <a:t>'),</a:t>
            </a:r>
          </a:p>
          <a:p>
            <a:r>
              <a:rPr lang="en-US" dirty="0"/>
              <a:t>(6, '</a:t>
            </a:r>
            <a:r>
              <a:rPr lang="en-US" dirty="0" err="1"/>
              <a:t>Oğuz</a:t>
            </a:r>
            <a:r>
              <a:rPr lang="en-US" dirty="0"/>
              <a:t> </a:t>
            </a:r>
            <a:r>
              <a:rPr lang="en-US" dirty="0" err="1"/>
              <a:t>Fındık</a:t>
            </a:r>
            <a:r>
              <a:rPr lang="en-US" dirty="0"/>
              <a:t>'),</a:t>
            </a:r>
          </a:p>
          <a:p>
            <a:r>
              <a:rPr lang="en-US" dirty="0"/>
              <a:t>(7, 'Hasan </a:t>
            </a:r>
            <a:r>
              <a:rPr lang="en-US" dirty="0" err="1"/>
              <a:t>Gökkaya</a:t>
            </a:r>
            <a:r>
              <a:rPr lang="en-US" dirty="0"/>
              <a:t>'),</a:t>
            </a:r>
          </a:p>
          <a:p>
            <a:r>
              <a:rPr lang="en-US" dirty="0"/>
              <a:t>(8, 'Ozan </a:t>
            </a:r>
            <a:r>
              <a:rPr lang="en-US" dirty="0" err="1"/>
              <a:t>Gülbudak</a:t>
            </a:r>
            <a:r>
              <a:rPr lang="en-US" dirty="0"/>
              <a:t>'),</a:t>
            </a:r>
          </a:p>
        </p:txBody>
      </p:sp>
      <p:graphicFrame>
        <p:nvGraphicFramePr>
          <p:cNvPr id="10" name="İçerik Yer Tutucusu 9">
            <a:extLst>
              <a:ext uri="{FF2B5EF4-FFF2-40B4-BE49-F238E27FC236}">
                <a16:creationId xmlns:a16="http://schemas.microsoft.com/office/drawing/2014/main" id="{8BB53CC5-59C4-E578-F8E6-187D58A40B8D}"/>
              </a:ext>
            </a:extLst>
          </p:cNvPr>
          <p:cNvGraphicFramePr>
            <a:graphicFrameLocks noGrp="1"/>
          </p:cNvGraphicFramePr>
          <p:nvPr>
            <p:ph idx="1"/>
            <p:extLst>
              <p:ext uri="{D42A27DB-BD31-4B8C-83A1-F6EECF244321}">
                <p14:modId xmlns:p14="http://schemas.microsoft.com/office/powerpoint/2010/main" val="1670635790"/>
              </p:ext>
            </p:extLst>
          </p:nvPr>
        </p:nvGraphicFramePr>
        <p:xfrm>
          <a:off x="248091" y="1128642"/>
          <a:ext cx="11154299" cy="1781290"/>
        </p:xfrm>
        <a:graphic>
          <a:graphicData uri="http://schemas.openxmlformats.org/drawingml/2006/table">
            <a:tbl>
              <a:tblPr firstRow="1" bandRow="1">
                <a:tableStyleId>{5C22544A-7EE6-4342-B048-85BDC9FD1C3A}</a:tableStyleId>
              </a:tblPr>
              <a:tblGrid>
                <a:gridCol w="2294313">
                  <a:extLst>
                    <a:ext uri="{9D8B030D-6E8A-4147-A177-3AD203B41FA5}">
                      <a16:colId xmlns:a16="http://schemas.microsoft.com/office/drawing/2014/main" val="3472570591"/>
                    </a:ext>
                  </a:extLst>
                </a:gridCol>
                <a:gridCol w="1423786">
                  <a:extLst>
                    <a:ext uri="{9D8B030D-6E8A-4147-A177-3AD203B41FA5}">
                      <a16:colId xmlns:a16="http://schemas.microsoft.com/office/drawing/2014/main" val="782531949"/>
                    </a:ext>
                  </a:extLst>
                </a:gridCol>
                <a:gridCol w="1859050">
                  <a:extLst>
                    <a:ext uri="{9D8B030D-6E8A-4147-A177-3AD203B41FA5}">
                      <a16:colId xmlns:a16="http://schemas.microsoft.com/office/drawing/2014/main" val="351879777"/>
                    </a:ext>
                  </a:extLst>
                </a:gridCol>
                <a:gridCol w="1859050">
                  <a:extLst>
                    <a:ext uri="{9D8B030D-6E8A-4147-A177-3AD203B41FA5}">
                      <a16:colId xmlns:a16="http://schemas.microsoft.com/office/drawing/2014/main" val="1834449218"/>
                    </a:ext>
                  </a:extLst>
                </a:gridCol>
                <a:gridCol w="1859050">
                  <a:extLst>
                    <a:ext uri="{9D8B030D-6E8A-4147-A177-3AD203B41FA5}">
                      <a16:colId xmlns:a16="http://schemas.microsoft.com/office/drawing/2014/main" val="541191516"/>
                    </a:ext>
                  </a:extLst>
                </a:gridCol>
                <a:gridCol w="1859050">
                  <a:extLst>
                    <a:ext uri="{9D8B030D-6E8A-4147-A177-3AD203B41FA5}">
                      <a16:colId xmlns:a16="http://schemas.microsoft.com/office/drawing/2014/main" val="2424420742"/>
                    </a:ext>
                  </a:extLst>
                </a:gridCol>
              </a:tblGrid>
              <a:tr h="570605">
                <a:tc>
                  <a:txBody>
                    <a:bodyPr/>
                    <a:lstStyle/>
                    <a:p>
                      <a:r>
                        <a:rPr lang="tr-TR" dirty="0"/>
                        <a:t>COLUMN NAME</a:t>
                      </a:r>
                    </a:p>
                  </a:txBody>
                  <a:tcPr/>
                </a:tc>
                <a:tc>
                  <a:txBody>
                    <a:bodyPr/>
                    <a:lstStyle/>
                    <a:p>
                      <a:r>
                        <a:rPr lang="tr-TR" dirty="0"/>
                        <a:t>KEY TYPE</a:t>
                      </a:r>
                    </a:p>
                  </a:txBody>
                  <a:tcPr/>
                </a:tc>
                <a:tc>
                  <a:txBody>
                    <a:bodyPr/>
                    <a:lstStyle/>
                    <a:p>
                      <a:r>
                        <a:rPr lang="tr-TR" dirty="0"/>
                        <a:t>DATA TYPE</a:t>
                      </a:r>
                    </a:p>
                  </a:txBody>
                  <a:tcPr/>
                </a:tc>
                <a:tc>
                  <a:txBody>
                    <a:bodyPr/>
                    <a:lstStyle/>
                    <a:p>
                      <a:r>
                        <a:rPr lang="tr-TR" dirty="0"/>
                        <a:t>FK TABLE</a:t>
                      </a:r>
                    </a:p>
                  </a:txBody>
                  <a:tcPr/>
                </a:tc>
                <a:tc>
                  <a:txBody>
                    <a:bodyPr/>
                    <a:lstStyle/>
                    <a:p>
                      <a:r>
                        <a:rPr lang="tr-TR" dirty="0"/>
                        <a:t>NULLABLE</a:t>
                      </a:r>
                    </a:p>
                  </a:txBody>
                  <a:tcPr/>
                </a:tc>
                <a:tc>
                  <a:txBody>
                    <a:bodyPr/>
                    <a:lstStyle/>
                    <a:p>
                      <a:r>
                        <a:rPr lang="tr-TR" dirty="0"/>
                        <a:t>İNSTANCE</a:t>
                      </a:r>
                    </a:p>
                  </a:txBody>
                  <a:tcPr/>
                </a:tc>
                <a:extLst>
                  <a:ext uri="{0D108BD9-81ED-4DB2-BD59-A6C34878D82A}">
                    <a16:rowId xmlns:a16="http://schemas.microsoft.com/office/drawing/2014/main" val="3418928266"/>
                  </a:ext>
                </a:extLst>
              </a:tr>
              <a:tr h="570605">
                <a:tc>
                  <a:txBody>
                    <a:bodyPr/>
                    <a:lstStyle/>
                    <a:p>
                      <a:r>
                        <a:rPr lang="tr-TR" sz="1800" b="0" i="0" kern="1200" dirty="0">
                          <a:solidFill>
                            <a:schemeClr val="dk1"/>
                          </a:solidFill>
                          <a:effectLst/>
                          <a:latin typeface="+mn-lt"/>
                          <a:ea typeface="+mn-ea"/>
                          <a:cs typeface="+mn-cs"/>
                        </a:rPr>
                        <a:t>ACADEMICIAN_ID</a:t>
                      </a:r>
                      <a:endParaRPr lang="tr-TR" dirty="0"/>
                    </a:p>
                  </a:txBody>
                  <a:tcPr/>
                </a:tc>
                <a:tc>
                  <a:txBody>
                    <a:bodyPr/>
                    <a:lstStyle/>
                    <a:p>
                      <a:r>
                        <a:rPr lang="tr-TR" dirty="0"/>
                        <a:t>PK</a:t>
                      </a:r>
                    </a:p>
                  </a:txBody>
                  <a:tcPr/>
                </a:tc>
                <a:tc>
                  <a:txBody>
                    <a:bodyPr/>
                    <a:lstStyle/>
                    <a:p>
                      <a:r>
                        <a:rPr lang="tr-TR" sz="1800" b="0" i="0" kern="1200" dirty="0">
                          <a:solidFill>
                            <a:schemeClr val="dk1"/>
                          </a:solidFill>
                          <a:effectLst/>
                          <a:latin typeface="+mn-lt"/>
                          <a:ea typeface="+mn-ea"/>
                          <a:cs typeface="+mn-cs"/>
                        </a:rPr>
                        <a:t>NUMBER(10,0)</a:t>
                      </a:r>
                      <a:endParaRPr lang="tr-TR" dirty="0"/>
                    </a:p>
                  </a:txBody>
                  <a:tcPr/>
                </a:tc>
                <a:tc>
                  <a:txBody>
                    <a:bodyPr/>
                    <a:lstStyle/>
                    <a:p>
                      <a:endParaRPr lang="tr-TR" dirty="0"/>
                    </a:p>
                  </a:txBody>
                  <a:tcPr/>
                </a:tc>
                <a:tc>
                  <a:txBody>
                    <a:bodyPr/>
                    <a:lstStyle/>
                    <a:p>
                      <a:r>
                        <a:rPr lang="tr-TR" dirty="0"/>
                        <a:t>NO</a:t>
                      </a:r>
                    </a:p>
                  </a:txBody>
                  <a:tcPr/>
                </a:tc>
                <a:tc>
                  <a:txBody>
                    <a:bodyPr/>
                    <a:lstStyle/>
                    <a:p>
                      <a:r>
                        <a:rPr lang="tr-TR" dirty="0"/>
                        <a:t>6</a:t>
                      </a:r>
                    </a:p>
                  </a:txBody>
                  <a:tcPr/>
                </a:tc>
                <a:extLst>
                  <a:ext uri="{0D108BD9-81ED-4DB2-BD59-A6C34878D82A}">
                    <a16:rowId xmlns:a16="http://schemas.microsoft.com/office/drawing/2014/main" val="1874293539"/>
                  </a:ext>
                </a:extLst>
              </a:tr>
              <a:tr h="570605">
                <a:tc>
                  <a:txBody>
                    <a:bodyPr/>
                    <a:lstStyle/>
                    <a:p>
                      <a:r>
                        <a:rPr lang="tr-TR" sz="1800" b="0" i="0" kern="1200" dirty="0">
                          <a:solidFill>
                            <a:schemeClr val="dk1"/>
                          </a:solidFill>
                          <a:effectLst/>
                          <a:latin typeface="+mn-lt"/>
                          <a:ea typeface="+mn-ea"/>
                          <a:cs typeface="+mn-cs"/>
                        </a:rPr>
                        <a:t>ACADEMICIAN_NAME</a:t>
                      </a:r>
                      <a:endParaRPr lang="tr-TR" dirty="0"/>
                    </a:p>
                  </a:txBody>
                  <a:tcPr/>
                </a:tc>
                <a:tc>
                  <a:txBody>
                    <a:bodyPr/>
                    <a:lstStyle/>
                    <a:p>
                      <a:endParaRPr lang="tr-TR"/>
                    </a:p>
                  </a:txBody>
                  <a:tcPr/>
                </a:tc>
                <a:tc>
                  <a:txBody>
                    <a:bodyPr/>
                    <a:lstStyle/>
                    <a:p>
                      <a:r>
                        <a:rPr lang="tr-TR" sz="1800" b="0" i="0" kern="1200" dirty="0">
                          <a:solidFill>
                            <a:schemeClr val="dk1"/>
                          </a:solidFill>
                          <a:effectLst/>
                          <a:latin typeface="+mn-lt"/>
                          <a:ea typeface="+mn-ea"/>
                          <a:cs typeface="+mn-cs"/>
                        </a:rPr>
                        <a:t>VARCHAR2(50)</a:t>
                      </a:r>
                      <a:endParaRPr lang="tr-TR" dirty="0"/>
                    </a:p>
                  </a:txBody>
                  <a:tcPr/>
                </a:tc>
                <a:tc>
                  <a:txBody>
                    <a:bodyPr/>
                    <a:lstStyle/>
                    <a:p>
                      <a:endParaRPr lang="tr-TR" dirty="0"/>
                    </a:p>
                  </a:txBody>
                  <a:tcPr/>
                </a:tc>
                <a:tc>
                  <a:txBody>
                    <a:bodyPr/>
                    <a:lstStyle/>
                    <a:p>
                      <a:r>
                        <a:rPr lang="tr-TR" dirty="0"/>
                        <a:t>NO</a:t>
                      </a:r>
                    </a:p>
                  </a:txBody>
                  <a:tcPr/>
                </a:tc>
                <a:tc>
                  <a:txBody>
                    <a:bodyPr/>
                    <a:lstStyle/>
                    <a:p>
                      <a:r>
                        <a:rPr lang="tr-TR" dirty="0"/>
                        <a:t>Oğuz Fındık</a:t>
                      </a:r>
                    </a:p>
                  </a:txBody>
                  <a:tcPr/>
                </a:tc>
                <a:extLst>
                  <a:ext uri="{0D108BD9-81ED-4DB2-BD59-A6C34878D82A}">
                    <a16:rowId xmlns:a16="http://schemas.microsoft.com/office/drawing/2014/main" val="421442125"/>
                  </a:ext>
                </a:extLst>
              </a:tr>
            </a:tbl>
          </a:graphicData>
        </a:graphic>
      </p:graphicFrame>
    </p:spTree>
    <p:extLst>
      <p:ext uri="{BB962C8B-B14F-4D97-AF65-F5344CB8AC3E}">
        <p14:creationId xmlns:p14="http://schemas.microsoft.com/office/powerpoint/2010/main" val="4238644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428812-5574-5BAD-221B-75340CF7D830}"/>
              </a:ext>
            </a:extLst>
          </p:cNvPr>
          <p:cNvSpPr>
            <a:spLocks noGrp="1"/>
          </p:cNvSpPr>
          <p:nvPr>
            <p:ph type="title"/>
          </p:nvPr>
        </p:nvSpPr>
        <p:spPr>
          <a:xfrm>
            <a:off x="1108960" y="-66238"/>
            <a:ext cx="10515600" cy="1007754"/>
          </a:xfrm>
        </p:spPr>
        <p:txBody>
          <a:bodyPr/>
          <a:lstStyle/>
          <a:p>
            <a:pPr algn="ctr"/>
            <a:r>
              <a:rPr lang="tr-TR" dirty="0"/>
              <a:t>COURSES</a:t>
            </a:r>
          </a:p>
        </p:txBody>
      </p:sp>
      <p:sp>
        <p:nvSpPr>
          <p:cNvPr id="14" name="Metin kutusu 13">
            <a:extLst>
              <a:ext uri="{FF2B5EF4-FFF2-40B4-BE49-F238E27FC236}">
                <a16:creationId xmlns:a16="http://schemas.microsoft.com/office/drawing/2014/main" id="{8B00743E-378D-06A9-F986-6549281D54CA}"/>
              </a:ext>
            </a:extLst>
          </p:cNvPr>
          <p:cNvSpPr txBox="1"/>
          <p:nvPr/>
        </p:nvSpPr>
        <p:spPr>
          <a:xfrm>
            <a:off x="303023" y="4883967"/>
            <a:ext cx="5045122" cy="1754326"/>
          </a:xfrm>
          <a:prstGeom prst="rect">
            <a:avLst/>
          </a:prstGeom>
          <a:noFill/>
        </p:spPr>
        <p:txBody>
          <a:bodyPr wrap="square" rtlCol="0">
            <a:spAutoFit/>
          </a:bodyPr>
          <a:lstStyle/>
          <a:p>
            <a:r>
              <a:rPr lang="en-US" dirty="0"/>
              <a:t>CREATE TABLE </a:t>
            </a:r>
            <a:r>
              <a:rPr lang="en-US" dirty="0" err="1"/>
              <a:t>COLLEGE_Courses</a:t>
            </a:r>
            <a:r>
              <a:rPr lang="en-US" dirty="0"/>
              <a:t> (</a:t>
            </a:r>
          </a:p>
          <a:p>
            <a:r>
              <a:rPr lang="en-US" dirty="0"/>
              <a:t>    </a:t>
            </a:r>
            <a:r>
              <a:rPr lang="en-US" dirty="0" err="1"/>
              <a:t>Course_id</a:t>
            </a:r>
            <a:r>
              <a:rPr lang="en-US" dirty="0"/>
              <a:t> INT PRIMARY KEY,</a:t>
            </a:r>
          </a:p>
          <a:p>
            <a:r>
              <a:rPr lang="en-US" dirty="0"/>
              <a:t>    </a:t>
            </a:r>
            <a:r>
              <a:rPr lang="en-US" dirty="0" err="1"/>
              <a:t>Course_name</a:t>
            </a:r>
            <a:r>
              <a:rPr lang="en-US" dirty="0"/>
              <a:t> VARCHAR(50),</a:t>
            </a:r>
          </a:p>
          <a:p>
            <a:r>
              <a:rPr lang="en-US" dirty="0"/>
              <a:t>    </a:t>
            </a:r>
            <a:r>
              <a:rPr lang="en-US" dirty="0" err="1"/>
              <a:t>Course_code</a:t>
            </a:r>
            <a:r>
              <a:rPr lang="en-US" dirty="0"/>
              <a:t> VARCHAR(50),</a:t>
            </a:r>
          </a:p>
          <a:p>
            <a:r>
              <a:rPr lang="en-US" dirty="0"/>
              <a:t>    </a:t>
            </a:r>
            <a:r>
              <a:rPr lang="en-US" dirty="0" err="1"/>
              <a:t>Department_id</a:t>
            </a:r>
            <a:r>
              <a:rPr lang="en-US" dirty="0"/>
              <a:t> INT,</a:t>
            </a:r>
          </a:p>
          <a:p>
            <a:r>
              <a:rPr lang="en-US" dirty="0"/>
              <a:t>    </a:t>
            </a:r>
            <a:r>
              <a:rPr lang="en-US" dirty="0" err="1"/>
              <a:t>Academician_id</a:t>
            </a:r>
            <a:r>
              <a:rPr lang="en-US" dirty="0"/>
              <a:t> INT,</a:t>
            </a:r>
            <a:endParaRPr lang="tr-TR" dirty="0"/>
          </a:p>
        </p:txBody>
      </p:sp>
      <p:sp>
        <p:nvSpPr>
          <p:cNvPr id="15" name="Metin kutusu 14">
            <a:extLst>
              <a:ext uri="{FF2B5EF4-FFF2-40B4-BE49-F238E27FC236}">
                <a16:creationId xmlns:a16="http://schemas.microsoft.com/office/drawing/2014/main" id="{8A0DF46C-FEEE-BC44-1B2A-496D4990C78E}"/>
              </a:ext>
            </a:extLst>
          </p:cNvPr>
          <p:cNvSpPr txBox="1"/>
          <p:nvPr/>
        </p:nvSpPr>
        <p:spPr>
          <a:xfrm>
            <a:off x="4578904" y="4406314"/>
            <a:ext cx="1787856" cy="923330"/>
          </a:xfrm>
          <a:prstGeom prst="rect">
            <a:avLst/>
          </a:prstGeom>
          <a:noFill/>
        </p:spPr>
        <p:txBody>
          <a:bodyPr wrap="square" rtlCol="0">
            <a:spAutoFit/>
          </a:bodyPr>
          <a:lstStyle/>
          <a:p>
            <a:r>
              <a:rPr lang="tr-TR" b="1" dirty="0"/>
              <a:t>DDL </a:t>
            </a:r>
            <a:r>
              <a:rPr lang="tr-TR" b="1" dirty="0" err="1"/>
              <a:t>Statements</a:t>
            </a:r>
            <a:r>
              <a:rPr lang="tr-TR" b="1" dirty="0"/>
              <a:t>:</a:t>
            </a:r>
          </a:p>
          <a:p>
            <a:endParaRPr lang="tr-TR" dirty="0"/>
          </a:p>
        </p:txBody>
      </p:sp>
      <p:sp>
        <p:nvSpPr>
          <p:cNvPr id="16" name="Metin kutusu 15">
            <a:extLst>
              <a:ext uri="{FF2B5EF4-FFF2-40B4-BE49-F238E27FC236}">
                <a16:creationId xmlns:a16="http://schemas.microsoft.com/office/drawing/2014/main" id="{E377F792-2159-FF1F-E33A-3F281CA21EE4}"/>
              </a:ext>
            </a:extLst>
          </p:cNvPr>
          <p:cNvSpPr txBox="1"/>
          <p:nvPr/>
        </p:nvSpPr>
        <p:spPr>
          <a:xfrm rot="10800000" flipV="1">
            <a:off x="6366760" y="4606968"/>
            <a:ext cx="5564876" cy="2031325"/>
          </a:xfrm>
          <a:prstGeom prst="rect">
            <a:avLst/>
          </a:prstGeom>
          <a:noFill/>
        </p:spPr>
        <p:txBody>
          <a:bodyPr wrap="square" rtlCol="0">
            <a:spAutoFit/>
          </a:bodyPr>
          <a:lstStyle/>
          <a:p>
            <a:r>
              <a:rPr lang="en-US" dirty="0"/>
              <a:t>) CONSTRAINT </a:t>
            </a:r>
            <a:r>
              <a:rPr lang="en-US" dirty="0" err="1"/>
              <a:t>fk_department</a:t>
            </a:r>
            <a:endParaRPr lang="en-US" dirty="0"/>
          </a:p>
          <a:p>
            <a:r>
              <a:rPr lang="en-US" dirty="0"/>
              <a:t>        FOREIGN KEY (</a:t>
            </a:r>
            <a:r>
              <a:rPr lang="en-US" dirty="0" err="1"/>
              <a:t>Department_id</a:t>
            </a:r>
            <a:r>
              <a:rPr lang="en-US" dirty="0"/>
              <a:t>)</a:t>
            </a:r>
          </a:p>
          <a:p>
            <a:r>
              <a:rPr lang="en-US" dirty="0"/>
              <a:t>        REFERENCES Department(</a:t>
            </a:r>
            <a:r>
              <a:rPr lang="en-US" dirty="0" err="1"/>
              <a:t>Department_id</a:t>
            </a:r>
            <a:r>
              <a:rPr lang="en-US" dirty="0"/>
              <a:t>),</a:t>
            </a:r>
          </a:p>
          <a:p>
            <a:r>
              <a:rPr lang="en-US" dirty="0"/>
              <a:t>    CONSTRAINT </a:t>
            </a:r>
            <a:r>
              <a:rPr lang="en-US" dirty="0" err="1"/>
              <a:t>fk_academician</a:t>
            </a:r>
            <a:endParaRPr lang="en-US" dirty="0"/>
          </a:p>
          <a:p>
            <a:r>
              <a:rPr lang="en-US" dirty="0"/>
              <a:t>        FOREIGN KEY (</a:t>
            </a:r>
            <a:r>
              <a:rPr lang="en-US" dirty="0" err="1"/>
              <a:t>Academician_id</a:t>
            </a:r>
            <a:r>
              <a:rPr lang="en-US" dirty="0"/>
              <a:t>)</a:t>
            </a:r>
          </a:p>
          <a:p>
            <a:r>
              <a:rPr lang="en-US" dirty="0"/>
              <a:t>        REFERENCES Academician(</a:t>
            </a:r>
            <a:r>
              <a:rPr lang="en-US" dirty="0" err="1"/>
              <a:t>Academician_id</a:t>
            </a:r>
            <a:r>
              <a:rPr lang="en-US" dirty="0"/>
              <a:t>)</a:t>
            </a:r>
          </a:p>
          <a:p>
            <a:r>
              <a:rPr lang="en-US" dirty="0"/>
              <a:t>);</a:t>
            </a:r>
            <a:endParaRPr lang="tr-TR" dirty="0"/>
          </a:p>
        </p:txBody>
      </p:sp>
      <p:graphicFrame>
        <p:nvGraphicFramePr>
          <p:cNvPr id="5" name="İçerik Yer Tutucusu 4">
            <a:extLst>
              <a:ext uri="{FF2B5EF4-FFF2-40B4-BE49-F238E27FC236}">
                <a16:creationId xmlns:a16="http://schemas.microsoft.com/office/drawing/2014/main" id="{ED120361-FF0F-FFAF-6ED3-0D7E27452E46}"/>
              </a:ext>
            </a:extLst>
          </p:cNvPr>
          <p:cNvGraphicFramePr>
            <a:graphicFrameLocks noGrp="1"/>
          </p:cNvGraphicFramePr>
          <p:nvPr>
            <p:ph idx="1"/>
            <p:extLst>
              <p:ext uri="{D42A27DB-BD31-4B8C-83A1-F6EECF244321}">
                <p14:modId xmlns:p14="http://schemas.microsoft.com/office/powerpoint/2010/main" val="577471929"/>
              </p:ext>
            </p:extLst>
          </p:nvPr>
        </p:nvGraphicFramePr>
        <p:xfrm>
          <a:off x="615144" y="946525"/>
          <a:ext cx="11168640" cy="3459789"/>
        </p:xfrm>
        <a:graphic>
          <a:graphicData uri="http://schemas.openxmlformats.org/drawingml/2006/table">
            <a:tbl>
              <a:tblPr firstRow="1" bandRow="1">
                <a:tableStyleId>{5C22544A-7EE6-4342-B048-85BDC9FD1C3A}</a:tableStyleId>
              </a:tblPr>
              <a:tblGrid>
                <a:gridCol w="2281848">
                  <a:extLst>
                    <a:ext uri="{9D8B030D-6E8A-4147-A177-3AD203B41FA5}">
                      <a16:colId xmlns:a16="http://schemas.microsoft.com/office/drawing/2014/main" val="51136186"/>
                    </a:ext>
                  </a:extLst>
                </a:gridCol>
                <a:gridCol w="1441032">
                  <a:extLst>
                    <a:ext uri="{9D8B030D-6E8A-4147-A177-3AD203B41FA5}">
                      <a16:colId xmlns:a16="http://schemas.microsoft.com/office/drawing/2014/main" val="1811735938"/>
                    </a:ext>
                  </a:extLst>
                </a:gridCol>
                <a:gridCol w="1861440">
                  <a:extLst>
                    <a:ext uri="{9D8B030D-6E8A-4147-A177-3AD203B41FA5}">
                      <a16:colId xmlns:a16="http://schemas.microsoft.com/office/drawing/2014/main" val="1811194627"/>
                    </a:ext>
                  </a:extLst>
                </a:gridCol>
                <a:gridCol w="2096640">
                  <a:extLst>
                    <a:ext uri="{9D8B030D-6E8A-4147-A177-3AD203B41FA5}">
                      <a16:colId xmlns:a16="http://schemas.microsoft.com/office/drawing/2014/main" val="347969123"/>
                    </a:ext>
                  </a:extLst>
                </a:gridCol>
                <a:gridCol w="1626240">
                  <a:extLst>
                    <a:ext uri="{9D8B030D-6E8A-4147-A177-3AD203B41FA5}">
                      <a16:colId xmlns:a16="http://schemas.microsoft.com/office/drawing/2014/main" val="941624264"/>
                    </a:ext>
                  </a:extLst>
                </a:gridCol>
                <a:gridCol w="1861440">
                  <a:extLst>
                    <a:ext uri="{9D8B030D-6E8A-4147-A177-3AD203B41FA5}">
                      <a16:colId xmlns:a16="http://schemas.microsoft.com/office/drawing/2014/main" val="3026497970"/>
                    </a:ext>
                  </a:extLst>
                </a:gridCol>
              </a:tblGrid>
              <a:tr h="585336">
                <a:tc>
                  <a:txBody>
                    <a:bodyPr/>
                    <a:lstStyle/>
                    <a:p>
                      <a:r>
                        <a:rPr lang="tr-TR" dirty="0"/>
                        <a:t>COLUMN NAME</a:t>
                      </a:r>
                    </a:p>
                  </a:txBody>
                  <a:tcPr/>
                </a:tc>
                <a:tc>
                  <a:txBody>
                    <a:bodyPr/>
                    <a:lstStyle/>
                    <a:p>
                      <a:r>
                        <a:rPr lang="tr-TR" dirty="0"/>
                        <a:t>KEY TYPE</a:t>
                      </a:r>
                    </a:p>
                  </a:txBody>
                  <a:tcPr/>
                </a:tc>
                <a:tc>
                  <a:txBody>
                    <a:bodyPr/>
                    <a:lstStyle/>
                    <a:p>
                      <a:r>
                        <a:rPr lang="tr-TR" dirty="0"/>
                        <a:t>DATA TYPE</a:t>
                      </a:r>
                    </a:p>
                  </a:txBody>
                  <a:tcPr/>
                </a:tc>
                <a:tc>
                  <a:txBody>
                    <a:bodyPr/>
                    <a:lstStyle/>
                    <a:p>
                      <a:r>
                        <a:rPr lang="tr-TR" dirty="0"/>
                        <a:t>FK TABLE</a:t>
                      </a:r>
                    </a:p>
                  </a:txBody>
                  <a:tcPr/>
                </a:tc>
                <a:tc>
                  <a:txBody>
                    <a:bodyPr/>
                    <a:lstStyle/>
                    <a:p>
                      <a:r>
                        <a:rPr lang="tr-TR" dirty="0"/>
                        <a:t>NULLABLE</a:t>
                      </a:r>
                    </a:p>
                  </a:txBody>
                  <a:tcPr/>
                </a:tc>
                <a:tc>
                  <a:txBody>
                    <a:bodyPr/>
                    <a:lstStyle/>
                    <a:p>
                      <a:r>
                        <a:rPr lang="tr-TR" dirty="0"/>
                        <a:t>İNSTANCE</a:t>
                      </a:r>
                    </a:p>
                  </a:txBody>
                  <a:tcPr/>
                </a:tc>
                <a:extLst>
                  <a:ext uri="{0D108BD9-81ED-4DB2-BD59-A6C34878D82A}">
                    <a16:rowId xmlns:a16="http://schemas.microsoft.com/office/drawing/2014/main" val="3299946949"/>
                  </a:ext>
                </a:extLst>
              </a:tr>
              <a:tr h="385857">
                <a:tc>
                  <a:txBody>
                    <a:bodyPr/>
                    <a:lstStyle/>
                    <a:p>
                      <a:r>
                        <a:rPr lang="tr-TR" sz="1800" b="0" i="0" kern="1200" dirty="0">
                          <a:solidFill>
                            <a:schemeClr val="dk1"/>
                          </a:solidFill>
                          <a:effectLst/>
                          <a:latin typeface="+mn-lt"/>
                          <a:ea typeface="+mn-ea"/>
                          <a:cs typeface="+mn-cs"/>
                        </a:rPr>
                        <a:t>COURSE_ID</a:t>
                      </a:r>
                      <a:endParaRPr lang="tr-TR" dirty="0"/>
                    </a:p>
                  </a:txBody>
                  <a:tcPr/>
                </a:tc>
                <a:tc>
                  <a:txBody>
                    <a:bodyPr/>
                    <a:lstStyle/>
                    <a:p>
                      <a:r>
                        <a:rPr lang="tr-TR" dirty="0"/>
                        <a:t>PK</a:t>
                      </a:r>
                    </a:p>
                  </a:txBody>
                  <a:tcPr/>
                </a:tc>
                <a:tc>
                  <a:txBody>
                    <a:bodyPr/>
                    <a:lstStyle/>
                    <a:p>
                      <a:endParaRPr lang="tr-TR"/>
                    </a:p>
                  </a:txBody>
                  <a:tcPr/>
                </a:tc>
                <a:tc>
                  <a:txBody>
                    <a:bodyPr/>
                    <a:lstStyle/>
                    <a:p>
                      <a:endParaRPr lang="tr-TR"/>
                    </a:p>
                  </a:txBody>
                  <a:tcPr/>
                </a:tc>
                <a:tc>
                  <a:txBody>
                    <a:bodyPr/>
                    <a:lstStyle/>
                    <a:p>
                      <a:r>
                        <a:rPr lang="tr-TR" dirty="0"/>
                        <a:t>NO</a:t>
                      </a:r>
                    </a:p>
                  </a:txBody>
                  <a:tcPr/>
                </a:tc>
                <a:tc>
                  <a:txBody>
                    <a:bodyPr/>
                    <a:lstStyle/>
                    <a:p>
                      <a:r>
                        <a:rPr lang="tr-TR" dirty="0"/>
                        <a:t>2</a:t>
                      </a:r>
                    </a:p>
                  </a:txBody>
                  <a:tcPr/>
                </a:tc>
                <a:extLst>
                  <a:ext uri="{0D108BD9-81ED-4DB2-BD59-A6C34878D82A}">
                    <a16:rowId xmlns:a16="http://schemas.microsoft.com/office/drawing/2014/main" val="1369746517"/>
                  </a:ext>
                </a:extLst>
              </a:tr>
              <a:tr h="585336">
                <a:tc>
                  <a:txBody>
                    <a:bodyPr/>
                    <a:lstStyle/>
                    <a:p>
                      <a:r>
                        <a:rPr lang="tr-TR" sz="1800" b="0" i="0" kern="1200" dirty="0">
                          <a:solidFill>
                            <a:schemeClr val="dk1"/>
                          </a:solidFill>
                          <a:effectLst/>
                          <a:latin typeface="+mn-lt"/>
                          <a:ea typeface="+mn-ea"/>
                          <a:cs typeface="+mn-cs"/>
                        </a:rPr>
                        <a:t>COURSE_NAME</a:t>
                      </a:r>
                      <a:endParaRPr lang="tr-TR" dirty="0"/>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r>
                        <a:rPr lang="tr-TR" dirty="0"/>
                        <a:t>NO</a:t>
                      </a:r>
                    </a:p>
                  </a:txBody>
                  <a:tcPr/>
                </a:tc>
                <a:tc>
                  <a:txBody>
                    <a:bodyPr/>
                    <a:lstStyle/>
                    <a:p>
                      <a:r>
                        <a:rPr lang="tr-TR" dirty="0"/>
                        <a:t>DATABASE</a:t>
                      </a:r>
                    </a:p>
                    <a:p>
                      <a:r>
                        <a:rPr lang="tr-TR" dirty="0"/>
                        <a:t>SYSTEM</a:t>
                      </a:r>
                    </a:p>
                  </a:txBody>
                  <a:tcPr/>
                </a:tc>
                <a:extLst>
                  <a:ext uri="{0D108BD9-81ED-4DB2-BD59-A6C34878D82A}">
                    <a16:rowId xmlns:a16="http://schemas.microsoft.com/office/drawing/2014/main" val="1967423892"/>
                  </a:ext>
                </a:extLst>
              </a:tr>
              <a:tr h="585336">
                <a:tc>
                  <a:txBody>
                    <a:bodyPr/>
                    <a:lstStyle/>
                    <a:p>
                      <a:r>
                        <a:rPr lang="tr-TR" sz="1800" b="0" i="0" kern="1200" dirty="0">
                          <a:solidFill>
                            <a:schemeClr val="dk1"/>
                          </a:solidFill>
                          <a:effectLst/>
                          <a:latin typeface="+mn-lt"/>
                          <a:ea typeface="+mn-ea"/>
                          <a:cs typeface="+mn-cs"/>
                        </a:rPr>
                        <a:t>COURSE_CODE</a:t>
                      </a:r>
                      <a:endParaRPr lang="tr-TR" dirty="0"/>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r>
                        <a:rPr lang="tr-TR" dirty="0"/>
                        <a:t>NO</a:t>
                      </a:r>
                    </a:p>
                  </a:txBody>
                  <a:tcPr/>
                </a:tc>
                <a:tc>
                  <a:txBody>
                    <a:bodyPr/>
                    <a:lstStyle/>
                    <a:p>
                      <a:r>
                        <a:rPr lang="tr-TR" dirty="0"/>
                        <a:t>DS</a:t>
                      </a:r>
                    </a:p>
                  </a:txBody>
                  <a:tcPr/>
                </a:tc>
                <a:extLst>
                  <a:ext uri="{0D108BD9-81ED-4DB2-BD59-A6C34878D82A}">
                    <a16:rowId xmlns:a16="http://schemas.microsoft.com/office/drawing/2014/main" val="4000290936"/>
                  </a:ext>
                </a:extLst>
              </a:tr>
              <a:tr h="627929">
                <a:tc>
                  <a:txBody>
                    <a:bodyPr/>
                    <a:lstStyle/>
                    <a:p>
                      <a:r>
                        <a:rPr lang="tr-TR" sz="1800" b="0" i="0" kern="1200" dirty="0">
                          <a:solidFill>
                            <a:schemeClr val="dk1"/>
                          </a:solidFill>
                          <a:effectLst/>
                          <a:latin typeface="+mn-lt"/>
                          <a:ea typeface="+mn-ea"/>
                          <a:cs typeface="+mn-cs"/>
                        </a:rPr>
                        <a:t>DEPARTMENT_ID</a:t>
                      </a:r>
                      <a:endParaRPr lang="tr-TR" dirty="0"/>
                    </a:p>
                  </a:txBody>
                  <a:tcPr/>
                </a:tc>
                <a:tc>
                  <a:txBody>
                    <a:bodyPr/>
                    <a:lstStyle/>
                    <a:p>
                      <a:r>
                        <a:rPr lang="tr-TR" dirty="0"/>
                        <a:t>FK</a:t>
                      </a:r>
                    </a:p>
                  </a:txBody>
                  <a:tcPr/>
                </a:tc>
                <a:tc>
                  <a:txBody>
                    <a:bodyPr/>
                    <a:lstStyle/>
                    <a:p>
                      <a:endParaRPr lang="tr-TR"/>
                    </a:p>
                  </a:txBody>
                  <a:tcPr/>
                </a:tc>
                <a:tc>
                  <a:txBody>
                    <a:bodyPr/>
                    <a:lstStyle/>
                    <a:p>
                      <a:r>
                        <a:rPr lang="tr-TR" dirty="0"/>
                        <a:t>DEPARTMENTS</a:t>
                      </a:r>
                    </a:p>
                  </a:txBody>
                  <a:tcPr/>
                </a:tc>
                <a:tc>
                  <a:txBody>
                    <a:bodyPr/>
                    <a:lstStyle/>
                    <a:p>
                      <a:r>
                        <a:rPr lang="tr-TR" dirty="0"/>
                        <a:t>NO</a:t>
                      </a:r>
                    </a:p>
                  </a:txBody>
                  <a:tcPr/>
                </a:tc>
                <a:tc>
                  <a:txBody>
                    <a:bodyPr/>
                    <a:lstStyle/>
                    <a:p>
                      <a:r>
                        <a:rPr lang="tr-TR" dirty="0"/>
                        <a:t>1</a:t>
                      </a:r>
                    </a:p>
                  </a:txBody>
                  <a:tcPr/>
                </a:tc>
                <a:extLst>
                  <a:ext uri="{0D108BD9-81ED-4DB2-BD59-A6C34878D82A}">
                    <a16:rowId xmlns:a16="http://schemas.microsoft.com/office/drawing/2014/main" val="1008613572"/>
                  </a:ext>
                </a:extLst>
              </a:tr>
              <a:tr h="635251">
                <a:tc>
                  <a:txBody>
                    <a:bodyPr/>
                    <a:lstStyle/>
                    <a:p>
                      <a:r>
                        <a:rPr lang="tr-TR" sz="1800" b="0" i="0" kern="1200" dirty="0">
                          <a:solidFill>
                            <a:schemeClr val="dk1"/>
                          </a:solidFill>
                          <a:effectLst/>
                          <a:latin typeface="+mn-lt"/>
                          <a:ea typeface="+mn-ea"/>
                          <a:cs typeface="+mn-cs"/>
                        </a:rPr>
                        <a:t>ACADEMICIAN_ID</a:t>
                      </a:r>
                      <a:endParaRPr lang="tr-TR" dirty="0"/>
                    </a:p>
                  </a:txBody>
                  <a:tcPr/>
                </a:tc>
                <a:tc>
                  <a:txBody>
                    <a:bodyPr/>
                    <a:lstStyle/>
                    <a:p>
                      <a:r>
                        <a:rPr lang="tr-TR" dirty="0"/>
                        <a:t>FK</a:t>
                      </a:r>
                    </a:p>
                  </a:txBody>
                  <a:tcPr/>
                </a:tc>
                <a:tc>
                  <a:txBody>
                    <a:bodyPr/>
                    <a:lstStyle/>
                    <a:p>
                      <a:endParaRPr lang="tr-TR" dirty="0"/>
                    </a:p>
                  </a:txBody>
                  <a:tcPr/>
                </a:tc>
                <a:tc>
                  <a:txBody>
                    <a:bodyPr/>
                    <a:lstStyle/>
                    <a:p>
                      <a:r>
                        <a:rPr lang="tr-TR" dirty="0"/>
                        <a:t>ACADEMİCİANS</a:t>
                      </a:r>
                    </a:p>
                  </a:txBody>
                  <a:tcPr/>
                </a:tc>
                <a:tc>
                  <a:txBody>
                    <a:bodyPr/>
                    <a:lstStyle/>
                    <a:p>
                      <a:r>
                        <a:rPr lang="tr-TR" dirty="0"/>
                        <a:t>NO</a:t>
                      </a:r>
                    </a:p>
                  </a:txBody>
                  <a:tcPr/>
                </a:tc>
                <a:tc>
                  <a:txBody>
                    <a:bodyPr/>
                    <a:lstStyle/>
                    <a:p>
                      <a:r>
                        <a:rPr lang="tr-TR" dirty="0"/>
                        <a:t>1</a:t>
                      </a:r>
                    </a:p>
                  </a:txBody>
                  <a:tcPr/>
                </a:tc>
                <a:extLst>
                  <a:ext uri="{0D108BD9-81ED-4DB2-BD59-A6C34878D82A}">
                    <a16:rowId xmlns:a16="http://schemas.microsoft.com/office/drawing/2014/main" val="937084119"/>
                  </a:ext>
                </a:extLst>
              </a:tr>
            </a:tbl>
          </a:graphicData>
        </a:graphic>
      </p:graphicFrame>
    </p:spTree>
    <p:extLst>
      <p:ext uri="{BB962C8B-B14F-4D97-AF65-F5344CB8AC3E}">
        <p14:creationId xmlns:p14="http://schemas.microsoft.com/office/powerpoint/2010/main" val="1815341713"/>
      </p:ext>
    </p:extLst>
  </p:cSld>
  <p:clrMapOvr>
    <a:masterClrMapping/>
  </p:clrMapOvr>
</p:sld>
</file>

<file path=ppt/theme/theme1.xml><?xml version="1.0" encoding="utf-8"?>
<a:theme xmlns:a="http://schemas.openxmlformats.org/drawingml/2006/main" name="Archway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Archway">
      <a:majorFont>
        <a:latin typeface="Felix Titling"/>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wayVTI" id="{309F1D27-9968-4F93-BA7C-3666A757FD2E}" vid="{76D8E8FD-8787-4E56-A14A-C28BF58ABEEE}"/>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273</TotalTime>
  <Words>1393</Words>
  <Application>Microsoft Office PowerPoint</Application>
  <PresentationFormat>Geniş ekran</PresentationFormat>
  <Paragraphs>287</Paragraphs>
  <Slides>21</Slides>
  <Notes>7</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21</vt:i4>
      </vt:variant>
    </vt:vector>
  </HeadingPairs>
  <TitlesOfParts>
    <vt:vector size="27" baseType="lpstr">
      <vt:lpstr>Aptos</vt:lpstr>
      <vt:lpstr>Arial</vt:lpstr>
      <vt:lpstr>Calibri</vt:lpstr>
      <vt:lpstr>Felix Titling</vt:lpstr>
      <vt:lpstr>Goudy Old Style</vt:lpstr>
      <vt:lpstr>ArchwayVTI</vt:lpstr>
      <vt:lpstr>College DAtabase </vt:lpstr>
      <vt:lpstr>SCENARIO</vt:lpstr>
      <vt:lpstr>PowerPoint Sunusu</vt:lpstr>
      <vt:lpstr>Entity- Attribute Dİagram</vt:lpstr>
      <vt:lpstr>MATRİX DİAGRAM</vt:lpstr>
      <vt:lpstr>tables</vt:lpstr>
      <vt:lpstr>student</vt:lpstr>
      <vt:lpstr>academıcıan</vt:lpstr>
      <vt:lpstr>COURSES</vt:lpstr>
      <vt:lpstr>departments</vt:lpstr>
      <vt:lpstr>DEPARTMENT_HEADS</vt:lpstr>
      <vt:lpstr>ENROLLMENTS</vt:lpstr>
      <vt:lpstr>EXAMS</vt:lpstr>
      <vt:lpstr>DML STATEMENTS</vt:lpstr>
      <vt:lpstr>SUBQUERY</vt:lpstr>
      <vt:lpstr>JOİN</vt:lpstr>
      <vt:lpstr>GROUP BY</vt:lpstr>
      <vt:lpstr>DATE</vt:lpstr>
      <vt:lpstr>Character</vt:lpstr>
      <vt:lpstr>UPDATE</vt:lpstr>
      <vt:lpstr>ALTER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dAtabase </dc:title>
  <dc:creator>ARIF TUNCER</dc:creator>
  <cp:lastModifiedBy>ARIF TUNCER</cp:lastModifiedBy>
  <cp:revision>11</cp:revision>
  <dcterms:created xsi:type="dcterms:W3CDTF">2024-05-22T20:43:37Z</dcterms:created>
  <dcterms:modified xsi:type="dcterms:W3CDTF">2024-05-30T08:53:11Z</dcterms:modified>
</cp:coreProperties>
</file>