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9" r:id="rId2"/>
    <p:sldId id="258" r:id="rId3"/>
    <p:sldId id="266" r:id="rId4"/>
    <p:sldId id="276" r:id="rId5"/>
    <p:sldId id="288" r:id="rId6"/>
    <p:sldId id="268" r:id="rId7"/>
    <p:sldId id="293" r:id="rId8"/>
    <p:sldId id="294" r:id="rId9"/>
    <p:sldId id="295" r:id="rId10"/>
    <p:sldId id="270" r:id="rId11"/>
    <p:sldId id="298" r:id="rId12"/>
    <p:sldId id="277" r:id="rId13"/>
    <p:sldId id="289" r:id="rId14"/>
    <p:sldId id="278" r:id="rId15"/>
    <p:sldId id="287" r:id="rId16"/>
    <p:sldId id="282" r:id="rId17"/>
    <p:sldId id="307" r:id="rId18"/>
    <p:sldId id="283" r:id="rId19"/>
    <p:sldId id="299" r:id="rId20"/>
    <p:sldId id="310" r:id="rId21"/>
    <p:sldId id="308" r:id="rId22"/>
    <p:sldId id="301" r:id="rId23"/>
    <p:sldId id="304" r:id="rId24"/>
    <p:sldId id="311" r:id="rId25"/>
    <p:sldId id="290" r:id="rId26"/>
    <p:sldId id="309" r:id="rId27"/>
    <p:sldId id="292" r:id="rId28"/>
    <p:sldId id="312" r:id="rId29"/>
    <p:sldId id="313" r:id="rId30"/>
    <p:sldId id="284" r:id="rId31"/>
    <p:sldId id="315" r:id="rId32"/>
    <p:sldId id="317" r:id="rId33"/>
    <p:sldId id="328" r:id="rId34"/>
    <p:sldId id="327" r:id="rId35"/>
    <p:sldId id="296" r:id="rId36"/>
    <p:sldId id="318" r:id="rId37"/>
    <p:sldId id="319" r:id="rId38"/>
    <p:sldId id="326" r:id="rId39"/>
    <p:sldId id="285" r:id="rId40"/>
    <p:sldId id="320" r:id="rId41"/>
    <p:sldId id="321" r:id="rId42"/>
    <p:sldId id="322" r:id="rId43"/>
    <p:sldId id="323" r:id="rId44"/>
    <p:sldId id="324" r:id="rId45"/>
    <p:sldId id="325" r:id="rId46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0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CV\Arif\Colruyt\Assignment\Results\Results_ArifThayal\ValueBasedFramewo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Feature </a:t>
            </a:r>
            <a:r>
              <a:rPr lang="en-US" dirty="0"/>
              <a:t>Importance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Relative Importance</c:v>
                </c:pt>
              </c:strCache>
            </c:strRef>
          </c:tx>
          <c:invertIfNegative val="0"/>
          <c:cat>
            <c:strRef>
              <c:f>Sheet1!$A$2:$A$26</c:f>
              <c:strCache>
                <c:ptCount val="25"/>
                <c:pt idx="0">
                  <c:v>n_tickets</c:v>
                </c:pt>
                <c:pt idx="1">
                  <c:v>total_revenue</c:v>
                </c:pt>
                <c:pt idx="2">
                  <c:v>SOW_colr</c:v>
                </c:pt>
                <c:pt idx="3">
                  <c:v>rev_ticket</c:v>
                </c:pt>
                <c:pt idx="4">
                  <c:v>cat_Wijn_Stillewijnen_RAYON</c:v>
                </c:pt>
                <c:pt idx="5">
                  <c:v>cat_Bier_Genietbieren</c:v>
                </c:pt>
                <c:pt idx="6">
                  <c:v>total_discount_format</c:v>
                </c:pt>
                <c:pt idx="7">
                  <c:v>price_sens_colr_format</c:v>
                </c:pt>
                <c:pt idx="8">
                  <c:v>cat_Chips</c:v>
                </c:pt>
                <c:pt idx="9">
                  <c:v>cat_Notengedroogdfruit_groenten</c:v>
                </c:pt>
                <c:pt idx="10">
                  <c:v>cat_KoudeSauzen</c:v>
                </c:pt>
                <c:pt idx="11">
                  <c:v>cat_KaasSeizoenskazen</c:v>
                </c:pt>
                <c:pt idx="12">
                  <c:v>cat_BroodKorthoudbaar</c:v>
                </c:pt>
                <c:pt idx="13">
                  <c:v>cat_VerseKaasFruitkazen</c:v>
                </c:pt>
                <c:pt idx="14">
                  <c:v>cat_Ontbijtgranen_Volwassenen</c:v>
                </c:pt>
                <c:pt idx="15">
                  <c:v>cat_VNCBerBurgers</c:v>
                </c:pt>
                <c:pt idx="16">
                  <c:v>cat_Kauwgum</c:v>
                </c:pt>
                <c:pt idx="17">
                  <c:v>Collishop_customer_Y</c:v>
                </c:pt>
                <c:pt idx="18">
                  <c:v>cat_Babyluiers</c:v>
                </c:pt>
                <c:pt idx="19">
                  <c:v>cat_Ber_Ger_VersMaaltijdsalades</c:v>
                </c:pt>
                <c:pt idx="20">
                  <c:v>cat_Houtpelletskolen_briketten</c:v>
                </c:pt>
                <c:pt idx="21">
                  <c:v>HOUSEHOLDTYPOLOGY_g_HHnochild_55_plus</c:v>
                </c:pt>
                <c:pt idx="22">
                  <c:v>cat_AP_STDR_WhiskyONLINE</c:v>
                </c:pt>
                <c:pt idx="23">
                  <c:v>cat_Incontinentie_luiers</c:v>
                </c:pt>
                <c:pt idx="24">
                  <c:v>SOW_type_colr_UNKNOWN</c:v>
                </c:pt>
              </c:strCache>
            </c:strRef>
          </c:cat>
          <c:val>
            <c:numRef>
              <c:f>Sheet1!$C$2:$C$26</c:f>
              <c:numCache>
                <c:formatCode>0.0%</c:formatCode>
                <c:ptCount val="25"/>
                <c:pt idx="0">
                  <c:v>0.15117264764057645</c:v>
                </c:pt>
                <c:pt idx="1">
                  <c:v>8.6182537439954784E-2</c:v>
                </c:pt>
                <c:pt idx="2">
                  <c:v>7.6857869454648203E-2</c:v>
                </c:pt>
                <c:pt idx="3">
                  <c:v>6.9511161345012715E-2</c:v>
                </c:pt>
                <c:pt idx="4">
                  <c:v>6.3294716021474989E-2</c:v>
                </c:pt>
                <c:pt idx="5">
                  <c:v>5.7925967787510593E-2</c:v>
                </c:pt>
                <c:pt idx="6">
                  <c:v>5.2274653857021756E-2</c:v>
                </c:pt>
                <c:pt idx="7">
                  <c:v>5.0296693981350664E-2</c:v>
                </c:pt>
                <c:pt idx="8">
                  <c:v>4.3797682961288498E-2</c:v>
                </c:pt>
                <c:pt idx="9">
                  <c:v>4.1537157389092964E-2</c:v>
                </c:pt>
                <c:pt idx="10">
                  <c:v>3.786380333427522E-2</c:v>
                </c:pt>
                <c:pt idx="11">
                  <c:v>3.5320712065555239E-2</c:v>
                </c:pt>
                <c:pt idx="12">
                  <c:v>3.1929923707261935E-2</c:v>
                </c:pt>
                <c:pt idx="13">
                  <c:v>3.1364792314213054E-2</c:v>
                </c:pt>
                <c:pt idx="14">
                  <c:v>2.8539135348968635E-2</c:v>
                </c:pt>
                <c:pt idx="15">
                  <c:v>2.8539135348968635E-2</c:v>
                </c:pt>
                <c:pt idx="16">
                  <c:v>2.5148346990675332E-2</c:v>
                </c:pt>
                <c:pt idx="17">
                  <c:v>2.2887821418479795E-2</c:v>
                </c:pt>
                <c:pt idx="18">
                  <c:v>1.9497033060186492E-2</c:v>
                </c:pt>
                <c:pt idx="19">
                  <c:v>1.5258547612319864E-2</c:v>
                </c:pt>
                <c:pt idx="20">
                  <c:v>1.2715456343599886E-2</c:v>
                </c:pt>
                <c:pt idx="21">
                  <c:v>6.4990110200621645E-3</c:v>
                </c:pt>
                <c:pt idx="22">
                  <c:v>5.0861825374399544E-3</c:v>
                </c:pt>
                <c:pt idx="23">
                  <c:v>3.9559197513421868E-3</c:v>
                </c:pt>
                <c:pt idx="24">
                  <c:v>2.5430912687199772E-3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48650624"/>
        <c:axId val="148662528"/>
      </c:barChart>
      <c:catAx>
        <c:axId val="148650624"/>
        <c:scaling>
          <c:orientation val="minMax"/>
        </c:scaling>
        <c:delete val="0"/>
        <c:axPos val="l"/>
        <c:majorTickMark val="none"/>
        <c:minorTickMark val="none"/>
        <c:tickLblPos val="nextTo"/>
        <c:crossAx val="148662528"/>
        <c:crosses val="autoZero"/>
        <c:auto val="1"/>
        <c:lblAlgn val="ctr"/>
        <c:lblOffset val="100"/>
        <c:noMultiLvlLbl val="0"/>
      </c:catAx>
      <c:valAx>
        <c:axId val="148662528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ln w="9525">
            <a:noFill/>
          </a:ln>
        </c:spPr>
        <c:crossAx val="1486506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DD9E4-D7C7-40F8-89EF-3C35FE445DBB}" type="doc">
      <dgm:prSet loTypeId="urn:microsoft.com/office/officeart/2009/3/layout/StepUp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nl-NL"/>
        </a:p>
      </dgm:t>
    </dgm:pt>
    <dgm:pt modelId="{B70A81D8-8651-4197-8CFE-F7D34E6F809F}">
      <dgm:prSet phldrT="[Tekst]"/>
      <dgm:spPr/>
      <dgm:t>
        <a:bodyPr/>
        <a:lstStyle/>
        <a:p>
          <a:r>
            <a:rPr lang="fr-BE" dirty="0" smtClean="0">
              <a:latin typeface="Century Gothic" pitchFamily="34" charset="0"/>
            </a:rPr>
            <a:t>Data Preparation</a:t>
          </a:r>
          <a:endParaRPr lang="nl-NL" dirty="0">
            <a:latin typeface="Century Gothic" pitchFamily="34" charset="0"/>
          </a:endParaRPr>
        </a:p>
      </dgm:t>
    </dgm:pt>
    <dgm:pt modelId="{BB2D79D0-D53D-4371-9C6D-E1354EBCD790}" type="parTrans" cxnId="{2EDEABF9-2F4F-4AAB-88B9-833905B10374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DB08E224-F5CD-425B-9BF1-BAD439D03295}" type="sibTrans" cxnId="{2EDEABF9-2F4F-4AAB-88B9-833905B10374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14A1D06C-E810-4279-B6E6-9B9A1B2F2AC0}">
      <dgm:prSet phldrT="[Tekst]"/>
      <dgm:spPr/>
      <dgm:t>
        <a:bodyPr/>
        <a:lstStyle/>
        <a:p>
          <a:r>
            <a:rPr lang="fr-BE" dirty="0" smtClean="0">
              <a:latin typeface="Century Gothic" pitchFamily="34" charset="0"/>
            </a:rPr>
            <a:t>Modeling Pipeline</a:t>
          </a:r>
          <a:endParaRPr lang="nl-NL" dirty="0">
            <a:latin typeface="Century Gothic" pitchFamily="34" charset="0"/>
          </a:endParaRPr>
        </a:p>
      </dgm:t>
    </dgm:pt>
    <dgm:pt modelId="{B5BACDDD-0F16-4616-A496-2809DE2EF8E3}" type="parTrans" cxnId="{4C62FFFC-CE87-4CF7-98FE-89628B2DBB4E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3A0DE68B-F05B-4736-A877-0E98F7CAF3FD}" type="sibTrans" cxnId="{4C62FFFC-CE87-4CF7-98FE-89628B2DBB4E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A9ADD315-CA59-4A15-9413-9713F0D5AD2B}">
      <dgm:prSet phldrT="[Tekst]"/>
      <dgm:spPr/>
      <dgm:t>
        <a:bodyPr/>
        <a:lstStyle/>
        <a:p>
          <a:r>
            <a:rPr lang="fr-BE" dirty="0" smtClean="0">
              <a:latin typeface="Century Gothic" pitchFamily="34" charset="0"/>
            </a:rPr>
            <a:t>Train &amp; Score</a:t>
          </a:r>
          <a:endParaRPr lang="nl-NL" dirty="0">
            <a:latin typeface="Century Gothic" pitchFamily="34" charset="0"/>
          </a:endParaRPr>
        </a:p>
      </dgm:t>
    </dgm:pt>
    <dgm:pt modelId="{6C012469-DEC4-4395-8E63-9B7D7DA03627}" type="parTrans" cxnId="{933372E6-7B14-403B-8C11-A6793E1F8794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1B2E3E3D-CBFD-40BD-B028-88492AE352BC}" type="sibTrans" cxnId="{933372E6-7B14-403B-8C11-A6793E1F8794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55561A7C-0A9B-4C9D-B034-B4E95F5DD9D8}">
      <dgm:prSet phldrT="[Tekst]"/>
      <dgm:spPr/>
      <dgm:t>
        <a:bodyPr/>
        <a:lstStyle/>
        <a:p>
          <a:r>
            <a:rPr lang="fr-BE" dirty="0" smtClean="0">
              <a:latin typeface="Century Gothic" pitchFamily="34" charset="0"/>
            </a:rPr>
            <a:t>Data transformation</a:t>
          </a:r>
          <a:endParaRPr lang="nl-NL" dirty="0">
            <a:latin typeface="Century Gothic" pitchFamily="34" charset="0"/>
          </a:endParaRPr>
        </a:p>
      </dgm:t>
    </dgm:pt>
    <dgm:pt modelId="{4B4BDF2F-0685-4320-9713-82992966638B}" type="parTrans" cxnId="{FE953866-0FF3-4473-AE8A-28A7BD9978C3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3B6FC6E4-F950-4DF3-93BD-29087FA8C7A6}" type="sibTrans" cxnId="{FE953866-0FF3-4473-AE8A-28A7BD9978C3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850D4373-7C9D-4FBF-89C6-E222FE02C3CE}">
      <dgm:prSet phldrT="[Tekst]"/>
      <dgm:spPr/>
      <dgm:t>
        <a:bodyPr/>
        <a:lstStyle/>
        <a:p>
          <a:r>
            <a:rPr lang="fr-BE" dirty="0" err="1" smtClean="0">
              <a:latin typeface="Century Gothic" pitchFamily="34" charset="0"/>
            </a:rPr>
            <a:t>Encoding</a:t>
          </a:r>
          <a:r>
            <a:rPr lang="fr-BE" dirty="0" smtClean="0">
              <a:latin typeface="Century Gothic" pitchFamily="34" charset="0"/>
            </a:rPr>
            <a:t> &amp; </a:t>
          </a:r>
          <a:r>
            <a:rPr lang="fr-BE" dirty="0" err="1" smtClean="0">
              <a:latin typeface="Century Gothic" pitchFamily="34" charset="0"/>
            </a:rPr>
            <a:t>Scaling</a:t>
          </a:r>
          <a:endParaRPr lang="nl-NL" dirty="0">
            <a:latin typeface="Century Gothic" pitchFamily="34" charset="0"/>
          </a:endParaRPr>
        </a:p>
      </dgm:t>
    </dgm:pt>
    <dgm:pt modelId="{4E266241-1882-4B1B-AD5A-7316F90792CA}" type="parTrans" cxnId="{D795C271-5B51-49D0-BEFE-23CDA671FC96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A34B9C84-CFDA-492B-AE09-DCF9F6DEE4B6}" type="sibTrans" cxnId="{D795C271-5B51-49D0-BEFE-23CDA671FC96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C8C57A89-826F-4848-9A2C-31EE834F649C}">
      <dgm:prSet phldrT="[Tekst]"/>
      <dgm:spPr/>
      <dgm:t>
        <a:bodyPr/>
        <a:lstStyle/>
        <a:p>
          <a:r>
            <a:rPr lang="fr-BE" dirty="0" smtClean="0">
              <a:latin typeface="Century Gothic" pitchFamily="34" charset="0"/>
            </a:rPr>
            <a:t>Data </a:t>
          </a:r>
          <a:r>
            <a:rPr lang="fr-BE" dirty="0" err="1" smtClean="0">
              <a:latin typeface="Century Gothic" pitchFamily="34" charset="0"/>
            </a:rPr>
            <a:t>discovey</a:t>
          </a:r>
          <a:endParaRPr lang="nl-NL" dirty="0">
            <a:latin typeface="Century Gothic" pitchFamily="34" charset="0"/>
          </a:endParaRPr>
        </a:p>
      </dgm:t>
    </dgm:pt>
    <dgm:pt modelId="{E4970E47-415B-4C05-B18D-48651C5A72CF}" type="parTrans" cxnId="{A822317C-69A5-4D3C-85A2-0181B29698D1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AA2127BE-D5D7-4A89-95A4-BAA0768DC139}" type="sibTrans" cxnId="{A822317C-69A5-4D3C-85A2-0181B29698D1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DFD8E0A3-56C7-4ADB-9B05-ACE6C3417C17}">
      <dgm:prSet phldrT="[Tekst]"/>
      <dgm:spPr/>
      <dgm:t>
        <a:bodyPr/>
        <a:lstStyle/>
        <a:p>
          <a:r>
            <a:rPr lang="fr-BE" dirty="0" smtClean="0">
              <a:latin typeface="Century Gothic" pitchFamily="34" charset="0"/>
            </a:rPr>
            <a:t>Data collection</a:t>
          </a:r>
          <a:endParaRPr lang="nl-NL" dirty="0">
            <a:latin typeface="Century Gothic" pitchFamily="34" charset="0"/>
          </a:endParaRPr>
        </a:p>
      </dgm:t>
    </dgm:pt>
    <dgm:pt modelId="{751123BD-3179-4F77-9086-723D56C5AE90}" type="parTrans" cxnId="{9ABE5642-1243-4DD7-9275-736E9D05439E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A4571513-7C50-4114-924C-61A9A03E9906}" type="sibTrans" cxnId="{9ABE5642-1243-4DD7-9275-736E9D05439E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E6A2856A-ABFC-4592-A5C8-E70F98FD8CFB}">
      <dgm:prSet phldrT="[Tekst]"/>
      <dgm:spPr/>
      <dgm:t>
        <a:bodyPr/>
        <a:lstStyle/>
        <a:p>
          <a:r>
            <a:rPr lang="fr-BE" dirty="0" smtClean="0">
              <a:latin typeface="Century Gothic" pitchFamily="34" charset="0"/>
            </a:rPr>
            <a:t>Data Exploration</a:t>
          </a:r>
          <a:endParaRPr lang="nl-NL" dirty="0">
            <a:latin typeface="Century Gothic" pitchFamily="34" charset="0"/>
          </a:endParaRPr>
        </a:p>
      </dgm:t>
    </dgm:pt>
    <dgm:pt modelId="{7D684ED6-7E09-4353-8FD4-517E481AE2B9}" type="parTrans" cxnId="{52305339-1F6F-4386-8F31-AB350F3EA3F2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2D1412A4-6B40-4948-89FA-470877D96600}" type="sibTrans" cxnId="{52305339-1F6F-4386-8F31-AB350F3EA3F2}">
      <dgm:prSet/>
      <dgm:spPr/>
      <dgm:t>
        <a:bodyPr/>
        <a:lstStyle/>
        <a:p>
          <a:endParaRPr lang="nl-NL">
            <a:latin typeface="Century Gothic" pitchFamily="34" charset="0"/>
          </a:endParaRPr>
        </a:p>
      </dgm:t>
    </dgm:pt>
    <dgm:pt modelId="{3425871F-2D41-44E5-9264-51491AF5B011}">
      <dgm:prSet phldrT="[Tekst]"/>
      <dgm:spPr/>
      <dgm:t>
        <a:bodyPr/>
        <a:lstStyle/>
        <a:p>
          <a:r>
            <a:rPr lang="nl-NL" dirty="0" smtClean="0">
              <a:latin typeface="Century Gothic" pitchFamily="34" charset="0"/>
            </a:rPr>
            <a:t>Hypertuning</a:t>
          </a:r>
          <a:endParaRPr lang="nl-NL" dirty="0">
            <a:latin typeface="Century Gothic" pitchFamily="34" charset="0"/>
          </a:endParaRPr>
        </a:p>
      </dgm:t>
    </dgm:pt>
    <dgm:pt modelId="{8FED46B7-C05E-4953-92E6-866D9BC9374C}" type="parTrans" cxnId="{908D3781-2E27-43D6-8FB5-0A36EE4E3E1E}">
      <dgm:prSet/>
      <dgm:spPr/>
      <dgm:t>
        <a:bodyPr/>
        <a:lstStyle/>
        <a:p>
          <a:endParaRPr lang="fr-BE"/>
        </a:p>
      </dgm:t>
    </dgm:pt>
    <dgm:pt modelId="{15A15474-39E2-4145-957A-E046B9E309B2}" type="sibTrans" cxnId="{908D3781-2E27-43D6-8FB5-0A36EE4E3E1E}">
      <dgm:prSet/>
      <dgm:spPr/>
      <dgm:t>
        <a:bodyPr/>
        <a:lstStyle/>
        <a:p>
          <a:endParaRPr lang="fr-BE"/>
        </a:p>
      </dgm:t>
    </dgm:pt>
    <dgm:pt modelId="{40DD1ABD-AA2E-46B2-9D86-CA22E97ACFEF}">
      <dgm:prSet phldrT="[Tekst]"/>
      <dgm:spPr/>
      <dgm:t>
        <a:bodyPr/>
        <a:lstStyle/>
        <a:p>
          <a:r>
            <a:rPr lang="nl-NL" dirty="0" smtClean="0">
              <a:latin typeface="Century Gothic" pitchFamily="34" charset="0"/>
            </a:rPr>
            <a:t>Predict the labels</a:t>
          </a:r>
          <a:endParaRPr lang="nl-NL" dirty="0">
            <a:latin typeface="Century Gothic" pitchFamily="34" charset="0"/>
          </a:endParaRPr>
        </a:p>
      </dgm:t>
    </dgm:pt>
    <dgm:pt modelId="{79CB6810-E5A8-4F5E-8604-57E5ECA38813}" type="parTrans" cxnId="{04AC76F9-2A84-4607-A882-F7BC2AF0EF0C}">
      <dgm:prSet/>
      <dgm:spPr/>
      <dgm:t>
        <a:bodyPr/>
        <a:lstStyle/>
        <a:p>
          <a:endParaRPr lang="fr-BE"/>
        </a:p>
      </dgm:t>
    </dgm:pt>
    <dgm:pt modelId="{ED9AC0E7-A600-4FEB-ADFB-C6111C5A4534}" type="sibTrans" cxnId="{04AC76F9-2A84-4607-A882-F7BC2AF0EF0C}">
      <dgm:prSet/>
      <dgm:spPr/>
      <dgm:t>
        <a:bodyPr/>
        <a:lstStyle/>
        <a:p>
          <a:endParaRPr lang="fr-BE"/>
        </a:p>
      </dgm:t>
    </dgm:pt>
    <dgm:pt modelId="{EF8CE0D4-3E13-4E93-BA5A-C413C1EA31FE}">
      <dgm:prSet phldrT="[Tekst]"/>
      <dgm:spPr/>
      <dgm:t>
        <a:bodyPr/>
        <a:lstStyle/>
        <a:p>
          <a:r>
            <a:rPr lang="nl-NL" dirty="0" smtClean="0">
              <a:latin typeface="Century Gothic" pitchFamily="34" charset="0"/>
            </a:rPr>
            <a:t>Model Evaluation</a:t>
          </a:r>
          <a:endParaRPr lang="nl-NL" dirty="0">
            <a:latin typeface="Century Gothic" pitchFamily="34" charset="0"/>
          </a:endParaRPr>
        </a:p>
      </dgm:t>
    </dgm:pt>
    <dgm:pt modelId="{D31401DB-47DC-4FEA-B27C-F41C48EA1018}" type="parTrans" cxnId="{4AE9E394-76C7-468D-A7E4-EB8E7B8A2F9B}">
      <dgm:prSet/>
      <dgm:spPr/>
      <dgm:t>
        <a:bodyPr/>
        <a:lstStyle/>
        <a:p>
          <a:endParaRPr lang="fr-BE"/>
        </a:p>
      </dgm:t>
    </dgm:pt>
    <dgm:pt modelId="{B922531E-5990-4FED-A40C-31BAB04FC0DB}" type="sibTrans" cxnId="{4AE9E394-76C7-468D-A7E4-EB8E7B8A2F9B}">
      <dgm:prSet/>
      <dgm:spPr/>
      <dgm:t>
        <a:bodyPr/>
        <a:lstStyle/>
        <a:p>
          <a:endParaRPr lang="fr-BE"/>
        </a:p>
      </dgm:t>
    </dgm:pt>
    <dgm:pt modelId="{07A23350-6A24-4B6E-8AC3-9DA38681BCDB}">
      <dgm:prSet phldrT="[Tekst]"/>
      <dgm:spPr/>
      <dgm:t>
        <a:bodyPr/>
        <a:lstStyle/>
        <a:p>
          <a:r>
            <a:rPr lang="nl-NL" dirty="0" smtClean="0">
              <a:latin typeface="Century Gothic" pitchFamily="34" charset="0"/>
            </a:rPr>
            <a:t>Model selection</a:t>
          </a:r>
          <a:endParaRPr lang="nl-NL" dirty="0">
            <a:latin typeface="Century Gothic" pitchFamily="34" charset="0"/>
          </a:endParaRPr>
        </a:p>
      </dgm:t>
    </dgm:pt>
    <dgm:pt modelId="{FB48C84E-2B02-42DE-B71A-BB9433CE8CA4}" type="sibTrans" cxnId="{8EE1AB4C-E6FF-4C9B-81E6-49B8409B3700}">
      <dgm:prSet/>
      <dgm:spPr/>
      <dgm:t>
        <a:bodyPr/>
        <a:lstStyle/>
        <a:p>
          <a:endParaRPr lang="fr-BE"/>
        </a:p>
      </dgm:t>
    </dgm:pt>
    <dgm:pt modelId="{6A549D0E-7F56-45B5-8C4D-01BDD38406D3}" type="parTrans" cxnId="{8EE1AB4C-E6FF-4C9B-81E6-49B8409B3700}">
      <dgm:prSet/>
      <dgm:spPr/>
      <dgm:t>
        <a:bodyPr/>
        <a:lstStyle/>
        <a:p>
          <a:endParaRPr lang="fr-BE"/>
        </a:p>
      </dgm:t>
    </dgm:pt>
    <dgm:pt modelId="{04A49499-48F7-4A4E-9839-F791CA3C7502}">
      <dgm:prSet phldrT="[Tekst]"/>
      <dgm:spPr/>
      <dgm:t>
        <a:bodyPr/>
        <a:lstStyle/>
        <a:p>
          <a:r>
            <a:rPr lang="nl-NL" dirty="0" smtClean="0">
              <a:latin typeface="Century Gothic" pitchFamily="34" charset="0"/>
            </a:rPr>
            <a:t>Feature Selection</a:t>
          </a:r>
          <a:endParaRPr lang="nl-NL" dirty="0">
            <a:latin typeface="Century Gothic" pitchFamily="34" charset="0"/>
          </a:endParaRPr>
        </a:p>
      </dgm:t>
    </dgm:pt>
    <dgm:pt modelId="{AAAEFDA7-6196-47BF-98C1-A11BB2745D7A}" type="parTrans" cxnId="{12F5E3AF-B252-4B0F-9191-B0AEF4363420}">
      <dgm:prSet/>
      <dgm:spPr/>
      <dgm:t>
        <a:bodyPr/>
        <a:lstStyle/>
        <a:p>
          <a:endParaRPr lang="fr-BE"/>
        </a:p>
      </dgm:t>
    </dgm:pt>
    <dgm:pt modelId="{04C56FFE-7514-4944-B1F4-66DCA721C8DB}" type="sibTrans" cxnId="{12F5E3AF-B252-4B0F-9191-B0AEF4363420}">
      <dgm:prSet/>
      <dgm:spPr/>
      <dgm:t>
        <a:bodyPr/>
        <a:lstStyle/>
        <a:p>
          <a:endParaRPr lang="fr-BE"/>
        </a:p>
      </dgm:t>
    </dgm:pt>
    <dgm:pt modelId="{8DFC3F0C-7F08-41F0-95F1-B6C2474A9CB4}">
      <dgm:prSet phldrT="[Tekst]"/>
      <dgm:spPr/>
      <dgm:t>
        <a:bodyPr/>
        <a:lstStyle/>
        <a:p>
          <a:r>
            <a:rPr lang="nl-NL" dirty="0" smtClean="0">
              <a:latin typeface="Century Gothic" pitchFamily="34" charset="0"/>
            </a:rPr>
            <a:t>Scoring the Unlabeled data</a:t>
          </a:r>
          <a:endParaRPr lang="nl-NL" dirty="0">
            <a:latin typeface="Century Gothic" pitchFamily="34" charset="0"/>
          </a:endParaRPr>
        </a:p>
      </dgm:t>
    </dgm:pt>
    <dgm:pt modelId="{25D49E80-E6E5-4A12-872B-454105639F73}" type="parTrans" cxnId="{E8C513E9-FC3F-48DB-8D38-D87EF959D27B}">
      <dgm:prSet/>
      <dgm:spPr/>
      <dgm:t>
        <a:bodyPr/>
        <a:lstStyle/>
        <a:p>
          <a:endParaRPr lang="fr-BE"/>
        </a:p>
      </dgm:t>
    </dgm:pt>
    <dgm:pt modelId="{33F4C1B6-BD1C-4DD5-853B-731A08878BF1}" type="sibTrans" cxnId="{E8C513E9-FC3F-48DB-8D38-D87EF959D27B}">
      <dgm:prSet/>
      <dgm:spPr/>
      <dgm:t>
        <a:bodyPr/>
        <a:lstStyle/>
        <a:p>
          <a:endParaRPr lang="fr-BE"/>
        </a:p>
      </dgm:t>
    </dgm:pt>
    <dgm:pt modelId="{2B551CD8-97C8-4E85-90DB-369539137B90}" type="pres">
      <dgm:prSet presAssocID="{2BFDD9E4-D7C7-40F8-89EF-3C35FE445DB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BE"/>
        </a:p>
      </dgm:t>
    </dgm:pt>
    <dgm:pt modelId="{BB0FF2FB-5FD7-47A6-AC52-4F4FF2EE1386}" type="pres">
      <dgm:prSet presAssocID="{C8C57A89-826F-4848-9A2C-31EE834F649C}" presName="composite" presStyleCnt="0"/>
      <dgm:spPr/>
    </dgm:pt>
    <dgm:pt modelId="{E0511A4A-EF7C-47C6-86A7-645F1FA8402B}" type="pres">
      <dgm:prSet presAssocID="{C8C57A89-826F-4848-9A2C-31EE834F649C}" presName="LShape" presStyleLbl="alignNode1" presStyleIdx="0" presStyleCnt="7"/>
      <dgm:spPr/>
    </dgm:pt>
    <dgm:pt modelId="{999830AB-DBB4-44F2-B6CF-6C48090DB74C}" type="pres">
      <dgm:prSet presAssocID="{C8C57A89-826F-4848-9A2C-31EE834F649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05312AA-119B-4E87-928A-0E10AE8025FF}" type="pres">
      <dgm:prSet presAssocID="{C8C57A89-826F-4848-9A2C-31EE834F649C}" presName="Triangle" presStyleLbl="alignNode1" presStyleIdx="1" presStyleCnt="7"/>
      <dgm:spPr/>
    </dgm:pt>
    <dgm:pt modelId="{0D03F2A0-6C5D-45DF-8F8A-FF6521FF87A9}" type="pres">
      <dgm:prSet presAssocID="{AA2127BE-D5D7-4A89-95A4-BAA0768DC139}" presName="sibTrans" presStyleCnt="0"/>
      <dgm:spPr/>
    </dgm:pt>
    <dgm:pt modelId="{E77B07BD-7F01-4000-9D5C-15C114DD010A}" type="pres">
      <dgm:prSet presAssocID="{AA2127BE-D5D7-4A89-95A4-BAA0768DC139}" presName="space" presStyleCnt="0"/>
      <dgm:spPr/>
    </dgm:pt>
    <dgm:pt modelId="{51B54AB8-B940-498F-8DD0-927235A8A793}" type="pres">
      <dgm:prSet presAssocID="{B70A81D8-8651-4197-8CFE-F7D34E6F809F}" presName="composite" presStyleCnt="0"/>
      <dgm:spPr/>
    </dgm:pt>
    <dgm:pt modelId="{9D3A666A-7460-447E-A30A-4D55BC4C223D}" type="pres">
      <dgm:prSet presAssocID="{B70A81D8-8651-4197-8CFE-F7D34E6F809F}" presName="LShape" presStyleLbl="alignNode1" presStyleIdx="2" presStyleCnt="7"/>
      <dgm:spPr/>
    </dgm:pt>
    <dgm:pt modelId="{ECDB25F7-68DD-4682-BFB5-ACD104A247AD}" type="pres">
      <dgm:prSet presAssocID="{B70A81D8-8651-4197-8CFE-F7D34E6F809F}" presName="ParentText" presStyleLbl="revTx" presStyleIdx="1" presStyleCnt="4" custScaleX="1070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D313946-3053-4B79-9BEE-5A2C73379717}" type="pres">
      <dgm:prSet presAssocID="{B70A81D8-8651-4197-8CFE-F7D34E6F809F}" presName="Triangle" presStyleLbl="alignNode1" presStyleIdx="3" presStyleCnt="7"/>
      <dgm:spPr/>
    </dgm:pt>
    <dgm:pt modelId="{21CC4BF2-5BCB-41A2-B0A2-2E0CE0181623}" type="pres">
      <dgm:prSet presAssocID="{DB08E224-F5CD-425B-9BF1-BAD439D03295}" presName="sibTrans" presStyleCnt="0"/>
      <dgm:spPr/>
    </dgm:pt>
    <dgm:pt modelId="{887C7993-31D4-4DBD-B48C-F7E6D30D19E7}" type="pres">
      <dgm:prSet presAssocID="{DB08E224-F5CD-425B-9BF1-BAD439D03295}" presName="space" presStyleCnt="0"/>
      <dgm:spPr/>
    </dgm:pt>
    <dgm:pt modelId="{D5739701-3F33-4024-9DCB-7DAF69709EE7}" type="pres">
      <dgm:prSet presAssocID="{14A1D06C-E810-4279-B6E6-9B9A1B2F2AC0}" presName="composite" presStyleCnt="0"/>
      <dgm:spPr/>
    </dgm:pt>
    <dgm:pt modelId="{783D553D-B257-4630-A314-A1EC22AB525F}" type="pres">
      <dgm:prSet presAssocID="{14A1D06C-E810-4279-B6E6-9B9A1B2F2AC0}" presName="LShape" presStyleLbl="alignNode1" presStyleIdx="4" presStyleCnt="7"/>
      <dgm:spPr/>
    </dgm:pt>
    <dgm:pt modelId="{78482723-9D9E-4DD7-A217-294CE7074E7F}" type="pres">
      <dgm:prSet presAssocID="{14A1D06C-E810-4279-B6E6-9B9A1B2F2AC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93A64F3-1070-4B30-AEB6-8C384184EEB1}" type="pres">
      <dgm:prSet presAssocID="{14A1D06C-E810-4279-B6E6-9B9A1B2F2AC0}" presName="Triangle" presStyleLbl="alignNode1" presStyleIdx="5" presStyleCnt="7"/>
      <dgm:spPr/>
    </dgm:pt>
    <dgm:pt modelId="{4A4BE4A1-3810-414E-B93F-246B64BC63A9}" type="pres">
      <dgm:prSet presAssocID="{3A0DE68B-F05B-4736-A877-0E98F7CAF3FD}" presName="sibTrans" presStyleCnt="0"/>
      <dgm:spPr/>
    </dgm:pt>
    <dgm:pt modelId="{95829CFB-E6AC-4D9B-AE21-249092BCB7BB}" type="pres">
      <dgm:prSet presAssocID="{3A0DE68B-F05B-4736-A877-0E98F7CAF3FD}" presName="space" presStyleCnt="0"/>
      <dgm:spPr/>
    </dgm:pt>
    <dgm:pt modelId="{89BABBEE-68FE-4B16-8A4D-DF73A4E36E5C}" type="pres">
      <dgm:prSet presAssocID="{A9ADD315-CA59-4A15-9413-9713F0D5AD2B}" presName="composite" presStyleCnt="0"/>
      <dgm:spPr/>
    </dgm:pt>
    <dgm:pt modelId="{F8620E47-4C33-4E5F-AB0B-B5B0D07419FC}" type="pres">
      <dgm:prSet presAssocID="{A9ADD315-CA59-4A15-9413-9713F0D5AD2B}" presName="LShape" presStyleLbl="alignNode1" presStyleIdx="6" presStyleCnt="7"/>
      <dgm:spPr/>
    </dgm:pt>
    <dgm:pt modelId="{16F5CEFB-7F26-4177-AF0E-7515E88180FB}" type="pres">
      <dgm:prSet presAssocID="{A9ADD315-CA59-4A15-9413-9713F0D5AD2B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12F5E3AF-B252-4B0F-9191-B0AEF4363420}" srcId="{14A1D06C-E810-4279-B6E6-9B9A1B2F2AC0}" destId="{04A49499-48F7-4A4E-9839-F791CA3C7502}" srcOrd="0" destOrd="0" parTransId="{AAAEFDA7-6196-47BF-98C1-A11BB2745D7A}" sibTransId="{04C56FFE-7514-4944-B1F4-66DCA721C8DB}"/>
    <dgm:cxn modelId="{D795C271-5B51-49D0-BEFE-23CDA671FC96}" srcId="{B70A81D8-8651-4197-8CFE-F7D34E6F809F}" destId="{850D4373-7C9D-4FBF-89C6-E222FE02C3CE}" srcOrd="1" destOrd="0" parTransId="{4E266241-1882-4B1B-AD5A-7316F90792CA}" sibTransId="{A34B9C84-CFDA-492B-AE09-DCF9F6DEE4B6}"/>
    <dgm:cxn modelId="{24838CA3-67D5-46B5-B3AB-75BEE6C0AF9D}" type="presOf" srcId="{04A49499-48F7-4A4E-9839-F791CA3C7502}" destId="{78482723-9D9E-4DD7-A217-294CE7074E7F}" srcOrd="0" destOrd="1" presId="urn:microsoft.com/office/officeart/2009/3/layout/StepUpProcess"/>
    <dgm:cxn modelId="{2EDEABF9-2F4F-4AAB-88B9-833905B10374}" srcId="{2BFDD9E4-D7C7-40F8-89EF-3C35FE445DBB}" destId="{B70A81D8-8651-4197-8CFE-F7D34E6F809F}" srcOrd="1" destOrd="0" parTransId="{BB2D79D0-D53D-4371-9C6D-E1354EBCD790}" sibTransId="{DB08E224-F5CD-425B-9BF1-BAD439D03295}"/>
    <dgm:cxn modelId="{52305339-1F6F-4386-8F31-AB350F3EA3F2}" srcId="{C8C57A89-826F-4848-9A2C-31EE834F649C}" destId="{E6A2856A-ABFC-4592-A5C8-E70F98FD8CFB}" srcOrd="1" destOrd="0" parTransId="{7D684ED6-7E09-4353-8FD4-517E481AE2B9}" sibTransId="{2D1412A4-6B40-4948-89FA-470877D96600}"/>
    <dgm:cxn modelId="{A822317C-69A5-4D3C-85A2-0181B29698D1}" srcId="{2BFDD9E4-D7C7-40F8-89EF-3C35FE445DBB}" destId="{C8C57A89-826F-4848-9A2C-31EE834F649C}" srcOrd="0" destOrd="0" parTransId="{E4970E47-415B-4C05-B18D-48651C5A72CF}" sibTransId="{AA2127BE-D5D7-4A89-95A4-BAA0768DC139}"/>
    <dgm:cxn modelId="{1FF3799E-B4AF-4B96-BAC7-3D91276C8EBA}" type="presOf" srcId="{E6A2856A-ABFC-4592-A5C8-E70F98FD8CFB}" destId="{999830AB-DBB4-44F2-B6CF-6C48090DB74C}" srcOrd="0" destOrd="2" presId="urn:microsoft.com/office/officeart/2009/3/layout/StepUpProcess"/>
    <dgm:cxn modelId="{1E5E23AC-EB4E-4F29-89BE-9385F34580E9}" type="presOf" srcId="{2BFDD9E4-D7C7-40F8-89EF-3C35FE445DBB}" destId="{2B551CD8-97C8-4E85-90DB-369539137B90}" srcOrd="0" destOrd="0" presId="urn:microsoft.com/office/officeart/2009/3/layout/StepUpProcess"/>
    <dgm:cxn modelId="{8EE1AB4C-E6FF-4C9B-81E6-49B8409B3700}" srcId="{14A1D06C-E810-4279-B6E6-9B9A1B2F2AC0}" destId="{07A23350-6A24-4B6E-8AC3-9DA38681BCDB}" srcOrd="1" destOrd="0" parTransId="{6A549D0E-7F56-45B5-8C4D-01BDD38406D3}" sibTransId="{FB48C84E-2B02-42DE-B71A-BB9433CE8CA4}"/>
    <dgm:cxn modelId="{FE953866-0FF3-4473-AE8A-28A7BD9978C3}" srcId="{B70A81D8-8651-4197-8CFE-F7D34E6F809F}" destId="{55561A7C-0A9B-4C9D-B034-B4E95F5DD9D8}" srcOrd="0" destOrd="0" parTransId="{4B4BDF2F-0685-4320-9713-82992966638B}" sibTransId="{3B6FC6E4-F950-4DF3-93BD-29087FA8C7A6}"/>
    <dgm:cxn modelId="{D8C235AC-7A83-4FB2-8484-285614C46EDB}" type="presOf" srcId="{14A1D06C-E810-4279-B6E6-9B9A1B2F2AC0}" destId="{78482723-9D9E-4DD7-A217-294CE7074E7F}" srcOrd="0" destOrd="0" presId="urn:microsoft.com/office/officeart/2009/3/layout/StepUpProcess"/>
    <dgm:cxn modelId="{C610DEA6-4883-4429-A1FC-CB65313D01E8}" type="presOf" srcId="{A9ADD315-CA59-4A15-9413-9713F0D5AD2B}" destId="{16F5CEFB-7F26-4177-AF0E-7515E88180FB}" srcOrd="0" destOrd="0" presId="urn:microsoft.com/office/officeart/2009/3/layout/StepUpProcess"/>
    <dgm:cxn modelId="{4C62FFFC-CE87-4CF7-98FE-89628B2DBB4E}" srcId="{2BFDD9E4-D7C7-40F8-89EF-3C35FE445DBB}" destId="{14A1D06C-E810-4279-B6E6-9B9A1B2F2AC0}" srcOrd="2" destOrd="0" parTransId="{B5BACDDD-0F16-4616-A496-2809DE2EF8E3}" sibTransId="{3A0DE68B-F05B-4736-A877-0E98F7CAF3FD}"/>
    <dgm:cxn modelId="{E05F83D3-3766-413B-8198-C8E0FDBD88FB}" type="presOf" srcId="{55561A7C-0A9B-4C9D-B034-B4E95F5DD9D8}" destId="{ECDB25F7-68DD-4682-BFB5-ACD104A247AD}" srcOrd="0" destOrd="1" presId="urn:microsoft.com/office/officeart/2009/3/layout/StepUpProcess"/>
    <dgm:cxn modelId="{46A7A09C-88A7-4289-8B6A-26A8032515E8}" type="presOf" srcId="{B70A81D8-8651-4197-8CFE-F7D34E6F809F}" destId="{ECDB25F7-68DD-4682-BFB5-ACD104A247AD}" srcOrd="0" destOrd="0" presId="urn:microsoft.com/office/officeart/2009/3/layout/StepUpProcess"/>
    <dgm:cxn modelId="{35913B9C-A3C2-4EEF-A7E6-27B345E57A01}" type="presOf" srcId="{3425871F-2D41-44E5-9264-51491AF5B011}" destId="{78482723-9D9E-4DD7-A217-294CE7074E7F}" srcOrd="0" destOrd="3" presId="urn:microsoft.com/office/officeart/2009/3/layout/StepUpProcess"/>
    <dgm:cxn modelId="{CFAD13B6-4CEE-40A9-B242-243E6D5AA3AD}" type="presOf" srcId="{07A23350-6A24-4B6E-8AC3-9DA38681BCDB}" destId="{78482723-9D9E-4DD7-A217-294CE7074E7F}" srcOrd="0" destOrd="2" presId="urn:microsoft.com/office/officeart/2009/3/layout/StepUpProcess"/>
    <dgm:cxn modelId="{5E5D461B-A981-4514-BE65-A0ED837E1959}" type="presOf" srcId="{DFD8E0A3-56C7-4ADB-9B05-ACE6C3417C17}" destId="{999830AB-DBB4-44F2-B6CF-6C48090DB74C}" srcOrd="0" destOrd="1" presId="urn:microsoft.com/office/officeart/2009/3/layout/StepUpProcess"/>
    <dgm:cxn modelId="{04AC76F9-2A84-4607-A882-F7BC2AF0EF0C}" srcId="{A9ADD315-CA59-4A15-9413-9713F0D5AD2B}" destId="{40DD1ABD-AA2E-46B2-9D86-CA22E97ACFEF}" srcOrd="0" destOrd="0" parTransId="{79CB6810-E5A8-4F5E-8604-57E5ECA38813}" sibTransId="{ED9AC0E7-A600-4FEB-ADFB-C6111C5A4534}"/>
    <dgm:cxn modelId="{933372E6-7B14-403B-8C11-A6793E1F8794}" srcId="{2BFDD9E4-D7C7-40F8-89EF-3C35FE445DBB}" destId="{A9ADD315-CA59-4A15-9413-9713F0D5AD2B}" srcOrd="3" destOrd="0" parTransId="{6C012469-DEC4-4395-8E63-9B7D7DA03627}" sibTransId="{1B2E3E3D-CBFD-40BD-B028-88492AE352BC}"/>
    <dgm:cxn modelId="{84908E79-9C56-462F-B78B-E8639C39B9E1}" type="presOf" srcId="{EF8CE0D4-3E13-4E93-BA5A-C413C1EA31FE}" destId="{16F5CEFB-7F26-4177-AF0E-7515E88180FB}" srcOrd="0" destOrd="2" presId="urn:microsoft.com/office/officeart/2009/3/layout/StepUpProcess"/>
    <dgm:cxn modelId="{E8C513E9-FC3F-48DB-8D38-D87EF959D27B}" srcId="{A9ADD315-CA59-4A15-9413-9713F0D5AD2B}" destId="{8DFC3F0C-7F08-41F0-95F1-B6C2474A9CB4}" srcOrd="2" destOrd="0" parTransId="{25D49E80-E6E5-4A12-872B-454105639F73}" sibTransId="{33F4C1B6-BD1C-4DD5-853B-731A08878BF1}"/>
    <dgm:cxn modelId="{F42546AA-8298-4105-AB2F-F2500A61350D}" type="presOf" srcId="{40DD1ABD-AA2E-46B2-9D86-CA22E97ACFEF}" destId="{16F5CEFB-7F26-4177-AF0E-7515E88180FB}" srcOrd="0" destOrd="1" presId="urn:microsoft.com/office/officeart/2009/3/layout/StepUpProcess"/>
    <dgm:cxn modelId="{DFC70505-E126-43E9-91F4-7720706A4880}" type="presOf" srcId="{C8C57A89-826F-4848-9A2C-31EE834F649C}" destId="{999830AB-DBB4-44F2-B6CF-6C48090DB74C}" srcOrd="0" destOrd="0" presId="urn:microsoft.com/office/officeart/2009/3/layout/StepUpProcess"/>
    <dgm:cxn modelId="{908D3781-2E27-43D6-8FB5-0A36EE4E3E1E}" srcId="{14A1D06C-E810-4279-B6E6-9B9A1B2F2AC0}" destId="{3425871F-2D41-44E5-9264-51491AF5B011}" srcOrd="2" destOrd="0" parTransId="{8FED46B7-C05E-4953-92E6-866D9BC9374C}" sibTransId="{15A15474-39E2-4145-957A-E046B9E309B2}"/>
    <dgm:cxn modelId="{9ABE5642-1243-4DD7-9275-736E9D05439E}" srcId="{C8C57A89-826F-4848-9A2C-31EE834F649C}" destId="{DFD8E0A3-56C7-4ADB-9B05-ACE6C3417C17}" srcOrd="0" destOrd="0" parTransId="{751123BD-3179-4F77-9086-723D56C5AE90}" sibTransId="{A4571513-7C50-4114-924C-61A9A03E9906}"/>
    <dgm:cxn modelId="{4AE9E394-76C7-468D-A7E4-EB8E7B8A2F9B}" srcId="{A9ADD315-CA59-4A15-9413-9713F0D5AD2B}" destId="{EF8CE0D4-3E13-4E93-BA5A-C413C1EA31FE}" srcOrd="1" destOrd="0" parTransId="{D31401DB-47DC-4FEA-B27C-F41C48EA1018}" sibTransId="{B922531E-5990-4FED-A40C-31BAB04FC0DB}"/>
    <dgm:cxn modelId="{1AC15EB4-D581-4434-8E5B-66AB045F0133}" type="presOf" srcId="{850D4373-7C9D-4FBF-89C6-E222FE02C3CE}" destId="{ECDB25F7-68DD-4682-BFB5-ACD104A247AD}" srcOrd="0" destOrd="2" presId="urn:microsoft.com/office/officeart/2009/3/layout/StepUpProcess"/>
    <dgm:cxn modelId="{C3F1F2C9-5051-4F57-A643-F60B8CD6CFBA}" type="presOf" srcId="{8DFC3F0C-7F08-41F0-95F1-B6C2474A9CB4}" destId="{16F5CEFB-7F26-4177-AF0E-7515E88180FB}" srcOrd="0" destOrd="3" presId="urn:microsoft.com/office/officeart/2009/3/layout/StepUpProcess"/>
    <dgm:cxn modelId="{925093BB-3FD0-4E94-91BA-D1D401BF8D25}" type="presParOf" srcId="{2B551CD8-97C8-4E85-90DB-369539137B90}" destId="{BB0FF2FB-5FD7-47A6-AC52-4F4FF2EE1386}" srcOrd="0" destOrd="0" presId="urn:microsoft.com/office/officeart/2009/3/layout/StepUpProcess"/>
    <dgm:cxn modelId="{93771DA5-5D13-49F9-9097-6F150FC13E87}" type="presParOf" srcId="{BB0FF2FB-5FD7-47A6-AC52-4F4FF2EE1386}" destId="{E0511A4A-EF7C-47C6-86A7-645F1FA8402B}" srcOrd="0" destOrd="0" presId="urn:microsoft.com/office/officeart/2009/3/layout/StepUpProcess"/>
    <dgm:cxn modelId="{6D6E5C34-688A-4783-9C72-CDE871E1C5AB}" type="presParOf" srcId="{BB0FF2FB-5FD7-47A6-AC52-4F4FF2EE1386}" destId="{999830AB-DBB4-44F2-B6CF-6C48090DB74C}" srcOrd="1" destOrd="0" presId="urn:microsoft.com/office/officeart/2009/3/layout/StepUpProcess"/>
    <dgm:cxn modelId="{03D80299-8342-49DD-AEA1-12CB36090BB5}" type="presParOf" srcId="{BB0FF2FB-5FD7-47A6-AC52-4F4FF2EE1386}" destId="{C05312AA-119B-4E87-928A-0E10AE8025FF}" srcOrd="2" destOrd="0" presId="urn:microsoft.com/office/officeart/2009/3/layout/StepUpProcess"/>
    <dgm:cxn modelId="{6EE58E4A-2E95-4EF2-8280-53E5CB69D32B}" type="presParOf" srcId="{2B551CD8-97C8-4E85-90DB-369539137B90}" destId="{0D03F2A0-6C5D-45DF-8F8A-FF6521FF87A9}" srcOrd="1" destOrd="0" presId="urn:microsoft.com/office/officeart/2009/3/layout/StepUpProcess"/>
    <dgm:cxn modelId="{3DAFBDC7-1E9E-4203-BCE6-E89C63DE3F38}" type="presParOf" srcId="{0D03F2A0-6C5D-45DF-8F8A-FF6521FF87A9}" destId="{E77B07BD-7F01-4000-9D5C-15C114DD010A}" srcOrd="0" destOrd="0" presId="urn:microsoft.com/office/officeart/2009/3/layout/StepUpProcess"/>
    <dgm:cxn modelId="{30633C2D-1ABE-4A48-B81F-99DAF18F4F88}" type="presParOf" srcId="{2B551CD8-97C8-4E85-90DB-369539137B90}" destId="{51B54AB8-B940-498F-8DD0-927235A8A793}" srcOrd="2" destOrd="0" presId="urn:microsoft.com/office/officeart/2009/3/layout/StepUpProcess"/>
    <dgm:cxn modelId="{3869C947-4054-42BB-992C-318AB5703552}" type="presParOf" srcId="{51B54AB8-B940-498F-8DD0-927235A8A793}" destId="{9D3A666A-7460-447E-A30A-4D55BC4C223D}" srcOrd="0" destOrd="0" presId="urn:microsoft.com/office/officeart/2009/3/layout/StepUpProcess"/>
    <dgm:cxn modelId="{030B8DAE-ECB4-47F2-925C-87DC25359AFC}" type="presParOf" srcId="{51B54AB8-B940-498F-8DD0-927235A8A793}" destId="{ECDB25F7-68DD-4682-BFB5-ACD104A247AD}" srcOrd="1" destOrd="0" presId="urn:microsoft.com/office/officeart/2009/3/layout/StepUpProcess"/>
    <dgm:cxn modelId="{3ED0DA2F-E517-413F-BAB2-F35B986D33D9}" type="presParOf" srcId="{51B54AB8-B940-498F-8DD0-927235A8A793}" destId="{BD313946-3053-4B79-9BEE-5A2C73379717}" srcOrd="2" destOrd="0" presId="urn:microsoft.com/office/officeart/2009/3/layout/StepUpProcess"/>
    <dgm:cxn modelId="{113C36F9-843F-451C-9750-7B3BF044FF4E}" type="presParOf" srcId="{2B551CD8-97C8-4E85-90DB-369539137B90}" destId="{21CC4BF2-5BCB-41A2-B0A2-2E0CE0181623}" srcOrd="3" destOrd="0" presId="urn:microsoft.com/office/officeart/2009/3/layout/StepUpProcess"/>
    <dgm:cxn modelId="{87B389AD-72F8-4DAE-A589-59043BA05A67}" type="presParOf" srcId="{21CC4BF2-5BCB-41A2-B0A2-2E0CE0181623}" destId="{887C7993-31D4-4DBD-B48C-F7E6D30D19E7}" srcOrd="0" destOrd="0" presId="urn:microsoft.com/office/officeart/2009/3/layout/StepUpProcess"/>
    <dgm:cxn modelId="{209F4FAE-15C6-4EC6-8BF4-4775393AFFBE}" type="presParOf" srcId="{2B551CD8-97C8-4E85-90DB-369539137B90}" destId="{D5739701-3F33-4024-9DCB-7DAF69709EE7}" srcOrd="4" destOrd="0" presId="urn:microsoft.com/office/officeart/2009/3/layout/StepUpProcess"/>
    <dgm:cxn modelId="{052007F7-6A81-4184-AB94-68034B5B5026}" type="presParOf" srcId="{D5739701-3F33-4024-9DCB-7DAF69709EE7}" destId="{783D553D-B257-4630-A314-A1EC22AB525F}" srcOrd="0" destOrd="0" presId="urn:microsoft.com/office/officeart/2009/3/layout/StepUpProcess"/>
    <dgm:cxn modelId="{E0053E4B-9E62-4BEA-8EDE-1FF508034B1E}" type="presParOf" srcId="{D5739701-3F33-4024-9DCB-7DAF69709EE7}" destId="{78482723-9D9E-4DD7-A217-294CE7074E7F}" srcOrd="1" destOrd="0" presId="urn:microsoft.com/office/officeart/2009/3/layout/StepUpProcess"/>
    <dgm:cxn modelId="{121A85D9-4E52-4349-A627-86A69BB648F7}" type="presParOf" srcId="{D5739701-3F33-4024-9DCB-7DAF69709EE7}" destId="{C93A64F3-1070-4B30-AEB6-8C384184EEB1}" srcOrd="2" destOrd="0" presId="urn:microsoft.com/office/officeart/2009/3/layout/StepUpProcess"/>
    <dgm:cxn modelId="{A1A2A5F0-C7B6-455F-A30D-06BBCBE5036D}" type="presParOf" srcId="{2B551CD8-97C8-4E85-90DB-369539137B90}" destId="{4A4BE4A1-3810-414E-B93F-246B64BC63A9}" srcOrd="5" destOrd="0" presId="urn:microsoft.com/office/officeart/2009/3/layout/StepUpProcess"/>
    <dgm:cxn modelId="{CFF4C946-C9E3-4D38-A56E-356DE8BF37A5}" type="presParOf" srcId="{4A4BE4A1-3810-414E-B93F-246B64BC63A9}" destId="{95829CFB-E6AC-4D9B-AE21-249092BCB7BB}" srcOrd="0" destOrd="0" presId="urn:microsoft.com/office/officeart/2009/3/layout/StepUpProcess"/>
    <dgm:cxn modelId="{22572E15-660E-4A3D-8912-F38AD1F6118B}" type="presParOf" srcId="{2B551CD8-97C8-4E85-90DB-369539137B90}" destId="{89BABBEE-68FE-4B16-8A4D-DF73A4E36E5C}" srcOrd="6" destOrd="0" presId="urn:microsoft.com/office/officeart/2009/3/layout/StepUpProcess"/>
    <dgm:cxn modelId="{8454D2F3-B6AF-4DB5-8D52-F5E5C27BDDB0}" type="presParOf" srcId="{89BABBEE-68FE-4B16-8A4D-DF73A4E36E5C}" destId="{F8620E47-4C33-4E5F-AB0B-B5B0D07419FC}" srcOrd="0" destOrd="0" presId="urn:microsoft.com/office/officeart/2009/3/layout/StepUpProcess"/>
    <dgm:cxn modelId="{4E589A91-7454-458C-8C4E-F4CDB5544F5E}" type="presParOf" srcId="{89BABBEE-68FE-4B16-8A4D-DF73A4E36E5C}" destId="{16F5CEFB-7F26-4177-AF0E-7515E88180F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1A4A-EF7C-47C6-86A7-645F1FA8402B}">
      <dsp:nvSpPr>
        <dsp:cNvPr id="0" name=""/>
        <dsp:cNvSpPr/>
      </dsp:nvSpPr>
      <dsp:spPr>
        <a:xfrm rot="5400000">
          <a:off x="365624" y="1734115"/>
          <a:ext cx="1091581" cy="181636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830AB-DBB4-44F2-B6CF-6C48090DB74C}">
      <dsp:nvSpPr>
        <dsp:cNvPr id="0" name=""/>
        <dsp:cNvSpPr/>
      </dsp:nvSpPr>
      <dsp:spPr>
        <a:xfrm>
          <a:off x="183411" y="2276818"/>
          <a:ext cx="1639826" cy="1437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>
              <a:latin typeface="Century Gothic" pitchFamily="34" charset="0"/>
            </a:rPr>
            <a:t>Data </a:t>
          </a:r>
          <a:r>
            <a:rPr lang="fr-BE" sz="1600" kern="1200" dirty="0" err="1" smtClean="0">
              <a:latin typeface="Century Gothic" pitchFamily="34" charset="0"/>
            </a:rPr>
            <a:t>discovey</a:t>
          </a:r>
          <a:endParaRPr lang="nl-NL" sz="16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BE" sz="1200" kern="1200" dirty="0" smtClean="0">
              <a:latin typeface="Century Gothic" pitchFamily="34" charset="0"/>
            </a:rPr>
            <a:t>Data collection</a:t>
          </a:r>
          <a:endParaRPr lang="nl-NL" sz="12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BE" sz="1200" kern="1200" dirty="0" smtClean="0">
              <a:latin typeface="Century Gothic" pitchFamily="34" charset="0"/>
            </a:rPr>
            <a:t>Data Exploration</a:t>
          </a:r>
          <a:endParaRPr lang="nl-NL" sz="1200" kern="1200" dirty="0">
            <a:latin typeface="Century Gothic" pitchFamily="34" charset="0"/>
          </a:endParaRPr>
        </a:p>
      </dsp:txBody>
      <dsp:txXfrm>
        <a:off x="183411" y="2276818"/>
        <a:ext cx="1639826" cy="1437403"/>
      </dsp:txXfrm>
    </dsp:sp>
    <dsp:sp modelId="{C05312AA-119B-4E87-928A-0E10AE8025FF}">
      <dsp:nvSpPr>
        <dsp:cNvPr id="0" name=""/>
        <dsp:cNvSpPr/>
      </dsp:nvSpPr>
      <dsp:spPr>
        <a:xfrm>
          <a:off x="1513836" y="1600392"/>
          <a:ext cx="309401" cy="309401"/>
        </a:xfrm>
        <a:prstGeom prst="triangle">
          <a:avLst>
            <a:gd name="adj" fmla="val 100000"/>
          </a:avLst>
        </a:prstGeom>
        <a:solidFill>
          <a:schemeClr val="accent5">
            <a:shade val="80000"/>
            <a:hueOff val="34204"/>
            <a:satOff val="-373"/>
            <a:lumOff val="4263"/>
            <a:alphaOff val="0"/>
          </a:schemeClr>
        </a:solidFill>
        <a:ln w="25400" cap="flat" cmpd="sng" algn="ctr">
          <a:solidFill>
            <a:schemeClr val="accent5">
              <a:shade val="80000"/>
              <a:hueOff val="34204"/>
              <a:satOff val="-373"/>
              <a:lumOff val="42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A666A-7460-447E-A30A-4D55BC4C223D}">
      <dsp:nvSpPr>
        <dsp:cNvPr id="0" name=""/>
        <dsp:cNvSpPr/>
      </dsp:nvSpPr>
      <dsp:spPr>
        <a:xfrm rot="5400000">
          <a:off x="2373091" y="1237365"/>
          <a:ext cx="1091581" cy="181636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80000"/>
            <a:hueOff val="68408"/>
            <a:satOff val="-746"/>
            <a:lumOff val="8526"/>
            <a:alphaOff val="0"/>
          </a:schemeClr>
        </a:solidFill>
        <a:ln w="25400" cap="flat" cmpd="sng" algn="ctr">
          <a:solidFill>
            <a:schemeClr val="accent5">
              <a:shade val="80000"/>
              <a:hueOff val="68408"/>
              <a:satOff val="-746"/>
              <a:lumOff val="85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B25F7-68DD-4682-BFB5-ACD104A247AD}">
      <dsp:nvSpPr>
        <dsp:cNvPr id="0" name=""/>
        <dsp:cNvSpPr/>
      </dsp:nvSpPr>
      <dsp:spPr>
        <a:xfrm>
          <a:off x="2133149" y="1780068"/>
          <a:ext cx="1755286" cy="1437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>
              <a:latin typeface="Century Gothic" pitchFamily="34" charset="0"/>
            </a:rPr>
            <a:t>Data Preparation</a:t>
          </a:r>
          <a:endParaRPr lang="nl-NL" sz="16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BE" sz="1200" kern="1200" dirty="0" smtClean="0">
              <a:latin typeface="Century Gothic" pitchFamily="34" charset="0"/>
            </a:rPr>
            <a:t>Data transformation</a:t>
          </a:r>
          <a:endParaRPr lang="nl-NL" sz="12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BE" sz="1200" kern="1200" dirty="0" err="1" smtClean="0">
              <a:latin typeface="Century Gothic" pitchFamily="34" charset="0"/>
            </a:rPr>
            <a:t>Encoding</a:t>
          </a:r>
          <a:r>
            <a:rPr lang="fr-BE" sz="1200" kern="1200" dirty="0" smtClean="0">
              <a:latin typeface="Century Gothic" pitchFamily="34" charset="0"/>
            </a:rPr>
            <a:t> &amp; </a:t>
          </a:r>
          <a:r>
            <a:rPr lang="fr-BE" sz="1200" kern="1200" dirty="0" err="1" smtClean="0">
              <a:latin typeface="Century Gothic" pitchFamily="34" charset="0"/>
            </a:rPr>
            <a:t>Scaling</a:t>
          </a:r>
          <a:endParaRPr lang="nl-NL" sz="1200" kern="1200" dirty="0">
            <a:latin typeface="Century Gothic" pitchFamily="34" charset="0"/>
          </a:endParaRPr>
        </a:p>
      </dsp:txBody>
      <dsp:txXfrm>
        <a:off x="2133149" y="1780068"/>
        <a:ext cx="1755286" cy="1437403"/>
      </dsp:txXfrm>
    </dsp:sp>
    <dsp:sp modelId="{BD313946-3053-4B79-9BEE-5A2C73379717}">
      <dsp:nvSpPr>
        <dsp:cNvPr id="0" name=""/>
        <dsp:cNvSpPr/>
      </dsp:nvSpPr>
      <dsp:spPr>
        <a:xfrm>
          <a:off x="3521304" y="1103643"/>
          <a:ext cx="309401" cy="309401"/>
        </a:xfrm>
        <a:prstGeom prst="triangle">
          <a:avLst>
            <a:gd name="adj" fmla="val 100000"/>
          </a:avLst>
        </a:prstGeom>
        <a:solidFill>
          <a:schemeClr val="accent5">
            <a:shade val="80000"/>
            <a:hueOff val="102612"/>
            <a:satOff val="-1119"/>
            <a:lumOff val="12789"/>
            <a:alphaOff val="0"/>
          </a:schemeClr>
        </a:solidFill>
        <a:ln w="25400" cap="flat" cmpd="sng" algn="ctr">
          <a:solidFill>
            <a:schemeClr val="accent5">
              <a:shade val="80000"/>
              <a:hueOff val="102612"/>
              <a:satOff val="-1119"/>
              <a:lumOff val="12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D553D-B257-4630-A314-A1EC22AB525F}">
      <dsp:nvSpPr>
        <dsp:cNvPr id="0" name=""/>
        <dsp:cNvSpPr/>
      </dsp:nvSpPr>
      <dsp:spPr>
        <a:xfrm rot="5400000">
          <a:off x="4380559" y="740616"/>
          <a:ext cx="1091581" cy="181636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80000"/>
            <a:hueOff val="136816"/>
            <a:satOff val="-1492"/>
            <a:lumOff val="17053"/>
            <a:alphaOff val="0"/>
          </a:schemeClr>
        </a:solidFill>
        <a:ln w="25400" cap="flat" cmpd="sng" algn="ctr">
          <a:solidFill>
            <a:schemeClr val="accent5">
              <a:shade val="80000"/>
              <a:hueOff val="136816"/>
              <a:satOff val="-1492"/>
              <a:lumOff val="170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82723-9D9E-4DD7-A217-294CE7074E7F}">
      <dsp:nvSpPr>
        <dsp:cNvPr id="0" name=""/>
        <dsp:cNvSpPr/>
      </dsp:nvSpPr>
      <dsp:spPr>
        <a:xfrm>
          <a:off x="4198347" y="1283318"/>
          <a:ext cx="1639826" cy="1437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>
              <a:latin typeface="Century Gothic" pitchFamily="34" charset="0"/>
            </a:rPr>
            <a:t>Modeling Pipeline</a:t>
          </a:r>
          <a:endParaRPr lang="nl-NL" sz="16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200" kern="1200" dirty="0" smtClean="0">
              <a:latin typeface="Century Gothic" pitchFamily="34" charset="0"/>
            </a:rPr>
            <a:t>Feature Selection</a:t>
          </a:r>
          <a:endParaRPr lang="nl-NL" sz="12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200" kern="1200" dirty="0" smtClean="0">
              <a:latin typeface="Century Gothic" pitchFamily="34" charset="0"/>
            </a:rPr>
            <a:t>Model selection</a:t>
          </a:r>
          <a:endParaRPr lang="nl-NL" sz="12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200" kern="1200" dirty="0" smtClean="0">
              <a:latin typeface="Century Gothic" pitchFamily="34" charset="0"/>
            </a:rPr>
            <a:t>Hypertuning</a:t>
          </a:r>
          <a:endParaRPr lang="nl-NL" sz="1200" kern="1200" dirty="0">
            <a:latin typeface="Century Gothic" pitchFamily="34" charset="0"/>
          </a:endParaRPr>
        </a:p>
      </dsp:txBody>
      <dsp:txXfrm>
        <a:off x="4198347" y="1283318"/>
        <a:ext cx="1639826" cy="1437403"/>
      </dsp:txXfrm>
    </dsp:sp>
    <dsp:sp modelId="{C93A64F3-1070-4B30-AEB6-8C384184EEB1}">
      <dsp:nvSpPr>
        <dsp:cNvPr id="0" name=""/>
        <dsp:cNvSpPr/>
      </dsp:nvSpPr>
      <dsp:spPr>
        <a:xfrm>
          <a:off x="5528772" y="606893"/>
          <a:ext cx="309401" cy="309401"/>
        </a:xfrm>
        <a:prstGeom prst="triangle">
          <a:avLst>
            <a:gd name="adj" fmla="val 100000"/>
          </a:avLst>
        </a:prstGeom>
        <a:solidFill>
          <a:schemeClr val="accent5">
            <a:shade val="80000"/>
            <a:hueOff val="171020"/>
            <a:satOff val="-1865"/>
            <a:lumOff val="21316"/>
            <a:alphaOff val="0"/>
          </a:schemeClr>
        </a:solidFill>
        <a:ln w="25400" cap="flat" cmpd="sng" algn="ctr">
          <a:solidFill>
            <a:schemeClr val="accent5">
              <a:shade val="80000"/>
              <a:hueOff val="171020"/>
              <a:satOff val="-1865"/>
              <a:lumOff val="213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20E47-4C33-4E5F-AB0B-B5B0D07419FC}">
      <dsp:nvSpPr>
        <dsp:cNvPr id="0" name=""/>
        <dsp:cNvSpPr/>
      </dsp:nvSpPr>
      <dsp:spPr>
        <a:xfrm rot="5400000">
          <a:off x="6388026" y="243866"/>
          <a:ext cx="1091581" cy="181636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80000"/>
            <a:hueOff val="205224"/>
            <a:satOff val="-2238"/>
            <a:lumOff val="25579"/>
            <a:alphaOff val="0"/>
          </a:schemeClr>
        </a:solidFill>
        <a:ln w="25400" cap="flat" cmpd="sng" algn="ctr">
          <a:solidFill>
            <a:schemeClr val="accent5">
              <a:shade val="80000"/>
              <a:hueOff val="205224"/>
              <a:satOff val="-2238"/>
              <a:lumOff val="25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5CEFB-7F26-4177-AF0E-7515E88180FB}">
      <dsp:nvSpPr>
        <dsp:cNvPr id="0" name=""/>
        <dsp:cNvSpPr/>
      </dsp:nvSpPr>
      <dsp:spPr>
        <a:xfrm>
          <a:off x="6205814" y="786568"/>
          <a:ext cx="1639826" cy="1437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smtClean="0">
              <a:latin typeface="Century Gothic" pitchFamily="34" charset="0"/>
            </a:rPr>
            <a:t>Train &amp; Score</a:t>
          </a:r>
          <a:endParaRPr lang="nl-NL" sz="16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200" kern="1200" dirty="0" smtClean="0">
              <a:latin typeface="Century Gothic" pitchFamily="34" charset="0"/>
            </a:rPr>
            <a:t>Predict the labels</a:t>
          </a:r>
          <a:endParaRPr lang="nl-NL" sz="12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200" kern="1200" dirty="0" smtClean="0">
              <a:latin typeface="Century Gothic" pitchFamily="34" charset="0"/>
            </a:rPr>
            <a:t>Model Evaluation</a:t>
          </a:r>
          <a:endParaRPr lang="nl-NL" sz="1200" kern="1200" dirty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200" kern="1200" dirty="0" smtClean="0">
              <a:latin typeface="Century Gothic" pitchFamily="34" charset="0"/>
            </a:rPr>
            <a:t>Scoring the Unlabeled data</a:t>
          </a:r>
          <a:endParaRPr lang="nl-NL" sz="1200" kern="1200" dirty="0">
            <a:latin typeface="Century Gothic" pitchFamily="34" charset="0"/>
          </a:endParaRPr>
        </a:p>
      </dsp:txBody>
      <dsp:txXfrm>
        <a:off x="6205814" y="786568"/>
        <a:ext cx="1639826" cy="1437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0C9BB84-A6C2-430B-A8AD-0DF6C4523B59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C2D874-E62D-4786-B566-D546EF70C56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949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E269-45E1-478E-9872-D00AC58AE35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659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D874-E62D-4786-B566-D546EF70C569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166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D874-E62D-4786-B566-D546EF70C569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166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D874-E62D-4786-B566-D546EF70C569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619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2D874-E62D-4786-B566-D546EF70C569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320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259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92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143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195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997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05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56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366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27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53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190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F42B-A34D-4F07-AF41-9EB63C657F34}" type="datetimeFigureOut">
              <a:rPr lang="fr-BE" smtClean="0"/>
              <a:t>10/05/2019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7851-D3F1-4128-80C6-49C9C828D22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792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9552" y="1095065"/>
            <a:ext cx="8064952" cy="43217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9525" marR="3810" indent="291465" algn="ctr">
              <a:lnSpc>
                <a:spcPts val="2753"/>
              </a:lnSpc>
              <a:spcBef>
                <a:spcPts val="570"/>
              </a:spcBef>
            </a:pPr>
            <a:r>
              <a:rPr lang="en-US" sz="2800" b="1" dirty="0" smtClean="0">
                <a:solidFill>
                  <a:srgbClr val="244F9B"/>
                </a:solidFill>
                <a:latin typeface="Verdana"/>
                <a:cs typeface="Verdana"/>
              </a:rPr>
              <a:t>Colruyt Group</a:t>
            </a:r>
            <a:endParaRPr lang="en-US" sz="2800" b="1" dirty="0">
              <a:solidFill>
                <a:srgbClr val="244F9B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552" y="1743859"/>
            <a:ext cx="8064952" cy="45719"/>
          </a:xfrm>
          <a:custGeom>
            <a:avLst/>
            <a:gdLst/>
            <a:ahLst/>
            <a:cxnLst/>
            <a:rect l="l" t="t" r="r" b="b"/>
            <a:pathLst>
              <a:path w="5933440">
                <a:moveTo>
                  <a:pt x="0" y="0"/>
                </a:moveTo>
                <a:lnTo>
                  <a:pt x="5932932" y="0"/>
                </a:lnTo>
              </a:path>
            </a:pathLst>
          </a:custGeom>
          <a:ln w="45720">
            <a:solidFill>
              <a:srgbClr val="244F9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016958" y="4638778"/>
            <a:ext cx="1110139" cy="3912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lang="en-US" sz="1200" i="1" spc="-4" dirty="0" smtClean="0">
                <a:solidFill>
                  <a:srgbClr val="8B8B87"/>
                </a:solidFill>
                <a:latin typeface="Verdana"/>
                <a:cs typeface="Verdana"/>
              </a:rPr>
              <a:t>May</a:t>
            </a:r>
            <a:r>
              <a:rPr sz="1200" i="1" spc="-4" dirty="0" smtClean="0">
                <a:solidFill>
                  <a:srgbClr val="8B8B87"/>
                </a:solidFill>
                <a:latin typeface="Verdana"/>
                <a:cs typeface="Verdana"/>
              </a:rPr>
              <a:t> </a:t>
            </a:r>
            <a:r>
              <a:rPr lang="en-US" sz="1200" i="1" spc="-4" dirty="0" smtClean="0">
                <a:solidFill>
                  <a:srgbClr val="8B8B87"/>
                </a:solidFill>
                <a:latin typeface="Verdana"/>
                <a:cs typeface="Verdana"/>
              </a:rPr>
              <a:t>08</a:t>
            </a:r>
            <a:r>
              <a:rPr sz="1200" i="1" spc="-4" dirty="0" smtClean="0">
                <a:solidFill>
                  <a:srgbClr val="8B8B87"/>
                </a:solidFill>
                <a:latin typeface="Verdana"/>
                <a:cs typeface="Verdana"/>
              </a:rPr>
              <a:t>,</a:t>
            </a:r>
            <a:r>
              <a:rPr sz="1200" i="1" spc="-49" dirty="0" smtClean="0">
                <a:solidFill>
                  <a:srgbClr val="8B8B87"/>
                </a:solidFill>
                <a:latin typeface="Verdana"/>
                <a:cs typeface="Verdana"/>
              </a:rPr>
              <a:t> </a:t>
            </a:r>
            <a:r>
              <a:rPr sz="1200" i="1" spc="-4" dirty="0" smtClean="0">
                <a:solidFill>
                  <a:srgbClr val="8B8B87"/>
                </a:solidFill>
                <a:latin typeface="Verdana"/>
                <a:cs typeface="Verdana"/>
              </a:rPr>
              <a:t>201</a:t>
            </a:r>
            <a:r>
              <a:rPr lang="en-US" sz="1200" i="1" spc="-4" dirty="0">
                <a:solidFill>
                  <a:srgbClr val="8B8B87"/>
                </a:solidFill>
                <a:latin typeface="Verdana"/>
                <a:cs typeface="Verdana"/>
              </a:rPr>
              <a:t>9</a:t>
            </a:r>
            <a:endParaRPr lang="en-US" sz="1200" i="1" spc="-4" dirty="0" smtClean="0">
              <a:solidFill>
                <a:srgbClr val="8B8B87"/>
              </a:solidFill>
              <a:latin typeface="Verdana"/>
              <a:cs typeface="Verdana"/>
            </a:endParaRPr>
          </a:p>
          <a:p>
            <a:pPr marL="9525" algn="ctr">
              <a:spcBef>
                <a:spcPts val="71"/>
              </a:spcBef>
            </a:pPr>
            <a:r>
              <a:rPr lang="en-US" sz="1200" i="1" spc="-4" dirty="0" smtClean="0">
                <a:solidFill>
                  <a:srgbClr val="8B8B87"/>
                </a:solidFill>
                <a:latin typeface="Verdana"/>
                <a:cs typeface="Verdana"/>
              </a:rPr>
              <a:t>Arif Thayal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2031490"/>
            <a:ext cx="8064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i="1" spc="-5" dirty="0" smtClean="0">
                <a:solidFill>
                  <a:srgbClr val="6A757C"/>
                </a:solidFill>
                <a:latin typeface="Verdana"/>
                <a:cs typeface="Verdana"/>
              </a:rPr>
              <a:t>Look-</a:t>
            </a:r>
            <a:r>
              <a:rPr lang="fr-BE" sz="2400" b="1" i="1" spc="-5" dirty="0" err="1" smtClean="0">
                <a:solidFill>
                  <a:srgbClr val="6A757C"/>
                </a:solidFill>
                <a:latin typeface="Verdana"/>
                <a:cs typeface="Verdana"/>
              </a:rPr>
              <a:t>alike</a:t>
            </a:r>
            <a:r>
              <a:rPr lang="fr-BE" sz="2400" b="1" i="1" spc="-5" dirty="0" smtClean="0">
                <a:solidFill>
                  <a:srgbClr val="6A757C"/>
                </a:solidFill>
                <a:latin typeface="Verdana"/>
                <a:cs typeface="Verdana"/>
              </a:rPr>
              <a:t> Modeling </a:t>
            </a:r>
          </a:p>
          <a:p>
            <a:pPr algn="ctr"/>
            <a:r>
              <a:rPr lang="fr-BE" sz="2400" b="1" i="1" spc="-5" dirty="0" smtClean="0">
                <a:solidFill>
                  <a:srgbClr val="6A757C"/>
                </a:solidFill>
                <a:latin typeface="Verdana"/>
                <a:cs typeface="Verdana"/>
              </a:rPr>
              <a:t>for Highbrow </a:t>
            </a:r>
            <a:r>
              <a:rPr lang="fr-BE" sz="2400" b="1" i="1" spc="-5" dirty="0" err="1" smtClean="0">
                <a:solidFill>
                  <a:srgbClr val="6A757C"/>
                </a:solidFill>
                <a:latin typeface="Verdana"/>
                <a:cs typeface="Verdana"/>
              </a:rPr>
              <a:t>Wines</a:t>
            </a:r>
            <a:endParaRPr lang="fr-BE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431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Data Preparation - Transformation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5" y="1355526"/>
            <a:ext cx="83108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Below data transformation steps are performed to clean the data;</a:t>
            </a:r>
          </a:p>
          <a:p>
            <a:pPr marL="439102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Removed </a:t>
            </a:r>
            <a:r>
              <a:rPr lang="en-US" sz="1400" dirty="0">
                <a:solidFill>
                  <a:srgbClr val="244F9B"/>
                </a:solidFill>
                <a:latin typeface="Verdana"/>
                <a:cs typeface="Verdana"/>
              </a:rPr>
              <a:t>target </a:t>
            </a: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variables with null values (can’t be trained)</a:t>
            </a:r>
            <a:endParaRPr lang="en-US" sz="1400" dirty="0">
              <a:solidFill>
                <a:srgbClr val="244F9B"/>
              </a:solidFill>
              <a:latin typeface="Verdana"/>
              <a:cs typeface="Verdana"/>
            </a:endParaRPr>
          </a:p>
          <a:p>
            <a:pPr marL="439102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Removed ‘</a:t>
            </a:r>
            <a:r>
              <a:rPr lang="en-US" sz="1400" dirty="0" err="1" smtClean="0">
                <a:solidFill>
                  <a:srgbClr val="244F9B"/>
                </a:solidFill>
                <a:latin typeface="Verdana"/>
                <a:cs typeface="Verdana"/>
              </a:rPr>
              <a:t>Jaar</a:t>
            </a: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’ column which was constant across the data</a:t>
            </a:r>
          </a:p>
          <a:p>
            <a:pPr marL="439102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Enriched missing/null/negative values </a:t>
            </a:r>
            <a:endParaRPr lang="en-US" sz="1100" dirty="0">
              <a:solidFill>
                <a:srgbClr val="244F9B"/>
              </a:solidFill>
              <a:latin typeface="Verdana"/>
              <a:cs typeface="Verdana"/>
            </a:endParaRPr>
          </a:p>
          <a:p>
            <a:pPr marL="896302" lvl="1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100" dirty="0" err="1" smtClean="0">
                <a:solidFill>
                  <a:srgbClr val="244F9B"/>
                </a:solidFill>
                <a:latin typeface="Verdana"/>
                <a:cs typeface="Verdana"/>
              </a:rPr>
              <a:t>Collishop_customer</a:t>
            </a:r>
            <a:r>
              <a:rPr lang="en-US" sz="1100" dirty="0" smtClean="0">
                <a:solidFill>
                  <a:srgbClr val="244F9B"/>
                </a:solidFill>
                <a:latin typeface="Verdana"/>
                <a:cs typeface="Verdana"/>
              </a:rPr>
              <a:t> (‘Null’ to ‘N’)</a:t>
            </a:r>
          </a:p>
          <a:p>
            <a:pPr marL="896302" lvl="1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100" dirty="0" err="1" smtClean="0">
                <a:solidFill>
                  <a:srgbClr val="244F9B"/>
                </a:solidFill>
                <a:latin typeface="Verdana"/>
                <a:cs typeface="Verdana"/>
              </a:rPr>
              <a:t>Total_Revenue</a:t>
            </a:r>
            <a:r>
              <a:rPr lang="en-US" sz="1100" dirty="0" smtClean="0">
                <a:solidFill>
                  <a:srgbClr val="244F9B"/>
                </a:solidFill>
                <a:latin typeface="Verdana"/>
                <a:cs typeface="Verdana"/>
              </a:rPr>
              <a:t> (‘Null’ to mean value)</a:t>
            </a:r>
          </a:p>
          <a:p>
            <a:pPr marL="896302" lvl="1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100" dirty="0" smtClean="0">
                <a:solidFill>
                  <a:srgbClr val="244F9B"/>
                </a:solidFill>
                <a:latin typeface="Verdana"/>
                <a:cs typeface="Verdana"/>
              </a:rPr>
              <a:t>Category turnovers (‘Null’ and negative to 0) </a:t>
            </a:r>
          </a:p>
          <a:p>
            <a:pPr marL="439102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Transform Negative to Positive</a:t>
            </a:r>
          </a:p>
          <a:p>
            <a:pPr marL="896302" lvl="1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100" dirty="0" smtClean="0">
                <a:solidFill>
                  <a:srgbClr val="244F9B"/>
                </a:solidFill>
                <a:latin typeface="Verdana"/>
                <a:cs typeface="Verdana"/>
              </a:rPr>
              <a:t>Price sensitivity and Total discount values are stored as negative values</a:t>
            </a:r>
          </a:p>
          <a:p>
            <a:pPr marL="896302" lvl="1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100" dirty="0" smtClean="0">
                <a:solidFill>
                  <a:srgbClr val="244F9B"/>
                </a:solidFill>
                <a:latin typeface="Verdana"/>
                <a:cs typeface="Verdana"/>
              </a:rPr>
              <a:t>Absolute values are considered for transformation</a:t>
            </a:r>
          </a:p>
          <a:p>
            <a:pPr marL="439102" indent="-34290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Removing Outlier observations (based on frequency </a:t>
            </a:r>
            <a:r>
              <a:rPr lang="en-US" sz="1400" dirty="0">
                <a:solidFill>
                  <a:srgbClr val="244F9B"/>
                </a:solidFill>
                <a:latin typeface="Verdana"/>
                <a:cs typeface="Verdana"/>
              </a:rPr>
              <a:t>and turnover in </a:t>
            </a:r>
            <a:r>
              <a:rPr lang="en-US" sz="1400" dirty="0" err="1" smtClean="0">
                <a:solidFill>
                  <a:srgbClr val="244F9B"/>
                </a:solidFill>
                <a:latin typeface="Verdana"/>
                <a:cs typeface="Verdana"/>
              </a:rPr>
              <a:t>SOW_type_colr</a:t>
            </a: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) </a:t>
            </a:r>
          </a:p>
          <a:p>
            <a:endParaRPr lang="en-US" sz="1600" b="1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230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Data Preparation - Encoding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5" y="1355526"/>
            <a:ext cx="8310807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952" indent="-285750">
              <a:spcBef>
                <a:spcPts val="938"/>
              </a:spcBef>
              <a:buFontTx/>
              <a:buChar char="-"/>
              <a:tabLst>
                <a:tab pos="232886" algn="l"/>
              </a:tabLst>
            </a:pP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Used </a:t>
            </a:r>
            <a:r>
              <a:rPr lang="en-US" sz="1400" dirty="0" err="1" smtClean="0">
                <a:solidFill>
                  <a:srgbClr val="244F9B"/>
                </a:solidFill>
                <a:latin typeface="Verdana"/>
                <a:cs typeface="Verdana"/>
              </a:rPr>
              <a:t>OnHotEncoding</a:t>
            </a: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 for categorical variables</a:t>
            </a:r>
          </a:p>
          <a:p>
            <a:pPr marL="381952" indent="-285750">
              <a:spcBef>
                <a:spcPts val="938"/>
              </a:spcBef>
              <a:buFontTx/>
              <a:buChar char="-"/>
              <a:tabLst>
                <a:tab pos="232886" algn="l"/>
              </a:tabLst>
            </a:pP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Used </a:t>
            </a:r>
            <a:r>
              <a:rPr lang="en-US" sz="1400" dirty="0" err="1" smtClean="0">
                <a:solidFill>
                  <a:srgbClr val="244F9B"/>
                </a:solidFill>
                <a:latin typeface="Verdana"/>
                <a:cs typeface="Verdana"/>
              </a:rPr>
              <a:t>MinMaxScaler</a:t>
            </a:r>
            <a:r>
              <a:rPr lang="en-US" sz="1400" dirty="0" smtClean="0">
                <a:solidFill>
                  <a:srgbClr val="244F9B"/>
                </a:solidFill>
                <a:latin typeface="Verdana"/>
                <a:cs typeface="Verdana"/>
              </a:rPr>
              <a:t> to scale the features between 0 and 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71" y="2139702"/>
            <a:ext cx="6120716" cy="292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5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Modeling Approach – </a:t>
            </a:r>
            <a:r>
              <a:rPr lang="en-US" sz="3200" dirty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Feature Selection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77420" y="1275606"/>
            <a:ext cx="8310807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The following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methods were used for feature selection and used voting to select the best predictors from them;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Information Value using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WOE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FE using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Random Forest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Chi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Square best variables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RFE using Logit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In total </a:t>
            </a:r>
            <a:r>
              <a:rPr lang="en-US" sz="1400" b="1" spc="-8" dirty="0" smtClean="0">
                <a:solidFill>
                  <a:srgbClr val="0C56A6"/>
                </a:solidFill>
                <a:latin typeface="Verdana"/>
                <a:cs typeface="Verdana"/>
              </a:rPr>
              <a:t>23 best features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were selected </a:t>
            </a:r>
          </a:p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(out of 55 features)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229" y="1618866"/>
            <a:ext cx="48863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1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9622"/>
            <a:ext cx="8964488" cy="195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Modeling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Approach –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Model Selection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77420" y="3723878"/>
            <a:ext cx="83108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XGBoost  and Stacking models were used for this project;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Both models gave interesting results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Usage of “Model Business Value Framework” can be used to decide the final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9872" y="1347614"/>
            <a:ext cx="5652120" cy="20303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43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Modeling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Approach –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XGBoost</a:t>
            </a: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 Pipeline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 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13358" y="1678469"/>
            <a:ext cx="4590690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Optimized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distributed gradient boosting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algorithm, known for its speed and performance.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Core algorithm is parallelizable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Consistently outperforms other algorithm methods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Wide variety of tuning parameters 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56096"/>
            <a:ext cx="3956091" cy="305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3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1448"/>
            <a:ext cx="4756869" cy="391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Modeling Approach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–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 Stacking Pipeline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52516" y="1678469"/>
            <a:ext cx="459069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Stacks multiple estimator models, which are normally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different learning path and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meta-model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aggregates and learns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from their results to get powerful predictions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Mostly used in </a:t>
            </a:r>
            <a:r>
              <a:rPr lang="en-US" sz="14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Kaggle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competitions to get better output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Can add n number of estimators and layers for intensive training the model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Takes more time for execution when training set is large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401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Modeling Approach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838281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Training the model: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Prepare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the ML pipeline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with different options (XGBoost, Random Forest, Stacking)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GridSearch technique is used to tune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the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hyper parameters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Re-sampling option is used for one of the iteration to compare the results.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Model is evaluated for the Classification metrics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Trained model and validation results are saved in a pickle file.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294" y="3396992"/>
            <a:ext cx="5807869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31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Modeling Approach – XGBoost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8382814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Training the model: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Over-sampling the minority class – SMOTE algorithm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Hyper tuned parameters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8229" y="2211710"/>
            <a:ext cx="28928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/>
              <a:t>n_estimators</a:t>
            </a:r>
            <a:r>
              <a:rPr lang="fr-BE" sz="1400" dirty="0"/>
              <a:t>= 150,</a:t>
            </a:r>
          </a:p>
          <a:p>
            <a:r>
              <a:rPr lang="fr-BE" sz="1400" dirty="0" err="1" smtClean="0"/>
              <a:t>colsample_bytree</a:t>
            </a:r>
            <a:r>
              <a:rPr lang="fr-BE" sz="1400" dirty="0" smtClean="0"/>
              <a:t>=0.8</a:t>
            </a:r>
            <a:r>
              <a:rPr lang="fr-BE" sz="1400" dirty="0"/>
              <a:t>,</a:t>
            </a:r>
          </a:p>
          <a:p>
            <a:r>
              <a:rPr lang="fr-BE" sz="1400" dirty="0" smtClean="0"/>
              <a:t>gamma=0.5</a:t>
            </a:r>
            <a:r>
              <a:rPr lang="fr-BE" sz="1400" dirty="0"/>
              <a:t>,</a:t>
            </a:r>
          </a:p>
          <a:p>
            <a:r>
              <a:rPr lang="fr-BE" sz="1400" dirty="0" err="1" smtClean="0"/>
              <a:t>learning_rate</a:t>
            </a:r>
            <a:r>
              <a:rPr lang="fr-BE" sz="1400" dirty="0" smtClean="0"/>
              <a:t>=0.7</a:t>
            </a:r>
            <a:r>
              <a:rPr lang="fr-BE" sz="1400" dirty="0"/>
              <a:t>,</a:t>
            </a:r>
          </a:p>
          <a:p>
            <a:r>
              <a:rPr lang="fr-BE" sz="1400" dirty="0" err="1" smtClean="0"/>
              <a:t>max_depth</a:t>
            </a:r>
            <a:r>
              <a:rPr lang="fr-BE" sz="1400" dirty="0" smtClean="0"/>
              <a:t>=5</a:t>
            </a:r>
            <a:r>
              <a:rPr lang="fr-BE" sz="1400" dirty="0"/>
              <a:t>,</a:t>
            </a:r>
          </a:p>
          <a:p>
            <a:r>
              <a:rPr lang="fr-BE" sz="1400" dirty="0" err="1" smtClean="0"/>
              <a:t>min_child_weight</a:t>
            </a:r>
            <a:r>
              <a:rPr lang="fr-BE" sz="1400" dirty="0" smtClean="0"/>
              <a:t>=1.5</a:t>
            </a:r>
            <a:r>
              <a:rPr lang="fr-BE" sz="1400" dirty="0"/>
              <a:t>,</a:t>
            </a:r>
          </a:p>
          <a:p>
            <a:r>
              <a:rPr lang="fr-BE" sz="1400" dirty="0" err="1" smtClean="0"/>
              <a:t>reg_alpha</a:t>
            </a:r>
            <a:r>
              <a:rPr lang="fr-BE" sz="1400" dirty="0" smtClean="0"/>
              <a:t>=0.75</a:t>
            </a:r>
            <a:r>
              <a:rPr lang="fr-BE" sz="1400" dirty="0"/>
              <a:t>,</a:t>
            </a:r>
          </a:p>
          <a:p>
            <a:r>
              <a:rPr lang="fr-BE" sz="1400" dirty="0" err="1" smtClean="0"/>
              <a:t>reg_lambda</a:t>
            </a:r>
            <a:r>
              <a:rPr lang="fr-BE" sz="1400" dirty="0" smtClean="0"/>
              <a:t>=0.45</a:t>
            </a:r>
            <a:r>
              <a:rPr lang="fr-BE" sz="1400" dirty="0"/>
              <a:t>,</a:t>
            </a:r>
          </a:p>
          <a:p>
            <a:r>
              <a:rPr lang="fr-BE" sz="1400" dirty="0" err="1" smtClean="0"/>
              <a:t>nthread</a:t>
            </a:r>
            <a:r>
              <a:rPr lang="fr-BE" sz="1400" dirty="0" smtClean="0"/>
              <a:t>=6</a:t>
            </a:r>
            <a:r>
              <a:rPr lang="fr-BE" sz="1400" dirty="0"/>
              <a:t>, </a:t>
            </a:r>
          </a:p>
          <a:p>
            <a:r>
              <a:rPr lang="fr-BE" sz="1400" dirty="0" err="1" smtClean="0"/>
              <a:t>scale_pos_weight</a:t>
            </a:r>
            <a:r>
              <a:rPr lang="fr-BE" sz="1400" dirty="0" smtClean="0"/>
              <a:t>=0.5</a:t>
            </a:r>
            <a:r>
              <a:rPr lang="fr-BE" sz="1400" dirty="0"/>
              <a:t>,</a:t>
            </a:r>
          </a:p>
          <a:p>
            <a:r>
              <a:rPr lang="fr-BE" sz="1400" dirty="0" err="1" smtClean="0"/>
              <a:t>subsample</a:t>
            </a:r>
            <a:r>
              <a:rPr lang="fr-BE" sz="1400" dirty="0" smtClean="0"/>
              <a:t>=0.9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3201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Modeling Approach –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XGBoost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4422374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Model evaluation: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Trained model is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validated with test data predictions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and evaluated with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below metrics </a:t>
            </a: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Metrics used -&gt; Model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accuracy , Confusion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matrix, Precision, Recall and ROC curve</a:t>
            </a: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 Accuracy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= </a:t>
            </a:r>
            <a:r>
              <a:rPr lang="en-US" sz="1400" b="1" spc="-8" dirty="0" smtClean="0">
                <a:solidFill>
                  <a:srgbClr val="0C56A6"/>
                </a:solidFill>
                <a:latin typeface="Verdana"/>
                <a:cs typeface="Verdana"/>
              </a:rPr>
              <a:t>96,1%</a:t>
            </a:r>
            <a:endParaRPr lang="en-US" sz="1400" b="1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80376"/>
            <a:ext cx="3887519" cy="334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70" y="3838179"/>
            <a:ext cx="42481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9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96" y="1563638"/>
            <a:ext cx="4993749" cy="335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Modeling Approach –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XGBoost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5125" y="1520081"/>
            <a:ext cx="39162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>
                <a:solidFill>
                  <a:srgbClr val="0C56A6"/>
                </a:solidFill>
                <a:latin typeface="Verdana"/>
                <a:cs typeface="Verdana"/>
              </a:rPr>
              <a:t>Model evaluation: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Even though model accuracy is very good, real goal of this model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is to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predict Class 1 customers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(which is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not that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great)</a:t>
            </a: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As we see, for Class 1, Recall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= </a:t>
            </a:r>
            <a:r>
              <a:rPr lang="en-US" sz="1400" b="1" spc="-8" dirty="0">
                <a:solidFill>
                  <a:srgbClr val="0C56A6"/>
                </a:solidFill>
                <a:latin typeface="Verdana"/>
                <a:cs typeface="Verdana"/>
              </a:rPr>
              <a:t>48%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&amp; Precision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= </a:t>
            </a:r>
            <a:r>
              <a:rPr lang="en-US" sz="1400" b="1" spc="-8" dirty="0">
                <a:solidFill>
                  <a:srgbClr val="0C56A6"/>
                </a:solidFill>
                <a:latin typeface="Verdana"/>
                <a:cs typeface="Verdana"/>
              </a:rPr>
              <a:t>62%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AUC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score and ROC curve shows this is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the maximum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model could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achieve.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AUC score = </a:t>
            </a:r>
            <a:r>
              <a:rPr lang="en-US" sz="1400" b="1" spc="-8" dirty="0" smtClean="0">
                <a:solidFill>
                  <a:srgbClr val="0C56A6"/>
                </a:solidFill>
                <a:latin typeface="Verdana"/>
                <a:cs typeface="Verdana"/>
              </a:rPr>
              <a:t>92%</a:t>
            </a:r>
            <a:endParaRPr lang="en-US" sz="1400" b="1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26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46219" y="4865569"/>
            <a:ext cx="660558" cy="92814"/>
          </a:xfrm>
          <a:prstGeom prst="rect">
            <a:avLst/>
          </a:prstGeom>
        </p:spPr>
        <p:txBody>
          <a:bodyPr vert="horz" wrap="square" lIns="0" tIns="476" rIns="0" bIns="0" rtlCol="0">
            <a:spAutoFit/>
          </a:bodyPr>
          <a:lstStyle/>
          <a:p>
            <a:pPr>
              <a:spcBef>
                <a:spcPts val="4"/>
              </a:spcBef>
            </a:pPr>
            <a:r>
              <a:rPr sz="600" dirty="0">
                <a:solidFill>
                  <a:srgbClr val="8B8B87"/>
                </a:solidFill>
                <a:latin typeface="Verdana"/>
                <a:cs typeface="Verdana"/>
              </a:rPr>
              <a:t>26 April 2017 |</a:t>
            </a:r>
            <a:r>
              <a:rPr sz="600" spc="-60" dirty="0">
                <a:solidFill>
                  <a:srgbClr val="8B8B87"/>
                </a:solidFill>
                <a:latin typeface="Verdana"/>
                <a:cs typeface="Verdana"/>
              </a:rPr>
              <a:t> </a:t>
            </a:r>
            <a:r>
              <a:rPr sz="600" dirty="0">
                <a:solidFill>
                  <a:srgbClr val="8B8B87"/>
                </a:solidFill>
                <a:latin typeface="Verdana"/>
                <a:cs typeface="Verdana"/>
              </a:rPr>
              <a:t>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04504" y="4759452"/>
            <a:ext cx="97154" cy="201454"/>
          </a:xfrm>
          <a:custGeom>
            <a:avLst/>
            <a:gdLst/>
            <a:ahLst/>
            <a:cxnLst/>
            <a:rect l="l" t="t" r="r" b="b"/>
            <a:pathLst>
              <a:path w="129540" h="268604">
                <a:moveTo>
                  <a:pt x="129539" y="0"/>
                </a:moveTo>
                <a:lnTo>
                  <a:pt x="127634" y="0"/>
                </a:lnTo>
                <a:lnTo>
                  <a:pt x="9778" y="114388"/>
                </a:lnTo>
                <a:lnTo>
                  <a:pt x="3936" y="120307"/>
                </a:lnTo>
                <a:lnTo>
                  <a:pt x="0" y="126225"/>
                </a:lnTo>
                <a:lnTo>
                  <a:pt x="0" y="141998"/>
                </a:lnTo>
                <a:lnTo>
                  <a:pt x="3936" y="147916"/>
                </a:lnTo>
                <a:lnTo>
                  <a:pt x="9778" y="153835"/>
                </a:lnTo>
                <a:lnTo>
                  <a:pt x="125602" y="266255"/>
                </a:lnTo>
                <a:lnTo>
                  <a:pt x="127634" y="266255"/>
                </a:lnTo>
                <a:lnTo>
                  <a:pt x="127634" y="268223"/>
                </a:lnTo>
                <a:lnTo>
                  <a:pt x="129539" y="268223"/>
                </a:lnTo>
                <a:lnTo>
                  <a:pt x="129539" y="262305"/>
                </a:lnTo>
                <a:lnTo>
                  <a:pt x="110605" y="235896"/>
                </a:lnTo>
                <a:lnTo>
                  <a:pt x="95694" y="206343"/>
                </a:lnTo>
                <a:lnTo>
                  <a:pt x="85927" y="172723"/>
                </a:lnTo>
                <a:lnTo>
                  <a:pt x="82423" y="134111"/>
                </a:lnTo>
                <a:lnTo>
                  <a:pt x="85927" y="95470"/>
                </a:lnTo>
                <a:lnTo>
                  <a:pt x="95694" y="61634"/>
                </a:lnTo>
                <a:lnTo>
                  <a:pt x="110605" y="31497"/>
                </a:lnTo>
                <a:lnTo>
                  <a:pt x="129539" y="3949"/>
                </a:lnTo>
                <a:lnTo>
                  <a:pt x="129539" y="0"/>
                </a:lnTo>
                <a:close/>
              </a:path>
            </a:pathLst>
          </a:custGeom>
          <a:solidFill>
            <a:srgbClr val="C200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9949" y="4751452"/>
            <a:ext cx="208121" cy="213836"/>
          </a:xfrm>
          <a:custGeom>
            <a:avLst/>
            <a:gdLst/>
            <a:ahLst/>
            <a:cxnLst/>
            <a:rect l="l" t="t" r="r" b="b"/>
            <a:pathLst>
              <a:path w="277495" h="285115">
                <a:moveTo>
                  <a:pt x="63373" y="0"/>
                </a:moveTo>
                <a:lnTo>
                  <a:pt x="34236" y="11409"/>
                </a:lnTo>
                <a:lnTo>
                  <a:pt x="14589" y="42300"/>
                </a:lnTo>
                <a:lnTo>
                  <a:pt x="3490" y="87664"/>
                </a:lnTo>
                <a:lnTo>
                  <a:pt x="0" y="142493"/>
                </a:lnTo>
                <a:lnTo>
                  <a:pt x="3490" y="197318"/>
                </a:lnTo>
                <a:lnTo>
                  <a:pt x="14589" y="242682"/>
                </a:lnTo>
                <a:lnTo>
                  <a:pt x="34236" y="273576"/>
                </a:lnTo>
                <a:lnTo>
                  <a:pt x="63373" y="284987"/>
                </a:lnTo>
                <a:lnTo>
                  <a:pt x="83163" y="282296"/>
                </a:lnTo>
                <a:lnTo>
                  <a:pt x="99583" y="275337"/>
                </a:lnTo>
                <a:lnTo>
                  <a:pt x="110789" y="265780"/>
                </a:lnTo>
                <a:lnTo>
                  <a:pt x="114934" y="255295"/>
                </a:lnTo>
                <a:lnTo>
                  <a:pt x="114934" y="251345"/>
                </a:lnTo>
                <a:lnTo>
                  <a:pt x="112902" y="249364"/>
                </a:lnTo>
                <a:lnTo>
                  <a:pt x="110998" y="247383"/>
                </a:lnTo>
                <a:lnTo>
                  <a:pt x="103163" y="237332"/>
                </a:lnTo>
                <a:lnTo>
                  <a:pt x="97567" y="227837"/>
                </a:lnTo>
                <a:lnTo>
                  <a:pt x="94210" y="218715"/>
                </a:lnTo>
                <a:lnTo>
                  <a:pt x="93090" y="209778"/>
                </a:lnTo>
                <a:lnTo>
                  <a:pt x="96166" y="195864"/>
                </a:lnTo>
                <a:lnTo>
                  <a:pt x="104266" y="184546"/>
                </a:lnTo>
                <a:lnTo>
                  <a:pt x="115700" y="176938"/>
                </a:lnTo>
                <a:lnTo>
                  <a:pt x="128777" y="174155"/>
                </a:lnTo>
                <a:lnTo>
                  <a:pt x="253114" y="174155"/>
                </a:lnTo>
                <a:lnTo>
                  <a:pt x="267461" y="160299"/>
                </a:lnTo>
                <a:lnTo>
                  <a:pt x="273430" y="156349"/>
                </a:lnTo>
                <a:lnTo>
                  <a:pt x="277368" y="150406"/>
                </a:lnTo>
                <a:lnTo>
                  <a:pt x="277368" y="132600"/>
                </a:lnTo>
                <a:lnTo>
                  <a:pt x="273430" y="126657"/>
                </a:lnTo>
                <a:lnTo>
                  <a:pt x="267461" y="122707"/>
                </a:lnTo>
                <a:lnTo>
                  <a:pt x="255165" y="110832"/>
                </a:lnTo>
                <a:lnTo>
                  <a:pt x="128777" y="110832"/>
                </a:lnTo>
                <a:lnTo>
                  <a:pt x="115700" y="108018"/>
                </a:lnTo>
                <a:lnTo>
                  <a:pt x="104266" y="100193"/>
                </a:lnTo>
                <a:lnTo>
                  <a:pt x="96166" y="88287"/>
                </a:lnTo>
                <a:lnTo>
                  <a:pt x="93090" y="73228"/>
                </a:lnTo>
                <a:lnTo>
                  <a:pt x="94210" y="64322"/>
                </a:lnTo>
                <a:lnTo>
                  <a:pt x="97567" y="55416"/>
                </a:lnTo>
                <a:lnTo>
                  <a:pt x="103163" y="46510"/>
                </a:lnTo>
                <a:lnTo>
                  <a:pt x="110998" y="37604"/>
                </a:lnTo>
                <a:lnTo>
                  <a:pt x="112902" y="33642"/>
                </a:lnTo>
                <a:lnTo>
                  <a:pt x="114934" y="31661"/>
                </a:lnTo>
                <a:lnTo>
                  <a:pt x="114934" y="27711"/>
                </a:lnTo>
                <a:lnTo>
                  <a:pt x="110789" y="18371"/>
                </a:lnTo>
                <a:lnTo>
                  <a:pt x="99583" y="9402"/>
                </a:lnTo>
                <a:lnTo>
                  <a:pt x="83163" y="2660"/>
                </a:lnTo>
                <a:lnTo>
                  <a:pt x="63373" y="0"/>
                </a:lnTo>
                <a:close/>
              </a:path>
              <a:path w="277495" h="285115">
                <a:moveTo>
                  <a:pt x="253114" y="174155"/>
                </a:moveTo>
                <a:lnTo>
                  <a:pt x="128777" y="174155"/>
                </a:lnTo>
                <a:lnTo>
                  <a:pt x="144670" y="177310"/>
                </a:lnTo>
                <a:lnTo>
                  <a:pt x="156479" y="186032"/>
                </a:lnTo>
                <a:lnTo>
                  <a:pt x="163835" y="199208"/>
                </a:lnTo>
                <a:lnTo>
                  <a:pt x="166370" y="215722"/>
                </a:lnTo>
                <a:lnTo>
                  <a:pt x="164667" y="231614"/>
                </a:lnTo>
                <a:lnTo>
                  <a:pt x="160178" y="246394"/>
                </a:lnTo>
                <a:lnTo>
                  <a:pt x="153832" y="259690"/>
                </a:lnTo>
                <a:lnTo>
                  <a:pt x="146557" y="271132"/>
                </a:lnTo>
                <a:lnTo>
                  <a:pt x="144652" y="273113"/>
                </a:lnTo>
                <a:lnTo>
                  <a:pt x="144652" y="275094"/>
                </a:lnTo>
                <a:lnTo>
                  <a:pt x="148589" y="275094"/>
                </a:lnTo>
                <a:lnTo>
                  <a:pt x="253114" y="174155"/>
                </a:lnTo>
                <a:close/>
              </a:path>
              <a:path w="277495" h="285115">
                <a:moveTo>
                  <a:pt x="148589" y="7912"/>
                </a:moveTo>
                <a:lnTo>
                  <a:pt x="144652" y="7912"/>
                </a:lnTo>
                <a:lnTo>
                  <a:pt x="144652" y="11874"/>
                </a:lnTo>
                <a:lnTo>
                  <a:pt x="146557" y="11874"/>
                </a:lnTo>
                <a:lnTo>
                  <a:pt x="153832" y="24152"/>
                </a:lnTo>
                <a:lnTo>
                  <a:pt x="160178" y="37355"/>
                </a:lnTo>
                <a:lnTo>
                  <a:pt x="164667" y="51670"/>
                </a:lnTo>
                <a:lnTo>
                  <a:pt x="166370" y="67284"/>
                </a:lnTo>
                <a:lnTo>
                  <a:pt x="163835" y="84108"/>
                </a:lnTo>
                <a:lnTo>
                  <a:pt x="156479" y="97964"/>
                </a:lnTo>
                <a:lnTo>
                  <a:pt x="144670" y="107368"/>
                </a:lnTo>
                <a:lnTo>
                  <a:pt x="128777" y="110832"/>
                </a:lnTo>
                <a:lnTo>
                  <a:pt x="255165" y="110832"/>
                </a:lnTo>
                <a:lnTo>
                  <a:pt x="148589" y="7912"/>
                </a:lnTo>
                <a:close/>
              </a:path>
            </a:pathLst>
          </a:custGeom>
          <a:solidFill>
            <a:srgbClr val="244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190" cy="5143500"/>
            <a:chOff x="0" y="0"/>
            <a:chExt cx="9144190" cy="5143500"/>
          </a:xfrm>
        </p:grpSpPr>
        <p:sp>
          <p:nvSpPr>
            <p:cNvPr id="2" name="object 2"/>
            <p:cNvSpPr/>
            <p:nvPr/>
          </p:nvSpPr>
          <p:spPr>
            <a:xfrm>
              <a:off x="0" y="0"/>
              <a:ext cx="2978944" cy="5143500"/>
            </a:xfrm>
            <a:custGeom>
              <a:avLst/>
              <a:gdLst/>
              <a:ahLst/>
              <a:cxnLst/>
              <a:rect l="l" t="t" r="r" b="b"/>
              <a:pathLst>
                <a:path w="3971925" h="6858000">
                  <a:moveTo>
                    <a:pt x="0" y="6858000"/>
                  </a:moveTo>
                  <a:lnTo>
                    <a:pt x="3971544" y="6858000"/>
                  </a:lnTo>
                  <a:lnTo>
                    <a:pt x="397154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8658" y="0"/>
              <a:ext cx="6165532" cy="5143500"/>
            </a:xfrm>
            <a:custGeom>
              <a:avLst/>
              <a:gdLst/>
              <a:ahLst/>
              <a:cxnLst/>
              <a:rect l="l" t="t" r="r" b="b"/>
              <a:pathLst>
                <a:path w="8220709" h="6858000">
                  <a:moveTo>
                    <a:pt x="0" y="6858000"/>
                  </a:moveTo>
                  <a:lnTo>
                    <a:pt x="8220456" y="6858000"/>
                  </a:lnTo>
                  <a:lnTo>
                    <a:pt x="822045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3954" y="2368582"/>
            <a:ext cx="119579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z="2400" b="1" spc="-153" dirty="0" smtClean="0">
                <a:solidFill>
                  <a:srgbClr val="8B8B87"/>
                </a:solidFill>
                <a:latin typeface="Verdana"/>
                <a:cs typeface="Verdana"/>
              </a:rPr>
              <a:t>Agenda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65146" y="1656428"/>
            <a:ext cx="29718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45720">
            <a:solidFill>
              <a:srgbClr val="244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08181" y="855976"/>
            <a:ext cx="4993957" cy="343154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b="1" i="1" dirty="0">
                <a:solidFill>
                  <a:srgbClr val="244F9B"/>
                </a:solidFill>
                <a:latin typeface="Verdana"/>
                <a:cs typeface="Verdana"/>
              </a:rPr>
              <a:t>« </a:t>
            </a:r>
            <a:r>
              <a:rPr lang="en-US" sz="1500" i="1" spc="-4" dirty="0" smtClean="0">
                <a:solidFill>
                  <a:srgbClr val="244F9B"/>
                </a:solidFill>
                <a:latin typeface="Verdana"/>
                <a:cs typeface="Verdana"/>
              </a:rPr>
              <a:t>Data Science Solution </a:t>
            </a:r>
            <a:r>
              <a:rPr sz="1500" b="1" i="1" dirty="0" smtClean="0">
                <a:solidFill>
                  <a:srgbClr val="244F9B"/>
                </a:solidFill>
                <a:latin typeface="Verdana"/>
                <a:cs typeface="Verdana"/>
              </a:rPr>
              <a:t>»</a:t>
            </a:r>
            <a:endParaRPr sz="1500" dirty="0">
              <a:latin typeface="Verdana"/>
              <a:cs typeface="Verdana"/>
            </a:endParaRPr>
          </a:p>
          <a:p>
            <a:pPr>
              <a:spcBef>
                <a:spcPts val="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9054">
              <a:lnSpc>
                <a:spcPts val="2119"/>
              </a:lnSpc>
              <a:spcBef>
                <a:spcPts val="4"/>
              </a:spcBef>
            </a:pPr>
            <a:r>
              <a:rPr lang="en-US" spc="-4" dirty="0" smtClean="0">
                <a:solidFill>
                  <a:srgbClr val="69B8EB"/>
                </a:solidFill>
                <a:latin typeface="Verdana"/>
                <a:cs typeface="Verdana"/>
              </a:rPr>
              <a:t>Context and Briefing</a:t>
            </a:r>
            <a:endParaRPr spc="-4" dirty="0">
              <a:solidFill>
                <a:srgbClr val="69B8EB"/>
              </a:solidFill>
              <a:latin typeface="Verdana"/>
              <a:cs typeface="Verdana"/>
            </a:endParaRPr>
          </a:p>
          <a:p>
            <a:pPr marL="49054">
              <a:lnSpc>
                <a:spcPts val="2119"/>
              </a:lnSpc>
            </a:pPr>
            <a:endParaRPr lang="en-US" sz="1400" spc="-4" dirty="0" smtClean="0">
              <a:solidFill>
                <a:srgbClr val="69B8EB"/>
              </a:solidFill>
              <a:latin typeface="Verdana"/>
              <a:cs typeface="Verdana"/>
            </a:endParaRPr>
          </a:p>
          <a:p>
            <a:pPr marL="49054">
              <a:lnSpc>
                <a:spcPts val="2119"/>
              </a:lnSpc>
              <a:spcBef>
                <a:spcPts val="4"/>
              </a:spcBef>
            </a:pPr>
            <a:r>
              <a:rPr lang="fr-BE" spc="-4" dirty="0" smtClean="0">
                <a:solidFill>
                  <a:srgbClr val="69B8EB"/>
                </a:solidFill>
                <a:latin typeface="Verdana"/>
                <a:cs typeface="Verdana"/>
              </a:rPr>
              <a:t>Data Discovery</a:t>
            </a:r>
            <a:endParaRPr lang="en-US" sz="1400" spc="-4" dirty="0" smtClean="0">
              <a:solidFill>
                <a:srgbClr val="69B8EB"/>
              </a:solidFill>
              <a:latin typeface="Verdana"/>
              <a:cs typeface="Verdana"/>
            </a:endParaRPr>
          </a:p>
          <a:p>
            <a:pPr marL="49054">
              <a:lnSpc>
                <a:spcPts val="1579"/>
              </a:lnSpc>
            </a:pPr>
            <a:endParaRPr lang="en-US" sz="1400" spc="-4" dirty="0" smtClean="0">
              <a:solidFill>
                <a:srgbClr val="69B8EB"/>
              </a:solidFill>
              <a:latin typeface="Verdana"/>
              <a:cs typeface="Verdana"/>
            </a:endParaRPr>
          </a:p>
          <a:p>
            <a:pPr marL="49054">
              <a:lnSpc>
                <a:spcPts val="2119"/>
              </a:lnSpc>
              <a:spcBef>
                <a:spcPts val="4"/>
              </a:spcBef>
            </a:pPr>
            <a:r>
              <a:rPr lang="fr-BE" spc="-4" dirty="0" smtClean="0">
                <a:solidFill>
                  <a:srgbClr val="69B8EB"/>
                </a:solidFill>
                <a:latin typeface="Verdana"/>
                <a:cs typeface="Verdana"/>
              </a:rPr>
              <a:t>Data Preparation</a:t>
            </a:r>
          </a:p>
          <a:p>
            <a:pPr marL="49054">
              <a:lnSpc>
                <a:spcPts val="2119"/>
              </a:lnSpc>
              <a:spcBef>
                <a:spcPts val="4"/>
              </a:spcBef>
            </a:pPr>
            <a:endParaRPr lang="en-US" sz="1400" dirty="0" smtClean="0">
              <a:latin typeface="Verdana"/>
              <a:cs typeface="Verdana"/>
            </a:endParaRPr>
          </a:p>
          <a:p>
            <a:pPr marL="49054">
              <a:lnSpc>
                <a:spcPts val="2119"/>
              </a:lnSpc>
              <a:spcBef>
                <a:spcPts val="4"/>
              </a:spcBef>
            </a:pPr>
            <a:r>
              <a:rPr lang="fr-BE" spc="-4" dirty="0" smtClean="0">
                <a:solidFill>
                  <a:srgbClr val="69B8EB"/>
                </a:solidFill>
                <a:latin typeface="Verdana"/>
                <a:cs typeface="Verdana"/>
              </a:rPr>
              <a:t>Modeling Approach</a:t>
            </a:r>
          </a:p>
          <a:p>
            <a:pPr marL="49054">
              <a:lnSpc>
                <a:spcPts val="2119"/>
              </a:lnSpc>
              <a:spcBef>
                <a:spcPts val="4"/>
              </a:spcBef>
            </a:pPr>
            <a:endParaRPr lang="en-US" sz="1400" dirty="0">
              <a:latin typeface="Verdana"/>
              <a:cs typeface="Verdana"/>
            </a:endParaRPr>
          </a:p>
          <a:p>
            <a:pPr marL="49054">
              <a:lnSpc>
                <a:spcPts val="2119"/>
              </a:lnSpc>
              <a:spcBef>
                <a:spcPts val="4"/>
              </a:spcBef>
            </a:pPr>
            <a:r>
              <a:rPr lang="en-US" spc="-4" dirty="0" smtClean="0">
                <a:solidFill>
                  <a:srgbClr val="69B8EB"/>
                </a:solidFill>
                <a:latin typeface="Verdana"/>
                <a:cs typeface="Verdana"/>
              </a:rPr>
              <a:t>Decision Making</a:t>
            </a:r>
            <a:endParaRPr lang="fr-BE" spc="-4" dirty="0" smtClean="0">
              <a:solidFill>
                <a:srgbClr val="69B8EB"/>
              </a:solidFill>
              <a:latin typeface="Verdana"/>
              <a:cs typeface="Verdana"/>
            </a:endParaRPr>
          </a:p>
          <a:p>
            <a:pPr marL="49054">
              <a:lnSpc>
                <a:spcPts val="2119"/>
              </a:lnSpc>
              <a:spcBef>
                <a:spcPts val="4"/>
              </a:spcBef>
            </a:pPr>
            <a:endParaRPr lang="en-US" sz="1400" dirty="0" smtClean="0">
              <a:latin typeface="Verdana"/>
              <a:cs typeface="Verdana"/>
            </a:endParaRPr>
          </a:p>
          <a:p>
            <a:pPr marL="49054">
              <a:lnSpc>
                <a:spcPts val="2119"/>
              </a:lnSpc>
            </a:pPr>
            <a:r>
              <a:rPr lang="fr-BE" spc="-4" dirty="0" smtClean="0">
                <a:solidFill>
                  <a:srgbClr val="69B8EB"/>
                </a:solidFill>
                <a:latin typeface="Verdana"/>
                <a:cs typeface="Verdana"/>
              </a:rPr>
              <a:t>Deliverables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3" name="object 10"/>
          <p:cNvSpPr/>
          <p:nvPr/>
        </p:nvSpPr>
        <p:spPr>
          <a:xfrm>
            <a:off x="3444364" y="2182063"/>
            <a:ext cx="29718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45720">
            <a:solidFill>
              <a:srgbClr val="244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3448523" y="2656521"/>
            <a:ext cx="29718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45720">
            <a:solidFill>
              <a:srgbClr val="244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0"/>
          <p:cNvSpPr/>
          <p:nvPr/>
        </p:nvSpPr>
        <p:spPr>
          <a:xfrm>
            <a:off x="3453095" y="3192479"/>
            <a:ext cx="29718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45720">
            <a:solidFill>
              <a:srgbClr val="244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3454203" y="3716019"/>
            <a:ext cx="29718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45720">
            <a:solidFill>
              <a:srgbClr val="244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0"/>
          <p:cNvSpPr/>
          <p:nvPr/>
        </p:nvSpPr>
        <p:spPr>
          <a:xfrm>
            <a:off x="3472072" y="4250713"/>
            <a:ext cx="29718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45720">
            <a:solidFill>
              <a:srgbClr val="244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9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Modeling Approach –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XGBoost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5125" y="1520081"/>
            <a:ext cx="8521331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>
                <a:solidFill>
                  <a:srgbClr val="0C56A6"/>
                </a:solidFill>
                <a:latin typeface="Verdana"/>
                <a:cs typeface="Verdana"/>
              </a:rPr>
              <a:t>Model </a:t>
            </a:r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scoring:</a:t>
            </a:r>
            <a:endParaRPr lang="en-US" sz="2000" u="sng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The trained and evaluated model is used to predict the un-labeled data of 2017 (scoring)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After scoring, the new predictions along with prediction probabilities are saved in CSV file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9782"/>
            <a:ext cx="35623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2" y="3416994"/>
            <a:ext cx="421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6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Modeling Approach – Stacking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8382814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Training the model: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Over-sampling the minority class – SMOTE algorithm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L1 estimator models used =&gt; Random Forest Classifier,  </a:t>
            </a:r>
            <a:r>
              <a:rPr lang="en-US" sz="14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AdaBoost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Classifier, XGB Classifier, Support Vector Machine Classifier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Meta-learner model used =&gt; Logistic Regression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Hyper-parameters =&gt; Variant A (for out-of-fold train datasets), ROC AUC metric score (for tuning </a:t>
            </a:r>
            <a:r>
              <a:rPr lang="en-US" sz="14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auc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metrics), Stratified </a:t>
            </a:r>
            <a:r>
              <a:rPr lang="en-US" sz="14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boolean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(to handle the imbalanced data)</a:t>
            </a:r>
          </a:p>
        </p:txBody>
      </p:sp>
    </p:spTree>
    <p:extLst>
      <p:ext uri="{BB962C8B-B14F-4D97-AF65-F5344CB8AC3E}">
        <p14:creationId xmlns:p14="http://schemas.microsoft.com/office/powerpoint/2010/main" val="37603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Modeling Approach – Stacking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1843478"/>
            <a:ext cx="3767792" cy="32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9902"/>
            <a:ext cx="43053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9666" y="1355526"/>
            <a:ext cx="4422374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Model evaluation: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Trained model is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validated with test data predictions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and evaluated with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below metrics </a:t>
            </a: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Metrics used -&gt; Model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accuracy , Confusion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matrix, Precision, Recall and ROC curve</a:t>
            </a: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 Accuracy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= </a:t>
            </a:r>
            <a:r>
              <a:rPr lang="en-US" sz="1400" b="1" spc="-8" dirty="0" smtClean="0">
                <a:solidFill>
                  <a:srgbClr val="0C56A6"/>
                </a:solidFill>
                <a:latin typeface="Verdana"/>
                <a:cs typeface="Verdana"/>
              </a:rPr>
              <a:t>96,3%</a:t>
            </a:r>
            <a:endParaRPr lang="en-US" sz="1400" b="1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680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25" y="1520081"/>
            <a:ext cx="39162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>
                <a:solidFill>
                  <a:srgbClr val="0C56A6"/>
                </a:solidFill>
                <a:latin typeface="Verdana"/>
                <a:cs typeface="Verdana"/>
              </a:rPr>
              <a:t>Model evaluation: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Even though model accuracy is very good, real goal of this model to predict Class 1 customers is not that good.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As we see, for Class 1, Recall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= </a:t>
            </a:r>
            <a:r>
              <a:rPr lang="en-US" sz="1400" b="1" spc="-8" dirty="0" smtClean="0">
                <a:solidFill>
                  <a:srgbClr val="0C56A6"/>
                </a:solidFill>
                <a:latin typeface="Verdana"/>
                <a:cs typeface="Verdana"/>
              </a:rPr>
              <a:t>46%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&amp; Precision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= </a:t>
            </a:r>
            <a:r>
              <a:rPr lang="en-US" sz="1400" b="1" spc="-8" dirty="0" smtClean="0">
                <a:solidFill>
                  <a:srgbClr val="0C56A6"/>
                </a:solidFill>
                <a:latin typeface="Verdana"/>
                <a:cs typeface="Verdana"/>
              </a:rPr>
              <a:t>68%</a:t>
            </a:r>
            <a:endParaRPr lang="en-US" sz="1400" b="1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AUC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score and ROC curve shows this is the maximum model could achieve.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AUC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score = </a:t>
            </a:r>
            <a:r>
              <a:rPr lang="en-US" sz="1400" b="1" spc="-8" dirty="0" smtClean="0">
                <a:solidFill>
                  <a:srgbClr val="0C56A6"/>
                </a:solidFill>
                <a:latin typeface="Verdana"/>
                <a:cs typeface="Verdana"/>
              </a:rPr>
              <a:t>89%</a:t>
            </a:r>
            <a:endParaRPr lang="en-US" sz="1400" b="1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Modeling Approach – Stacking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47" y="1478517"/>
            <a:ext cx="5078041" cy="339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9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Modeling Approach –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Stacking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5125" y="1491630"/>
            <a:ext cx="8521331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>
                <a:solidFill>
                  <a:srgbClr val="0C56A6"/>
                </a:solidFill>
                <a:latin typeface="Verdana"/>
                <a:cs typeface="Verdana"/>
              </a:rPr>
              <a:t>Model </a:t>
            </a:r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scoring:</a:t>
            </a:r>
            <a:endParaRPr lang="en-US" sz="2000" u="sng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The trained and evaluated model is used to predict the un-labeled data of 2017 (scoring)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After scoring, the new predictions along with prediction probabilities are saved in CSV file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4" y="3579862"/>
            <a:ext cx="45339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61669"/>
            <a:ext cx="31146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Decision Making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– Comparing models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282789"/>
            <a:ext cx="838281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Comparing Models thru values: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Accuracy score can be misleading + Evaluation metrics of models are almost same here. 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Best model depends on </a:t>
            </a:r>
            <a:r>
              <a:rPr lang="en-US" sz="1400" i="1" spc="-8" dirty="0" smtClean="0">
                <a:solidFill>
                  <a:srgbClr val="0C56A6"/>
                </a:solidFill>
                <a:latin typeface="Verdana"/>
                <a:cs typeface="Verdana"/>
              </a:rPr>
              <a:t>what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we want to achieve with the model</a:t>
            </a:r>
          </a:p>
          <a:p>
            <a:pPr marL="381952" indent="-285750">
              <a:spcBef>
                <a:spcPts val="938"/>
              </a:spcBef>
              <a:buFont typeface="Arial" pitchFamily="34" charset="0"/>
              <a:buChar char="•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Using a common framework with “Model Business Value” calculation can be used to compare and decide on the model to use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9142" y="3294017"/>
            <a:ext cx="792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XGBoost model:</a:t>
            </a:r>
            <a:r>
              <a:rPr lang="en-US" sz="2000" spc="-8" dirty="0" smtClean="0">
                <a:solidFill>
                  <a:srgbClr val="0C56A6"/>
                </a:solidFill>
                <a:latin typeface="Verdana"/>
                <a:cs typeface="Verdana"/>
              </a:rPr>
              <a:t>                         </a:t>
            </a:r>
            <a:r>
              <a:rPr lang="en-US" sz="20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Stacking Model</a:t>
            </a:r>
          </a:p>
          <a:p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Accuracy =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96,1%                                           Accuracy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=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96,3%</a:t>
            </a: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F1 score = 54%                                               F1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score =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55%</a:t>
            </a:r>
          </a:p>
          <a:p>
            <a:endParaRPr lang="en-US" sz="1400" u="sng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Customers targeted =9%                                 Customers 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targeted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=25%</a:t>
            </a:r>
            <a:endParaRPr lang="fr-BE" sz="1400" u="sng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997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Decision</a:t>
            </a: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 Making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– Model Business Value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87637" y="1556112"/>
            <a:ext cx="4392448" cy="263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Using the values of Confusion Matrix, Cost/Benefit for the business can be computed (Expected Value of a model)</a:t>
            </a:r>
            <a:endParaRPr lang="fr-BE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r>
              <a:rPr lang="fr-BE" sz="1400" dirty="0" smtClean="0"/>
              <a:t>	</a:t>
            </a:r>
          </a:p>
          <a:p>
            <a:r>
              <a:rPr lang="fr-BE" sz="1600" dirty="0" smtClean="0"/>
              <a:t>𝑬𝑷𝑴𝒊= 𝑃(𝑌</a:t>
            </a:r>
            <a:r>
              <a:rPr lang="fr-BE" sz="1600" dirty="0"/>
              <a:t>,</a:t>
            </a:r>
            <a:r>
              <a:rPr lang="fr-BE" sz="1600" dirty="0" smtClean="0"/>
              <a:t>𝑝).𝐵(𝑌</a:t>
            </a:r>
            <a:r>
              <a:rPr lang="fr-BE" sz="1600" dirty="0"/>
              <a:t>,</a:t>
            </a:r>
            <a:r>
              <a:rPr lang="fr-BE" sz="1600" dirty="0" smtClean="0"/>
              <a:t>𝑝)+𝑃(𝑌</a:t>
            </a:r>
            <a:r>
              <a:rPr lang="fr-BE" sz="1600" dirty="0"/>
              <a:t>,</a:t>
            </a:r>
            <a:r>
              <a:rPr lang="fr-BE" sz="1600" dirty="0" smtClean="0"/>
              <a:t>𝑛).𝐵(𝑌</a:t>
            </a:r>
            <a:r>
              <a:rPr lang="fr-BE" sz="1600" dirty="0"/>
              <a:t>,</a:t>
            </a:r>
            <a:r>
              <a:rPr lang="fr-BE" sz="1600" dirty="0" smtClean="0"/>
              <a:t>𝑛) +  </a:t>
            </a:r>
          </a:p>
          <a:p>
            <a:r>
              <a:rPr lang="fr-BE" sz="1600" dirty="0"/>
              <a:t> </a:t>
            </a:r>
            <a:r>
              <a:rPr lang="fr-BE" sz="1600" dirty="0" smtClean="0"/>
              <a:t>              𝑃(𝑁</a:t>
            </a:r>
            <a:r>
              <a:rPr lang="fr-BE" sz="1600" dirty="0"/>
              <a:t>,</a:t>
            </a:r>
            <a:r>
              <a:rPr lang="fr-BE" sz="1600" dirty="0" smtClean="0"/>
              <a:t>𝑝).𝐵(𝑁</a:t>
            </a:r>
            <a:r>
              <a:rPr lang="fr-BE" sz="1600" dirty="0"/>
              <a:t>,</a:t>
            </a:r>
            <a:r>
              <a:rPr lang="fr-BE" sz="1600" dirty="0" smtClean="0"/>
              <a:t>𝑝)+𝑃(𝑁</a:t>
            </a:r>
            <a:r>
              <a:rPr lang="fr-BE" sz="1600" dirty="0"/>
              <a:t>,</a:t>
            </a:r>
            <a:r>
              <a:rPr lang="fr-BE" sz="1600" dirty="0" smtClean="0"/>
              <a:t>𝑛).𝐵(𝑁</a:t>
            </a:r>
            <a:r>
              <a:rPr lang="fr-BE" sz="1600" dirty="0"/>
              <a:t>,</a:t>
            </a:r>
            <a:r>
              <a:rPr lang="fr-BE" sz="1600" dirty="0" smtClean="0"/>
              <a:t>𝑛)</a:t>
            </a:r>
            <a:endParaRPr lang="en-US" sz="16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100" spc="-8" dirty="0" smtClean="0">
                <a:solidFill>
                  <a:srgbClr val="0C56A6"/>
                </a:solidFill>
                <a:latin typeface="Verdana"/>
                <a:cs typeface="Verdana"/>
              </a:rPr>
              <a:t>Where,</a:t>
            </a:r>
          </a:p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100" spc="-8" dirty="0" smtClean="0">
                <a:solidFill>
                  <a:srgbClr val="0C56A6"/>
                </a:solidFill>
                <a:latin typeface="Verdana"/>
                <a:cs typeface="Verdana"/>
              </a:rPr>
              <a:t> P(</a:t>
            </a:r>
            <a:r>
              <a:rPr lang="en-US" sz="11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Y,p</a:t>
            </a:r>
            <a:r>
              <a:rPr lang="en-US" sz="1100" spc="-8" dirty="0">
                <a:solidFill>
                  <a:srgbClr val="0C56A6"/>
                </a:solidFill>
                <a:latin typeface="Verdana"/>
                <a:cs typeface="Verdana"/>
              </a:rPr>
              <a:t>) = probability of predicted </a:t>
            </a:r>
            <a:r>
              <a:rPr lang="en-US" sz="1100" spc="-8" dirty="0" smtClean="0">
                <a:solidFill>
                  <a:srgbClr val="0C56A6"/>
                </a:solidFill>
                <a:latin typeface="Verdana"/>
                <a:cs typeface="Verdana"/>
              </a:rPr>
              <a:t>class = </a:t>
            </a:r>
            <a:r>
              <a:rPr lang="en-US" sz="1100" spc="-8" dirty="0">
                <a:solidFill>
                  <a:srgbClr val="0C56A6"/>
                </a:solidFill>
                <a:latin typeface="Verdana"/>
                <a:cs typeface="Verdana"/>
              </a:rPr>
              <a:t>Yes and true </a:t>
            </a:r>
            <a:r>
              <a:rPr lang="en-US" sz="1100" spc="-8" dirty="0" smtClean="0">
                <a:solidFill>
                  <a:srgbClr val="0C56A6"/>
                </a:solidFill>
                <a:latin typeface="Verdana"/>
                <a:cs typeface="Verdana"/>
              </a:rPr>
              <a:t>class (Positive </a:t>
            </a:r>
            <a:r>
              <a:rPr lang="en-US" sz="1100" spc="-8" dirty="0">
                <a:solidFill>
                  <a:srgbClr val="0C56A6"/>
                </a:solidFill>
                <a:latin typeface="Verdana"/>
                <a:cs typeface="Verdana"/>
              </a:rPr>
              <a:t>(p</a:t>
            </a:r>
            <a:r>
              <a:rPr lang="en-US" sz="1100" spc="-8" dirty="0" smtClean="0">
                <a:solidFill>
                  <a:srgbClr val="0C56A6"/>
                </a:solidFill>
                <a:latin typeface="Verdana"/>
                <a:cs typeface="Verdana"/>
              </a:rPr>
              <a:t>))</a:t>
            </a:r>
            <a:endParaRPr lang="en-US" sz="11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100" spc="-8" dirty="0" smtClean="0">
                <a:solidFill>
                  <a:srgbClr val="0C56A6"/>
                </a:solidFill>
                <a:latin typeface="Verdana"/>
                <a:cs typeface="Verdana"/>
              </a:rPr>
              <a:t> B(</a:t>
            </a:r>
            <a:r>
              <a:rPr lang="en-US" sz="11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N,n</a:t>
            </a:r>
            <a:r>
              <a:rPr lang="en-US" sz="1100" spc="-8" dirty="0">
                <a:solidFill>
                  <a:srgbClr val="0C56A6"/>
                </a:solidFill>
                <a:latin typeface="Verdana"/>
                <a:cs typeface="Verdana"/>
              </a:rPr>
              <a:t>) = benefit when predicted class = No and true </a:t>
            </a:r>
            <a:r>
              <a:rPr lang="en-US" sz="1100" spc="-8" dirty="0" smtClean="0">
                <a:solidFill>
                  <a:srgbClr val="0C56A6"/>
                </a:solidFill>
                <a:latin typeface="Verdana"/>
                <a:cs typeface="Verdana"/>
              </a:rPr>
              <a:t>class (Negative </a:t>
            </a:r>
            <a:r>
              <a:rPr lang="en-US" sz="1100" spc="-8" dirty="0">
                <a:solidFill>
                  <a:srgbClr val="0C56A6"/>
                </a:solidFill>
                <a:latin typeface="Verdana"/>
                <a:cs typeface="Verdana"/>
              </a:rPr>
              <a:t>(n))</a:t>
            </a:r>
            <a:endParaRPr lang="fr-BE" sz="11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92" y="1217489"/>
            <a:ext cx="4350650" cy="350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6632" y="1419622"/>
            <a:ext cx="8616921" cy="3432026"/>
            <a:chOff x="306632" y="1275606"/>
            <a:chExt cx="8616921" cy="3432026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32" y="1275606"/>
              <a:ext cx="8616921" cy="343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5724128" y="2590560"/>
              <a:ext cx="0" cy="2692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995936" y="3363838"/>
              <a:ext cx="36004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Decision Making – XGBoost Expected Value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8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702" y="1372206"/>
            <a:ext cx="8132112" cy="3599932"/>
            <a:chOff x="289920" y="1372206"/>
            <a:chExt cx="8132112" cy="3599932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20" y="1372206"/>
              <a:ext cx="8132112" cy="3599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5652120" y="2747557"/>
              <a:ext cx="0" cy="2692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35896" y="3435846"/>
              <a:ext cx="36004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Decision</a:t>
            </a: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 Making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 – Stacking Expected Value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3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Decision</a:t>
            </a: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 Making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 – Final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07093" y="1954527"/>
            <a:ext cx="8382814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2000" spc="-8" dirty="0" smtClean="0">
                <a:solidFill>
                  <a:srgbClr val="0C56A6"/>
                </a:solidFill>
                <a:latin typeface="Verdana"/>
                <a:cs typeface="Verdana"/>
              </a:rPr>
              <a:t>Which Model and Results to be used ? </a:t>
            </a:r>
          </a:p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With the input on Cost – Benefits details of the campaign, we will be able to decide which results could be finalized (to be discussed in tomorrow’s meeting) !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910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Context &amp; Briefing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5" y="1347614"/>
            <a:ext cx="831080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sz="1600" b="1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r>
              <a:rPr lang="en-US" sz="1600" b="1" spc="-8" dirty="0" smtClean="0">
                <a:solidFill>
                  <a:srgbClr val="0C56A6"/>
                </a:solidFill>
                <a:latin typeface="Verdana"/>
                <a:cs typeface="Verdana"/>
              </a:rPr>
              <a:t>Problem Statement</a:t>
            </a:r>
            <a:r>
              <a:rPr lang="en-US" sz="1600" b="1" spc="-8" dirty="0">
                <a:solidFill>
                  <a:srgbClr val="0C56A6"/>
                </a:solidFill>
                <a:latin typeface="Verdana"/>
                <a:cs typeface="Verdana"/>
              </a:rPr>
              <a:t>: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 </a:t>
            </a:r>
            <a:r>
              <a:rPr lang="en-US" sz="1600" spc="-8" dirty="0">
                <a:solidFill>
                  <a:srgbClr val="0C56A6"/>
                </a:solidFill>
                <a:latin typeface="Verdana"/>
                <a:cs typeface="Verdana"/>
              </a:rPr>
              <a:t>T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o </a:t>
            </a:r>
            <a:r>
              <a:rPr lang="en-US" sz="1600" spc="-8" dirty="0">
                <a:solidFill>
                  <a:srgbClr val="0C56A6"/>
                </a:solidFill>
                <a:latin typeface="Verdana"/>
                <a:cs typeface="Verdana"/>
              </a:rPr>
              <a:t>identify the customers 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who are </a:t>
            </a:r>
            <a:r>
              <a:rPr lang="en-US" sz="1600" spc="-8" dirty="0">
                <a:solidFill>
                  <a:srgbClr val="0C56A6"/>
                </a:solidFill>
                <a:latin typeface="Verdana"/>
                <a:cs typeface="Verdana"/>
              </a:rPr>
              <a:t>most likely to buy highbrow wines on the retailers 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webshop in 2017.</a:t>
            </a:r>
            <a:endParaRPr lang="en-US" sz="16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endParaRPr lang="en-US" sz="16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r>
              <a:rPr lang="en-US" sz="1600" b="1" spc="-8" dirty="0">
                <a:solidFill>
                  <a:srgbClr val="0C56A6"/>
                </a:solidFill>
                <a:latin typeface="Verdana"/>
                <a:cs typeface="Verdana"/>
              </a:rPr>
              <a:t>Solution:</a:t>
            </a:r>
          </a:p>
          <a:p>
            <a:pPr marL="285750" indent="-285750">
              <a:buFontTx/>
              <a:buChar char="-"/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Based </a:t>
            </a:r>
            <a:r>
              <a:rPr lang="en-US" sz="1600" spc="-8" dirty="0">
                <a:solidFill>
                  <a:srgbClr val="0C56A6"/>
                </a:solidFill>
                <a:latin typeface="Verdana"/>
                <a:cs typeface="Verdana"/>
              </a:rPr>
              <a:t>on 2016 available data, build a Look-alike model which predicts the most likeliness 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to target the highbrow </a:t>
            </a:r>
            <a:r>
              <a:rPr lang="en-US" sz="1600" spc="-8" dirty="0">
                <a:solidFill>
                  <a:srgbClr val="0C56A6"/>
                </a:solidFill>
                <a:latin typeface="Verdana"/>
                <a:cs typeface="Verdana"/>
              </a:rPr>
              <a:t>wine customers in 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2017.</a:t>
            </a:r>
            <a:endParaRPr lang="en-US" sz="16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endParaRPr lang="en-US" sz="16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Tx/>
              <a:buChar char="-"/>
            </a:pPr>
            <a:r>
              <a:rPr lang="en-US" sz="1600" spc="-8" dirty="0">
                <a:solidFill>
                  <a:srgbClr val="0C56A6"/>
                </a:solidFill>
                <a:latin typeface="Verdana"/>
                <a:cs typeface="Verdana"/>
              </a:rPr>
              <a:t>Look-alike modeling </a:t>
            </a:r>
            <a:r>
              <a:rPr lang="en-US" sz="1600" i="1" spc="-8" dirty="0">
                <a:solidFill>
                  <a:srgbClr val="0C56A6"/>
                </a:solidFill>
                <a:latin typeface="Verdana"/>
                <a:cs typeface="Verdana"/>
              </a:rPr>
              <a:t>“results in double or even triple the results of standard targeting, according to the 30 percent of advertisers and more than half of agencies who reported using the tactic</a:t>
            </a:r>
            <a:r>
              <a:rPr lang="en-US" sz="1600" i="1" spc="-8" dirty="0" smtClean="0">
                <a:solidFill>
                  <a:srgbClr val="0C56A6"/>
                </a:solidFill>
                <a:latin typeface="Verdana"/>
                <a:cs typeface="Verdana"/>
              </a:rPr>
              <a:t>.”</a:t>
            </a:r>
          </a:p>
          <a:p>
            <a:pPr marL="285750" indent="-285750">
              <a:buFontTx/>
              <a:buChar char="-"/>
            </a:pPr>
            <a:endParaRPr lang="en-US" sz="16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Tx/>
              <a:buChar char="-"/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Using Data science, we can treat this as a </a:t>
            </a:r>
            <a:r>
              <a:rPr lang="en-US" sz="1600" u="sng" spc="-8" dirty="0" smtClean="0">
                <a:solidFill>
                  <a:srgbClr val="0C56A6"/>
                </a:solidFill>
                <a:latin typeface="Verdana"/>
                <a:cs typeface="Verdana"/>
              </a:rPr>
              <a:t>Classification problem</a:t>
            </a:r>
          </a:p>
          <a:p>
            <a:endParaRPr lang="en-US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Wine displayed on a log with grapes at the Solis winery close to San Jose Californi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2"/>
          <a:stretch/>
        </p:blipFill>
        <p:spPr bwMode="auto">
          <a:xfrm>
            <a:off x="4118230" y="32991"/>
            <a:ext cx="5011932" cy="16026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Deliverables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282789"/>
            <a:ext cx="8382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spc="-8" dirty="0" smtClean="0">
                <a:solidFill>
                  <a:srgbClr val="0C56A6"/>
                </a:solidFill>
                <a:latin typeface="Verdana"/>
                <a:cs typeface="Verdana"/>
              </a:rPr>
              <a:t>Lookalike_model_results_2017.xlsx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 =&gt; </a:t>
            </a:r>
            <a:r>
              <a:rPr lang="en-US" sz="16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CustomerID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, Highbrow wines predictions (0 or 1), prediction probability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3 result sheets are given (Model1 and Model2 results to be considered)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spc="-8" dirty="0" smtClean="0">
                <a:solidFill>
                  <a:srgbClr val="0C56A6"/>
                </a:solidFill>
                <a:latin typeface="Verdana"/>
                <a:cs typeface="Verdana"/>
              </a:rPr>
              <a:t>ValueBasedFramework.xlsx 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=&gt; To be discussed during the meeting tomorrow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spc="-8" dirty="0">
                <a:solidFill>
                  <a:srgbClr val="0C56A6"/>
                </a:solidFill>
                <a:latin typeface="Verdana"/>
                <a:cs typeface="Verdana"/>
              </a:rPr>
              <a:t>code_03_Lookalike_proj</a:t>
            </a:r>
            <a:r>
              <a:rPr lang="en-US" sz="1600" spc="-8" dirty="0">
                <a:solidFill>
                  <a:srgbClr val="0C56A6"/>
                </a:solidFill>
                <a:latin typeface="Verdana"/>
                <a:cs typeface="Verdana"/>
              </a:rPr>
              <a:t> 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=&gt; python codes following the functional programming structure (Modules and Functions)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Source codes are python (.py) files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Code is developed in modularized approach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Common functions and ML algorithms are </a:t>
            </a:r>
          </a:p>
          <a:p>
            <a:pPr lvl="1"/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     encapsulated in to separate modules and functions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Execute 00_main.py source to execute the full flow</a:t>
            </a:r>
          </a:p>
        </p:txBody>
      </p:sp>
    </p:spTree>
    <p:extLst>
      <p:ext uri="{BB962C8B-B14F-4D97-AF65-F5344CB8AC3E}">
        <p14:creationId xmlns:p14="http://schemas.microsoft.com/office/powerpoint/2010/main" val="33032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Deliverables – Code flow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8" y="1275606"/>
            <a:ext cx="7354887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6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43684"/>
            <a:ext cx="9144000" cy="3099911"/>
          </a:xfrm>
          <a:custGeom>
            <a:avLst/>
            <a:gdLst/>
            <a:ahLst/>
            <a:cxnLst/>
            <a:rect l="l" t="t" r="r" b="b"/>
            <a:pathLst>
              <a:path w="12192000" h="4133215">
                <a:moveTo>
                  <a:pt x="0" y="4133088"/>
                </a:moveTo>
                <a:lnTo>
                  <a:pt x="12192000" y="4133088"/>
                </a:lnTo>
                <a:lnTo>
                  <a:pt x="12192000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6071" y="2410956"/>
            <a:ext cx="4953000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z="2000" spc="-8" dirty="0" smtClean="0">
                <a:solidFill>
                  <a:schemeClr val="bg1"/>
                </a:solidFill>
                <a:latin typeface="Verdana"/>
                <a:ea typeface="+mn-ea"/>
                <a:cs typeface="Verdana"/>
              </a:rPr>
              <a:t>Appendix</a:t>
            </a:r>
            <a:endParaRPr sz="2000" spc="-8" dirty="0">
              <a:solidFill>
                <a:schemeClr val="bg1"/>
              </a:solidFill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92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28" y="1934711"/>
            <a:ext cx="8898502" cy="2522302"/>
            <a:chOff x="79828" y="1934711"/>
            <a:chExt cx="8898502" cy="2522302"/>
          </a:xfrm>
        </p:grpSpPr>
        <p:grpSp>
          <p:nvGrpSpPr>
            <p:cNvPr id="2" name="Group 1"/>
            <p:cNvGrpSpPr/>
            <p:nvPr/>
          </p:nvGrpSpPr>
          <p:grpSpPr>
            <a:xfrm>
              <a:off x="79828" y="2211710"/>
              <a:ext cx="8898502" cy="2245303"/>
              <a:chOff x="79828" y="2211710"/>
              <a:chExt cx="8898502" cy="2245303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28" y="2211710"/>
                <a:ext cx="4531926" cy="2245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2219851"/>
                <a:ext cx="4550346" cy="2237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1043608" y="1934711"/>
              <a:ext cx="684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232410" indent="-136208">
                <a:spcBef>
                  <a:spcPts val="938"/>
                </a:spcBef>
                <a:buFont typeface="Symbol"/>
                <a:buChar char=""/>
                <a:tabLst>
                  <a:tab pos="232886" algn="l"/>
                </a:tabLst>
                <a:defRPr sz="1600" spc="-8">
                  <a:solidFill>
                    <a:srgbClr val="0C56A6"/>
                  </a:solidFill>
                  <a:latin typeface="Verdana"/>
                  <a:cs typeface="Verdana"/>
                </a:defRPr>
              </a:lvl1pPr>
              <a:lvl2pPr marL="689610" lvl="1" indent="-136208">
                <a:spcBef>
                  <a:spcPts val="938"/>
                </a:spcBef>
                <a:buFont typeface="Symbol"/>
                <a:buChar char=""/>
                <a:tabLst>
                  <a:tab pos="232886" algn="l"/>
                </a:tabLst>
                <a:defRPr sz="1600" spc="-8">
                  <a:solidFill>
                    <a:srgbClr val="0C56A6"/>
                  </a:solidFill>
                  <a:latin typeface="Verdana"/>
                  <a:cs typeface="Verdana"/>
                </a:defRPr>
              </a:lvl2pPr>
            </a:lstStyle>
            <a:p>
              <a:pPr marL="96202" indent="0">
                <a:buNone/>
              </a:pPr>
              <a:r>
                <a:rPr lang="en-US" sz="1200" dirty="0" smtClean="0"/>
                <a:t>         Class 0                                                             </a:t>
              </a:r>
              <a:r>
                <a:rPr lang="en-US" sz="1200" dirty="0" smtClean="0"/>
                <a:t>                   Class </a:t>
              </a:r>
              <a:r>
                <a:rPr lang="en-US" sz="1200" dirty="0"/>
                <a:t>1</a:t>
              </a:r>
              <a:endParaRPr lang="fr-BE" sz="1200" dirty="0"/>
            </a:p>
          </p:txBody>
        </p:sp>
      </p:grpSp>
      <p:sp>
        <p:nvSpPr>
          <p:cNvPr id="7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Data Discovery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487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419622"/>
            <a:ext cx="6834188" cy="357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Data Discovery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5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821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Features Selected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62572"/>
              </p:ext>
            </p:extLst>
          </p:nvPr>
        </p:nvGraphicFramePr>
        <p:xfrm>
          <a:off x="2627784" y="1275606"/>
          <a:ext cx="3324453" cy="3513892"/>
        </p:xfrm>
        <a:graphic>
          <a:graphicData uri="http://schemas.openxmlformats.org/drawingml/2006/table">
            <a:tbl>
              <a:tblPr/>
              <a:tblGrid>
                <a:gridCol w="1913354"/>
                <a:gridCol w="130456"/>
                <a:gridCol w="147850"/>
                <a:gridCol w="504430"/>
                <a:gridCol w="139153"/>
                <a:gridCol w="489210"/>
              </a:tblGrid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Features</a:t>
                      </a:r>
                      <a:endParaRPr lang="fr-B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Chi_Square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final_score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total_revenue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SOW_colr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total_discount_format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cat_Wijn_Stillewijnen_RAYON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rev_ticket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cat_AP_STDR_WhiskyONLINE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Collishop_customer_Y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HOUSEHOLDTYPOLOGY_g_HHnochild_55_plus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SOW_type_colr_UNKNOWN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cat_Babyluiers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cat_Ber_Ger_VersMaaltijdsalades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cat_Bier_Genietbieren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cat_BroodKorthoudbaar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cat_Chips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cat_Houtpelletskolen_briketten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cat_Incontinentie_luiers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cat_KaasSeizoenskazen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cat_Kauwgum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cat_KoudeSauzen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cat_Notengedroogdfruit_groenten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cat_Ontbijtgranen_Volwassenen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cat_VNCBerBurgers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cat_VerseKaasFruitkazen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n_tickets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541">
                <a:tc>
                  <a:txBody>
                    <a:bodyPr/>
                    <a:lstStyle/>
                    <a:p>
                      <a:pPr algn="l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price_sens_colr_format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527" marR="6527" marT="6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80" y="1491630"/>
            <a:ext cx="52101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Precision Recall Curve - XGBoost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5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54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563638"/>
            <a:ext cx="48291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Precision Recall Curve -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Stacking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5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5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493433"/>
              </p:ext>
            </p:extLst>
          </p:nvPr>
        </p:nvGraphicFramePr>
        <p:xfrm>
          <a:off x="2195736" y="987574"/>
          <a:ext cx="6626597" cy="3773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Model Feature Importance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016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43684"/>
            <a:ext cx="9144000" cy="3099911"/>
          </a:xfrm>
          <a:custGeom>
            <a:avLst/>
            <a:gdLst/>
            <a:ahLst/>
            <a:cxnLst/>
            <a:rect l="l" t="t" r="r" b="b"/>
            <a:pathLst>
              <a:path w="12192000" h="4133215">
                <a:moveTo>
                  <a:pt x="0" y="4133088"/>
                </a:moveTo>
                <a:lnTo>
                  <a:pt x="12192000" y="4133088"/>
                </a:lnTo>
                <a:lnTo>
                  <a:pt x="12192000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6071" y="2410956"/>
            <a:ext cx="4953000" cy="31787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z="2000" spc="-8" dirty="0">
                <a:solidFill>
                  <a:schemeClr val="bg1"/>
                </a:solidFill>
                <a:latin typeface="Verdana"/>
                <a:ea typeface="+mn-ea"/>
                <a:cs typeface="Verdana"/>
              </a:rPr>
              <a:t>Questions?</a:t>
            </a:r>
            <a:endParaRPr sz="2000" spc="-8" dirty="0">
              <a:solidFill>
                <a:schemeClr val="bg1"/>
              </a:solidFill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348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Context </a:t>
            </a: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&amp;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Briefing - Points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5" y="1347614"/>
            <a:ext cx="831080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spc="-8" dirty="0" smtClean="0">
                <a:solidFill>
                  <a:srgbClr val="0C56A6"/>
                </a:solidFill>
                <a:latin typeface="Verdana"/>
                <a:cs typeface="Verdana"/>
              </a:rPr>
              <a:t>Goal:</a:t>
            </a: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 Develop a Look-alike model for Highbrow wine online customers and predict the results for 2017 based on this model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fr-BE" sz="1600" b="1" spc="-8" dirty="0">
                <a:solidFill>
                  <a:srgbClr val="0C56A6"/>
                </a:solidFill>
                <a:latin typeface="Verdana"/>
                <a:cs typeface="Verdana"/>
              </a:rPr>
              <a:t>Relevant information: 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2016 </a:t>
            </a:r>
            <a:r>
              <a:rPr lang="fr-BE" sz="16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labeled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 data 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of the </a:t>
            </a:r>
            <a:r>
              <a:rPr lang="fr-BE" sz="16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customers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, 2017 </a:t>
            </a:r>
            <a:r>
              <a:rPr lang="fr-BE" sz="16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unlabeled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 data 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of the </a:t>
            </a:r>
            <a:r>
              <a:rPr lang="fr-BE" sz="16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customers</a:t>
            </a:r>
            <a:endParaRPr lang="fr-BE" sz="16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16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spc="-8" dirty="0">
                <a:solidFill>
                  <a:srgbClr val="0C56A6"/>
                </a:solidFill>
                <a:latin typeface="Verdana"/>
                <a:cs typeface="Verdana"/>
              </a:rPr>
              <a:t>Deliverables</a:t>
            </a:r>
            <a:r>
              <a:rPr lang="en-US" sz="1600" b="1" spc="-8" dirty="0" smtClean="0">
                <a:solidFill>
                  <a:srgbClr val="0C56A6"/>
                </a:solidFill>
                <a:latin typeface="Verdana"/>
                <a:cs typeface="Verdana"/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2017 predictions for Highbrow wine customers and code block used for development</a:t>
            </a:r>
            <a:endParaRPr lang="fr-BE" sz="16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1600" b="1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spc="-8" dirty="0" smtClean="0">
                <a:solidFill>
                  <a:srgbClr val="0C56A6"/>
                </a:solidFill>
                <a:latin typeface="Verdana"/>
                <a:cs typeface="Verdana"/>
              </a:rPr>
              <a:t>Validation metrics used: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Prediction metrics on validation datasets (Confusion matrix, ROC curve)</a:t>
            </a:r>
            <a:endParaRPr lang="fr-BE" sz="16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Prediction vs </a:t>
            </a:r>
            <a:r>
              <a:rPr lang="fr-BE" sz="16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Actuals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 for the </a:t>
            </a:r>
            <a:r>
              <a:rPr lang="fr-BE" sz="16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unlabeled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 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data (</a:t>
            </a:r>
            <a:r>
              <a:rPr lang="fr-BE" sz="1600" i="1" spc="-8" dirty="0" err="1" smtClean="0">
                <a:solidFill>
                  <a:srgbClr val="0C56A6"/>
                </a:solidFill>
                <a:latin typeface="Verdana"/>
                <a:cs typeface="Verdana"/>
              </a:rPr>
              <a:t>Handled</a:t>
            </a:r>
            <a:r>
              <a:rPr lang="fr-BE" sz="1600" i="1" spc="-8" dirty="0" smtClean="0">
                <a:solidFill>
                  <a:srgbClr val="0C56A6"/>
                </a:solidFill>
                <a:latin typeface="Verdana"/>
                <a:cs typeface="Verdana"/>
              </a:rPr>
              <a:t> by </a:t>
            </a:r>
            <a:r>
              <a:rPr lang="fr-BE" sz="1600" i="1" spc="-8" dirty="0" err="1" smtClean="0">
                <a:solidFill>
                  <a:srgbClr val="0C56A6"/>
                </a:solidFill>
                <a:latin typeface="Verdana"/>
                <a:cs typeface="Verdana"/>
              </a:rPr>
              <a:t>Validators</a:t>
            </a:r>
            <a:r>
              <a:rPr lang="fr-BE" sz="1600" spc="-8" dirty="0" smtClean="0">
                <a:solidFill>
                  <a:srgbClr val="0C56A6"/>
                </a:solidFill>
                <a:latin typeface="Verdana"/>
                <a:cs typeface="Verdana"/>
              </a:rPr>
              <a:t>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b="1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923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Technology Trends – Retail Industry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8382814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“Disruptive change has come to the supermarket sector. Technological innovations and analytics usage for online and in-store, as well as shifting consumer expectations, are changing the way food retailers operate.”</a:t>
            </a:r>
          </a:p>
          <a:p>
            <a:pPr marL="439102" indent="-342900">
              <a:spcBef>
                <a:spcPts val="938"/>
              </a:spcBef>
              <a:buFont typeface="+mj-lt"/>
              <a:buAutoNum type="arabicPeriod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Below 5 upcoming trends to focus;</a:t>
            </a: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439102" indent="-342900">
              <a:spcBef>
                <a:spcPts val="938"/>
              </a:spcBef>
              <a:buFont typeface="+mj-lt"/>
              <a:buAutoNum type="arabicPeriod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Tech-transformation in E-commerce</a:t>
            </a:r>
          </a:p>
          <a:p>
            <a:pPr marL="439102" indent="-342900">
              <a:spcBef>
                <a:spcPts val="938"/>
              </a:spcBef>
              <a:buFont typeface="+mj-lt"/>
              <a:buAutoNum type="arabicPeriod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Digital transformation of physical stores</a:t>
            </a:r>
          </a:p>
          <a:p>
            <a:pPr marL="439102" indent="-342900">
              <a:spcBef>
                <a:spcPts val="938"/>
              </a:spcBef>
              <a:buFont typeface="+mj-lt"/>
              <a:buAutoNum type="arabicPeriod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Advancing “social commerce”</a:t>
            </a:r>
          </a:p>
          <a:p>
            <a:pPr marL="439102" indent="-342900">
              <a:spcBef>
                <a:spcPts val="938"/>
              </a:spcBef>
              <a:buFont typeface="+mj-lt"/>
              <a:buAutoNum type="arabicPeriod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Tech advancement in supply chain</a:t>
            </a:r>
          </a:p>
          <a:p>
            <a:pPr marL="439102" indent="-342900">
              <a:spcBef>
                <a:spcPts val="938"/>
              </a:spcBef>
              <a:buFont typeface="+mj-lt"/>
              <a:buAutoNum type="arabicPeriod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Data and information traceability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38" y="2427734"/>
            <a:ext cx="4183542" cy="22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4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Technology Trends – E-commerce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838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“E-commerce have been a disruptive force, taking market share from traditional bricks-and-mortar retailers”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92" y="2427734"/>
            <a:ext cx="403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Omni-channel -&gt; Improving the shopper experiences combining online and offline needs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Requirement of fresh-food online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Warehouse automation and AI for logistics operations and personalization per region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315620"/>
            <a:ext cx="4320480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Technology Trends – Digital Stores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8382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“Technological advances are changing the course how people shop for groceries in-store”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92" y="2427734"/>
            <a:ext cx="40324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Physical stores offer more digital experiences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spc="-8" dirty="0" smtClean="0">
                <a:solidFill>
                  <a:srgbClr val="0C56A6"/>
                </a:solidFill>
                <a:latin typeface="Verdana"/>
                <a:cs typeface="Verdana"/>
              </a:rPr>
              <a:t>Guiding shoppers thru in-store aisle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spc="-8" dirty="0" smtClean="0">
                <a:solidFill>
                  <a:srgbClr val="0C56A6"/>
                </a:solidFill>
                <a:latin typeface="Verdana"/>
                <a:cs typeface="Verdana"/>
              </a:rPr>
              <a:t>Shopping-cart mounted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spc="-8" dirty="0" smtClean="0">
                <a:solidFill>
                  <a:srgbClr val="0C56A6"/>
                </a:solidFill>
                <a:latin typeface="Verdana"/>
                <a:cs typeface="Verdana"/>
              </a:rPr>
              <a:t>Sensors connecting POS and carts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2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Personalized recommendations for in-store consumers </a:t>
            </a: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62" y="2283718"/>
            <a:ext cx="4035686" cy="24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Technology Trends – Social Commerce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838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“The evolution of e-commerce could result in new ways of shopping – more social and instantaneous”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92" y="2427734"/>
            <a:ext cx="403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Retailers making every moment shoppable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Social networks deliver targeted marketing, with instant buy options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Online photos, videos, ads makes it more convenient and simpler to shop</a:t>
            </a:r>
          </a:p>
          <a:p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4098" name="Picture 2" descr="Smartphone - GettyImages-scyther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3634"/>
            <a:ext cx="3816424" cy="25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Technology Trends – Supply chain tech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838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“Supply chain needs to know in precise what is coming-in from field, what is in-storage and what is th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e demand to be more efficient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92" y="2427734"/>
            <a:ext cx="4032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Many production units use internet-of-things. These data can be utilized to know the incoming stock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On-shelf availability programs can be used to know the existing storage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These advancements could significantly reduce food waste, supermarket’s floor space and storage requirements</a:t>
            </a:r>
          </a:p>
          <a:p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1710"/>
            <a:ext cx="4017356" cy="26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Technology Trends – Traceability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09666" y="1355526"/>
            <a:ext cx="838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202">
              <a:spcBef>
                <a:spcPts val="938"/>
              </a:spcBef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“Gaining consumer confidence with access to detailed information on the origin of products”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92" y="2427734"/>
            <a:ext cx="4032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Block chain technology is used for getting the complete lifecycle of products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Improved access to data will extend to nutrition and taste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It will also be used for personalized recommendation of recipes and food pairings</a:t>
            </a:r>
          </a:p>
          <a:p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73" y="2124434"/>
            <a:ext cx="3687351" cy="27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3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89084907"/>
              </p:ext>
            </p:extLst>
          </p:nvPr>
        </p:nvGraphicFramePr>
        <p:xfrm>
          <a:off x="611560" y="1034241"/>
          <a:ext cx="7848872" cy="432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>
                <a:solidFill>
                  <a:srgbClr val="244F9B"/>
                </a:solidFill>
                <a:latin typeface="Verdana"/>
                <a:cs typeface="Verdana"/>
              </a:rPr>
              <a:t>Context &amp;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cs typeface="Verdana"/>
              </a:rPr>
              <a:t>Briefing - 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Modeling approach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02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Data Discovery – Imbalanced datasets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56294" y="1283768"/>
            <a:ext cx="8424936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Target Class distribution is highly imbalanced</a:t>
            </a: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Solution for Modeling: </a:t>
            </a:r>
          </a:p>
          <a:p>
            <a:pPr marL="689610" lvl="1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Use Re-sampling techniques to better predict the minority class during training.</a:t>
            </a:r>
          </a:p>
          <a:p>
            <a:pPr marL="689610" lvl="1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Use class weight balancing and stratified sampling during training.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93" y="2257041"/>
            <a:ext cx="3000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74" y="1269571"/>
            <a:ext cx="3781674" cy="258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6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Data Discovery – Revenue distribution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56294" y="1255193"/>
            <a:ext cx="8424936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Feature “</a:t>
            </a:r>
            <a:r>
              <a:rPr lang="en-US" sz="14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total_revenue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”</a:t>
            </a: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Class 0 shows many customers as less active, but Class 1 has proper distribution of total revenue</a:t>
            </a: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8058" y="2151551"/>
            <a:ext cx="7067884" cy="2684355"/>
            <a:chOff x="1887991" y="1327554"/>
            <a:chExt cx="7067884" cy="2684355"/>
          </a:xfrm>
        </p:grpSpPr>
        <p:grpSp>
          <p:nvGrpSpPr>
            <p:cNvPr id="5" name="Group 4"/>
            <p:cNvGrpSpPr/>
            <p:nvPr/>
          </p:nvGrpSpPr>
          <p:grpSpPr>
            <a:xfrm>
              <a:off x="1887991" y="1619072"/>
              <a:ext cx="7067884" cy="2392837"/>
              <a:chOff x="1887991" y="1619072"/>
              <a:chExt cx="7067884" cy="2392837"/>
            </a:xfrm>
          </p:grpSpPr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6095" y="1619072"/>
                <a:ext cx="3519780" cy="2392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7991" y="1619072"/>
                <a:ext cx="3532157" cy="2392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2630514" y="1327554"/>
              <a:ext cx="5613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232410" indent="-136208">
                <a:spcBef>
                  <a:spcPts val="938"/>
                </a:spcBef>
                <a:buFont typeface="Symbol"/>
                <a:buChar char=""/>
                <a:tabLst>
                  <a:tab pos="232886" algn="l"/>
                </a:tabLst>
                <a:defRPr sz="1600" spc="-8">
                  <a:solidFill>
                    <a:srgbClr val="0C56A6"/>
                  </a:solidFill>
                  <a:latin typeface="Verdana"/>
                  <a:cs typeface="Verdana"/>
                </a:defRPr>
              </a:lvl1pPr>
              <a:lvl2pPr marL="689610" lvl="1" indent="-136208">
                <a:spcBef>
                  <a:spcPts val="938"/>
                </a:spcBef>
                <a:buFont typeface="Symbol"/>
                <a:buChar char=""/>
                <a:tabLst>
                  <a:tab pos="232886" algn="l"/>
                </a:tabLst>
                <a:defRPr sz="1600" spc="-8">
                  <a:solidFill>
                    <a:srgbClr val="0C56A6"/>
                  </a:solidFill>
                  <a:latin typeface="Verdana"/>
                  <a:cs typeface="Verdana"/>
                </a:defRPr>
              </a:lvl2pPr>
            </a:lstStyle>
            <a:p>
              <a:pPr marL="96202" indent="0">
                <a:buNone/>
              </a:pPr>
              <a:r>
                <a:rPr lang="en-US" sz="1200" dirty="0" smtClean="0"/>
                <a:t>         Class 0                                                             Class </a:t>
              </a:r>
              <a:r>
                <a:rPr lang="en-US" sz="1200" dirty="0"/>
                <a:t>1</a:t>
              </a:r>
              <a:endParaRPr lang="fr-B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Data Discovery – Household typology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56294" y="1255193"/>
            <a:ext cx="842493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Feature “HOUSEHOLDTYPOLOY”</a:t>
            </a: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‘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HHnochild_55_plus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’ customers stands out for both Class 0 and 1. This could be due to loyal customers as pensioners and having same behavior online and offline</a:t>
            </a: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8329" y="2151551"/>
            <a:ext cx="7932258" cy="2911233"/>
            <a:chOff x="628329" y="2151551"/>
            <a:chExt cx="7932258" cy="2911233"/>
          </a:xfrm>
        </p:grpSpPr>
        <p:sp>
          <p:nvSpPr>
            <p:cNvPr id="6" name="TextBox 5"/>
            <p:cNvSpPr txBox="1"/>
            <p:nvPr/>
          </p:nvSpPr>
          <p:spPr>
            <a:xfrm>
              <a:off x="1780581" y="2151551"/>
              <a:ext cx="5613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232410" indent="-136208">
                <a:spcBef>
                  <a:spcPts val="938"/>
                </a:spcBef>
                <a:buFont typeface="Symbol"/>
                <a:buChar char=""/>
                <a:tabLst>
                  <a:tab pos="232886" algn="l"/>
                </a:tabLst>
                <a:defRPr sz="1600" spc="-8">
                  <a:solidFill>
                    <a:srgbClr val="0C56A6"/>
                  </a:solidFill>
                  <a:latin typeface="Verdana"/>
                  <a:cs typeface="Verdana"/>
                </a:defRPr>
              </a:lvl1pPr>
              <a:lvl2pPr marL="689610" lvl="1" indent="-136208">
                <a:spcBef>
                  <a:spcPts val="938"/>
                </a:spcBef>
                <a:buFont typeface="Symbol"/>
                <a:buChar char=""/>
                <a:tabLst>
                  <a:tab pos="232886" algn="l"/>
                </a:tabLst>
                <a:defRPr sz="1600" spc="-8">
                  <a:solidFill>
                    <a:srgbClr val="0C56A6"/>
                  </a:solidFill>
                  <a:latin typeface="Verdana"/>
                  <a:cs typeface="Verdana"/>
                </a:defRPr>
              </a:lvl2pPr>
            </a:lstStyle>
            <a:p>
              <a:pPr marL="96202" indent="0">
                <a:buNone/>
              </a:pPr>
              <a:r>
                <a:rPr lang="en-US" sz="1200" dirty="0" smtClean="0"/>
                <a:t>         Class 0                                                             Class </a:t>
              </a:r>
              <a:r>
                <a:rPr lang="en-US" sz="1200" dirty="0"/>
                <a:t>1</a:t>
              </a:r>
              <a:endParaRPr lang="fr-BE" sz="12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28329" y="2431220"/>
              <a:ext cx="7932258" cy="2631564"/>
              <a:chOff x="628329" y="2431220"/>
              <a:chExt cx="7932258" cy="2631564"/>
            </a:xfrm>
          </p:grpSpPr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329" y="2441611"/>
                <a:ext cx="3948494" cy="2621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7528" y="2431220"/>
                <a:ext cx="3973059" cy="2616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567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9665"/>
          </a:xfrm>
          <a:custGeom>
            <a:avLst/>
            <a:gdLst/>
            <a:ahLst/>
            <a:cxnLst/>
            <a:rect l="l" t="t" r="r" b="b"/>
            <a:pathLst>
              <a:path w="12192000" h="1506220">
                <a:moveTo>
                  <a:pt x="0" y="1505712"/>
                </a:moveTo>
                <a:lnTo>
                  <a:pt x="12192000" y="1505712"/>
                </a:lnTo>
                <a:lnTo>
                  <a:pt x="12192000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" y="263669"/>
            <a:ext cx="8987409" cy="395649"/>
          </a:xfrm>
          <a:prstGeom prst="rect">
            <a:avLst/>
          </a:prstGeom>
        </p:spPr>
        <p:txBody>
          <a:bodyPr vert="horz" wrap="square" lIns="0" tIns="10823" rIns="0" bIns="0" rtlCol="0">
            <a:spAutoFit/>
          </a:bodyPr>
          <a:lstStyle/>
          <a:p>
            <a:pPr marL="10823" algn="l">
              <a:lnSpc>
                <a:spcPts val="2991"/>
              </a:lnSpc>
              <a:spcBef>
                <a:spcPts val="85"/>
              </a:spcBef>
            </a:pP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Data Discovery – </a:t>
            </a:r>
            <a:r>
              <a:rPr lang="en-US" sz="3200" dirty="0" err="1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Wijn</a:t>
            </a:r>
            <a:r>
              <a:rPr lang="en-US" sz="3200" dirty="0" smtClean="0">
                <a:solidFill>
                  <a:srgbClr val="244F9B"/>
                </a:solidFill>
                <a:latin typeface="Verdana"/>
                <a:ea typeface="+mn-ea"/>
                <a:cs typeface="Verdana"/>
              </a:rPr>
              <a:t> &amp; Revenue relation</a:t>
            </a:r>
            <a:endParaRPr sz="3200" dirty="0">
              <a:solidFill>
                <a:srgbClr val="244F9B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101852"/>
            <a:ext cx="539591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73151">
            <a:solidFill>
              <a:srgbClr val="69B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358" y="1471514"/>
            <a:ext cx="3749993" cy="2701766"/>
          </a:xfrm>
          <a:custGeom>
            <a:avLst/>
            <a:gdLst/>
            <a:ahLst/>
            <a:cxnLst/>
            <a:rect l="l" t="t" r="r" b="b"/>
            <a:pathLst>
              <a:path w="4999990" h="3602354">
                <a:moveTo>
                  <a:pt x="0" y="589661"/>
                </a:moveTo>
                <a:lnTo>
                  <a:pt x="661" y="542649"/>
                </a:lnTo>
                <a:lnTo>
                  <a:pt x="6994" y="497109"/>
                </a:lnTo>
                <a:lnTo>
                  <a:pt x="18666" y="453406"/>
                </a:lnTo>
                <a:lnTo>
                  <a:pt x="35343" y="411908"/>
                </a:lnTo>
                <a:lnTo>
                  <a:pt x="56691" y="372982"/>
                </a:lnTo>
                <a:lnTo>
                  <a:pt x="82377" y="336992"/>
                </a:lnTo>
                <a:lnTo>
                  <a:pt x="112066" y="304308"/>
                </a:lnTo>
                <a:lnTo>
                  <a:pt x="145426" y="275294"/>
                </a:lnTo>
                <a:lnTo>
                  <a:pt x="182122" y="250317"/>
                </a:lnTo>
                <a:lnTo>
                  <a:pt x="221821" y="229745"/>
                </a:lnTo>
                <a:lnTo>
                  <a:pt x="264190" y="213944"/>
                </a:lnTo>
                <a:lnTo>
                  <a:pt x="308894" y="203280"/>
                </a:lnTo>
                <a:lnTo>
                  <a:pt x="355600" y="198120"/>
                </a:lnTo>
                <a:lnTo>
                  <a:pt x="4480687" y="0"/>
                </a:lnTo>
                <a:lnTo>
                  <a:pt x="4527698" y="659"/>
                </a:lnTo>
                <a:lnTo>
                  <a:pt x="4573238" y="6987"/>
                </a:lnTo>
                <a:lnTo>
                  <a:pt x="4616941" y="18651"/>
                </a:lnTo>
                <a:lnTo>
                  <a:pt x="4658439" y="35318"/>
                </a:lnTo>
                <a:lnTo>
                  <a:pt x="4697365" y="56656"/>
                </a:lnTo>
                <a:lnTo>
                  <a:pt x="4733355" y="82333"/>
                </a:lnTo>
                <a:lnTo>
                  <a:pt x="4766039" y="112015"/>
                </a:lnTo>
                <a:lnTo>
                  <a:pt x="4795053" y="145370"/>
                </a:lnTo>
                <a:lnTo>
                  <a:pt x="4820030" y="182066"/>
                </a:lnTo>
                <a:lnTo>
                  <a:pt x="4840602" y="221769"/>
                </a:lnTo>
                <a:lnTo>
                  <a:pt x="4856403" y="264148"/>
                </a:lnTo>
                <a:lnTo>
                  <a:pt x="4867067" y="308869"/>
                </a:lnTo>
                <a:lnTo>
                  <a:pt x="4872228" y="355600"/>
                </a:lnTo>
                <a:lnTo>
                  <a:pt x="4999863" y="3012313"/>
                </a:lnTo>
                <a:lnTo>
                  <a:pt x="4999201" y="3059326"/>
                </a:lnTo>
                <a:lnTo>
                  <a:pt x="4992868" y="3104872"/>
                </a:lnTo>
                <a:lnTo>
                  <a:pt x="4981196" y="3148584"/>
                </a:lnTo>
                <a:lnTo>
                  <a:pt x="4964519" y="3190093"/>
                </a:lnTo>
                <a:lnTo>
                  <a:pt x="4943171" y="3229033"/>
                </a:lnTo>
                <a:lnTo>
                  <a:pt x="4917485" y="3265037"/>
                </a:lnTo>
                <a:lnTo>
                  <a:pt x="4887796" y="3297736"/>
                </a:lnTo>
                <a:lnTo>
                  <a:pt x="4854436" y="3326764"/>
                </a:lnTo>
                <a:lnTo>
                  <a:pt x="4817740" y="3351754"/>
                </a:lnTo>
                <a:lnTo>
                  <a:pt x="4778041" y="3372338"/>
                </a:lnTo>
                <a:lnTo>
                  <a:pt x="4735672" y="3388148"/>
                </a:lnTo>
                <a:lnTo>
                  <a:pt x="4690968" y="3398818"/>
                </a:lnTo>
                <a:lnTo>
                  <a:pt x="4644263" y="3403980"/>
                </a:lnTo>
                <a:lnTo>
                  <a:pt x="519175" y="3602101"/>
                </a:lnTo>
                <a:lnTo>
                  <a:pt x="472164" y="3601439"/>
                </a:lnTo>
                <a:lnTo>
                  <a:pt x="426624" y="3595105"/>
                </a:lnTo>
                <a:lnTo>
                  <a:pt x="382921" y="3583432"/>
                </a:lnTo>
                <a:lnTo>
                  <a:pt x="341423" y="3566753"/>
                </a:lnTo>
                <a:lnTo>
                  <a:pt x="302497" y="3545402"/>
                </a:lnTo>
                <a:lnTo>
                  <a:pt x="266507" y="3519711"/>
                </a:lnTo>
                <a:lnTo>
                  <a:pt x="233823" y="3490014"/>
                </a:lnTo>
                <a:lnTo>
                  <a:pt x="204809" y="3456645"/>
                </a:lnTo>
                <a:lnTo>
                  <a:pt x="179832" y="3419936"/>
                </a:lnTo>
                <a:lnTo>
                  <a:pt x="159260" y="3380221"/>
                </a:lnTo>
                <a:lnTo>
                  <a:pt x="143459" y="3337834"/>
                </a:lnTo>
                <a:lnTo>
                  <a:pt x="132795" y="3293107"/>
                </a:lnTo>
                <a:lnTo>
                  <a:pt x="127635" y="3246374"/>
                </a:lnTo>
                <a:lnTo>
                  <a:pt x="0" y="58966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8229" y="2529456"/>
            <a:ext cx="450533" cy="441960"/>
          </a:xfrm>
          <a:custGeom>
            <a:avLst/>
            <a:gdLst/>
            <a:ahLst/>
            <a:cxnLst/>
            <a:rect l="l" t="t" r="r" b="b"/>
            <a:pathLst>
              <a:path w="600710" h="589279">
                <a:moveTo>
                  <a:pt x="0" y="118363"/>
                </a:moveTo>
                <a:lnTo>
                  <a:pt x="24590" y="49863"/>
                </a:lnTo>
                <a:lnTo>
                  <a:pt x="90424" y="18796"/>
                </a:lnTo>
                <a:lnTo>
                  <a:pt x="482600" y="0"/>
                </a:lnTo>
                <a:lnTo>
                  <a:pt x="519999" y="5681"/>
                </a:lnTo>
                <a:lnTo>
                  <a:pt x="551195" y="24590"/>
                </a:lnTo>
                <a:lnTo>
                  <a:pt x="572986" y="53810"/>
                </a:lnTo>
                <a:lnTo>
                  <a:pt x="582167" y="90424"/>
                </a:lnTo>
                <a:lnTo>
                  <a:pt x="600455" y="470408"/>
                </a:lnTo>
                <a:lnTo>
                  <a:pt x="594774" y="507736"/>
                </a:lnTo>
                <a:lnTo>
                  <a:pt x="575865" y="538908"/>
                </a:lnTo>
                <a:lnTo>
                  <a:pt x="546645" y="560722"/>
                </a:lnTo>
                <a:lnTo>
                  <a:pt x="510031" y="569976"/>
                </a:lnTo>
                <a:lnTo>
                  <a:pt x="117728" y="588772"/>
                </a:lnTo>
                <a:lnTo>
                  <a:pt x="80402" y="583090"/>
                </a:lnTo>
                <a:lnTo>
                  <a:pt x="49244" y="564181"/>
                </a:lnTo>
                <a:lnTo>
                  <a:pt x="27467" y="534961"/>
                </a:lnTo>
                <a:lnTo>
                  <a:pt x="18287" y="498348"/>
                </a:lnTo>
                <a:lnTo>
                  <a:pt x="0" y="118363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56294" y="1255193"/>
            <a:ext cx="842493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Finding relation between “</a:t>
            </a:r>
            <a:r>
              <a:rPr lang="en-US" sz="14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Wijn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” turnover with “total revenue” and “</a:t>
            </a:r>
            <a:r>
              <a:rPr lang="en-US" sz="14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collect&amp;go</a:t>
            </a:r>
            <a:r>
              <a:rPr lang="en-US" sz="1400" spc="-8" dirty="0">
                <a:solidFill>
                  <a:srgbClr val="0C56A6"/>
                </a:solidFill>
                <a:latin typeface="Verdana"/>
                <a:cs typeface="Verdana"/>
              </a:rPr>
              <a:t> 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revenue”</a:t>
            </a: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r>
              <a:rPr lang="en-US" sz="14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Wijn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and total revenue are correlated, but no explicit behavior between </a:t>
            </a:r>
            <a:r>
              <a:rPr lang="en-US" sz="1400" spc="-8" dirty="0" err="1" smtClean="0">
                <a:solidFill>
                  <a:srgbClr val="0C56A6"/>
                </a:solidFill>
                <a:latin typeface="Verdana"/>
                <a:cs typeface="Verdana"/>
              </a:rPr>
              <a:t>collect&amp;go</a:t>
            </a:r>
            <a:r>
              <a:rPr lang="en-US" sz="1400" spc="-8" dirty="0" smtClean="0">
                <a:solidFill>
                  <a:srgbClr val="0C56A6"/>
                </a:solidFill>
                <a:latin typeface="Verdana"/>
                <a:cs typeface="Verdana"/>
              </a:rPr>
              <a:t> revenue </a:t>
            </a: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  <a:p>
            <a:pPr marL="232410" indent="-136208">
              <a:spcBef>
                <a:spcPts val="938"/>
              </a:spcBef>
              <a:buFont typeface="Symbol"/>
              <a:buChar char=""/>
              <a:tabLst>
                <a:tab pos="232886" algn="l"/>
              </a:tabLst>
            </a:pPr>
            <a:endParaRPr lang="en-US" sz="1400" spc="-8" dirty="0" smtClean="0">
              <a:solidFill>
                <a:srgbClr val="0C56A6"/>
              </a:solidFill>
              <a:latin typeface="Verdana"/>
              <a:cs typeface="Verdan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56477" y="1878035"/>
            <a:ext cx="6800303" cy="3108383"/>
            <a:chOff x="1456477" y="1878035"/>
            <a:chExt cx="6800303" cy="3108383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477" y="1878035"/>
              <a:ext cx="3109818" cy="3090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470" y="1878035"/>
              <a:ext cx="3265310" cy="3108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1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1966</Words>
  <Application>Microsoft Office PowerPoint</Application>
  <PresentationFormat>On-screen Show (16:9)</PresentationFormat>
  <Paragraphs>449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Context &amp; Briefing</vt:lpstr>
      <vt:lpstr>Context &amp; Briefing - Points</vt:lpstr>
      <vt:lpstr>Context &amp; Briefing - Modeling approach</vt:lpstr>
      <vt:lpstr>Data Discovery – Imbalanced datasets</vt:lpstr>
      <vt:lpstr>Data Discovery – Revenue distribution</vt:lpstr>
      <vt:lpstr>Data Discovery – Household typology</vt:lpstr>
      <vt:lpstr>Data Discovery – Wijn &amp; Revenue relation</vt:lpstr>
      <vt:lpstr>Data Preparation - Transformation</vt:lpstr>
      <vt:lpstr>Data Preparation - Encoding</vt:lpstr>
      <vt:lpstr>Modeling Approach – Feature Selection</vt:lpstr>
      <vt:lpstr>Modeling Approach – Model Selection</vt:lpstr>
      <vt:lpstr>Modeling Approach – XGBoost Pipeline </vt:lpstr>
      <vt:lpstr>Modeling Approach – Stacking Pipeline</vt:lpstr>
      <vt:lpstr>Modeling Approach</vt:lpstr>
      <vt:lpstr>Modeling Approach – XGBoost</vt:lpstr>
      <vt:lpstr>Modeling Approach – XGBoost</vt:lpstr>
      <vt:lpstr>Modeling Approach – XGBoost</vt:lpstr>
      <vt:lpstr>Modeling Approach – XGBoost</vt:lpstr>
      <vt:lpstr>Modeling Approach – Stacking</vt:lpstr>
      <vt:lpstr>Modeling Approach – Stacking</vt:lpstr>
      <vt:lpstr>Modeling Approach – Stacking</vt:lpstr>
      <vt:lpstr>Modeling Approach – Stacking</vt:lpstr>
      <vt:lpstr>Decision Making – Comparing models</vt:lpstr>
      <vt:lpstr>Decision Making – Model Business Value</vt:lpstr>
      <vt:lpstr>Decision Making – XGBoost Expected Value</vt:lpstr>
      <vt:lpstr>Decision Making – Stacking Expected Value</vt:lpstr>
      <vt:lpstr>Decision Making – Final</vt:lpstr>
      <vt:lpstr>Deliverables</vt:lpstr>
      <vt:lpstr>Deliverables – Code flow</vt:lpstr>
      <vt:lpstr>Appendix</vt:lpstr>
      <vt:lpstr>Data Discovery</vt:lpstr>
      <vt:lpstr>Data Discovery</vt:lpstr>
      <vt:lpstr>Features Selected</vt:lpstr>
      <vt:lpstr>Precision Recall Curve - XGBoost</vt:lpstr>
      <vt:lpstr>Precision Recall Curve - Stacking</vt:lpstr>
      <vt:lpstr>Model Feature Importance</vt:lpstr>
      <vt:lpstr>Questions?</vt:lpstr>
      <vt:lpstr>Technology Trends – Retail Industry</vt:lpstr>
      <vt:lpstr>Technology Trends – E-commerce</vt:lpstr>
      <vt:lpstr>Technology Trends – Digital Stores</vt:lpstr>
      <vt:lpstr>Technology Trends – Social Commerce</vt:lpstr>
      <vt:lpstr>Technology Trends – Supply chain tech</vt:lpstr>
      <vt:lpstr>Technology Trends – Traceability</vt:lpstr>
    </vt:vector>
  </TitlesOfParts>
  <Company>Carrefour Belgium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thayalm</dc:creator>
  <cp:lastModifiedBy>thayalm</cp:lastModifiedBy>
  <cp:revision>83</cp:revision>
  <cp:lastPrinted>2019-05-09T09:03:51Z</cp:lastPrinted>
  <dcterms:created xsi:type="dcterms:W3CDTF">2019-01-01T09:39:50Z</dcterms:created>
  <dcterms:modified xsi:type="dcterms:W3CDTF">2019-05-10T03:29:59Z</dcterms:modified>
</cp:coreProperties>
</file>