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p:regular r:id="rId26"/>
      <p:bold r:id="rId27"/>
      <p:italic r:id="rId28"/>
      <p:boldItalic r:id="rId29"/>
    </p:embeddedFont>
    <p:embeddedFont>
      <p:font typeface="Helvetica Neue"/>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jIiRj4mgs719LhFF4sNSerVq1J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7.xml"/><Relationship Id="rId33" Type="http://schemas.openxmlformats.org/officeDocument/2006/relationships/font" Target="fonts/HelveticaNeue-boldItalic.fntdata"/><Relationship Id="rId10" Type="http://schemas.openxmlformats.org/officeDocument/2006/relationships/slide" Target="slides/slide6.xml"/><Relationship Id="rId32" Type="http://schemas.openxmlformats.org/officeDocument/2006/relationships/font" Target="fonts/HelveticaNeue-italic.fntdata"/><Relationship Id="rId13" Type="http://schemas.openxmlformats.org/officeDocument/2006/relationships/slide" Target="slides/slide9.xml"/><Relationship Id="rId35" Type="http://schemas.openxmlformats.org/officeDocument/2006/relationships/font" Target="fonts/OpenSans-bold.fntdata"/><Relationship Id="rId12" Type="http://schemas.openxmlformats.org/officeDocument/2006/relationships/slide" Target="slides/slide8.xml"/><Relationship Id="rId34" Type="http://schemas.openxmlformats.org/officeDocument/2006/relationships/font" Target="fonts/OpenSans-regular.fntdata"/><Relationship Id="rId15" Type="http://schemas.openxmlformats.org/officeDocument/2006/relationships/slide" Target="slides/slide11.xml"/><Relationship Id="rId37" Type="http://schemas.openxmlformats.org/officeDocument/2006/relationships/font" Target="fonts/OpenSans-boldItalic.fntdata"/><Relationship Id="rId14" Type="http://schemas.openxmlformats.org/officeDocument/2006/relationships/slide" Target="slides/slide10.xml"/><Relationship Id="rId36"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c35426f9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gec35426f9b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cfa9ec44e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gecfa9ec44e_0_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cfa9ec44e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ecfa9ec44e_0_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cfa9ec44e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gecfa9ec44e_0_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cfa9ec44e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gecfa9ec44e_0_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cfa9ec44e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gecfa9ec44e_0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cfa9ec44e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gecfa9ec44e_0_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b0edf6f88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gcb0edf6f88_0_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b096c664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gcb096c6646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b0edf6f88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cb0edf6f88_0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b0edf6f88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gcb0edf6f88_0_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b096c6646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gcb096c6646_0_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cfa9ec44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gecfa9ec44e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cfa9ec44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gecfa9ec44e_0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b096c6646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gcb096c6646_0_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b096c6646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gcb096c6646_0_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0"/>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CC0000"/>
              </a:buClr>
              <a:buSzPts val="5200"/>
              <a:buFont typeface="Arial"/>
              <a:buNone/>
              <a:defRPr sz="52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2" name="Google Shape;12;p20"/>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F5FDFF"/>
              </a:buClr>
              <a:buSzPts val="2800"/>
              <a:buFont typeface="Arial"/>
              <a:buNone/>
              <a:defRPr sz="2800">
                <a:solidFill>
                  <a:srgbClr val="F5FDFF"/>
                </a:solidFill>
              </a:defRPr>
            </a:lvl1pPr>
            <a:lvl2pPr indent="-228600" lvl="1" marL="914400" algn="ctr">
              <a:lnSpc>
                <a:spcPct val="100000"/>
              </a:lnSpc>
              <a:spcBef>
                <a:spcPts val="0"/>
              </a:spcBef>
              <a:spcAft>
                <a:spcPts val="0"/>
              </a:spcAft>
              <a:buClr>
                <a:srgbClr val="F5FDFF"/>
              </a:buClr>
              <a:buSzPts val="2800"/>
              <a:buFont typeface="Arial"/>
              <a:buNone/>
              <a:defRPr sz="2800">
                <a:solidFill>
                  <a:srgbClr val="F5FDFF"/>
                </a:solidFill>
              </a:defRPr>
            </a:lvl2pPr>
            <a:lvl3pPr indent="-228600" lvl="2" marL="1371600" algn="ctr">
              <a:lnSpc>
                <a:spcPct val="100000"/>
              </a:lnSpc>
              <a:spcBef>
                <a:spcPts val="0"/>
              </a:spcBef>
              <a:spcAft>
                <a:spcPts val="0"/>
              </a:spcAft>
              <a:buClr>
                <a:srgbClr val="F5FDFF"/>
              </a:buClr>
              <a:buSzPts val="2800"/>
              <a:buFont typeface="Arial"/>
              <a:buNone/>
              <a:defRPr sz="2800">
                <a:solidFill>
                  <a:srgbClr val="F5FDFF"/>
                </a:solidFill>
              </a:defRPr>
            </a:lvl3pPr>
            <a:lvl4pPr indent="-228600" lvl="3" marL="1828800" algn="ctr">
              <a:lnSpc>
                <a:spcPct val="100000"/>
              </a:lnSpc>
              <a:spcBef>
                <a:spcPts val="0"/>
              </a:spcBef>
              <a:spcAft>
                <a:spcPts val="0"/>
              </a:spcAft>
              <a:buClr>
                <a:srgbClr val="F5FDFF"/>
              </a:buClr>
              <a:buSzPts val="2800"/>
              <a:buFont typeface="Arial"/>
              <a:buNone/>
              <a:defRPr sz="2800">
                <a:solidFill>
                  <a:srgbClr val="F5FDFF"/>
                </a:solidFill>
              </a:defRPr>
            </a:lvl4pPr>
            <a:lvl5pPr indent="-228600" lvl="4" marL="2286000" algn="ctr">
              <a:lnSpc>
                <a:spcPct val="100000"/>
              </a:lnSpc>
              <a:spcBef>
                <a:spcPts val="0"/>
              </a:spcBef>
              <a:spcAft>
                <a:spcPts val="0"/>
              </a:spcAft>
              <a:buClr>
                <a:srgbClr val="F5FDFF"/>
              </a:buClr>
              <a:buSzPts val="2800"/>
              <a:buFont typeface="Arial"/>
              <a:buNone/>
              <a:defRPr sz="28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13" name="Google Shape;13;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showMasterSp="0">
  <p:cSld name="BIG_NUMBER">
    <p:spTree>
      <p:nvGrpSpPr>
        <p:cNvPr id="48" name="Shape 48"/>
        <p:cNvGrpSpPr/>
        <p:nvPr/>
      </p:nvGrpSpPr>
      <p:grpSpPr>
        <a:xfrm>
          <a:off x="0" y="0"/>
          <a:ext cx="0" cy="0"/>
          <a:chOff x="0" y="0"/>
          <a:chExt cx="0" cy="0"/>
        </a:xfrm>
      </p:grpSpPr>
      <p:pic>
        <p:nvPicPr>
          <p:cNvPr descr="Google Shape;9;p1" id="49" name="Google Shape;49;p29"/>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50" name="Google Shape;50;p29"/>
          <p:cNvSpPr txBox="1"/>
          <p:nvPr>
            <p:ph hasCustomPrompt="1" type="title"/>
          </p:nvPr>
        </p:nvSpPr>
        <p:spPr>
          <a:xfrm>
            <a:off x="311699" y="1106125"/>
            <a:ext cx="8520602" cy="19638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CC0000"/>
              </a:buClr>
              <a:buSzPts val="12000"/>
              <a:buFont typeface="Arial"/>
              <a:buNone/>
              <a:defRPr sz="120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r>
              <a:t>xx%</a:t>
            </a:r>
          </a:p>
        </p:txBody>
      </p:sp>
      <p:sp>
        <p:nvSpPr>
          <p:cNvPr id="51" name="Google Shape;51;p29"/>
          <p:cNvSpPr txBox="1"/>
          <p:nvPr>
            <p:ph idx="1" type="body"/>
          </p:nvPr>
        </p:nvSpPr>
        <p:spPr>
          <a:xfrm>
            <a:off x="311699" y="3152225"/>
            <a:ext cx="8520602" cy="1300501"/>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solidFill>
                  <a:srgbClr val="F5FDFF"/>
                </a:solidFill>
              </a:defRPr>
            </a:lvl1pPr>
            <a:lvl2pPr indent="-342900" lvl="1" marL="914400" algn="ctr">
              <a:lnSpc>
                <a:spcPct val="115000"/>
              </a:lnSpc>
              <a:spcBef>
                <a:spcPts val="0"/>
              </a:spcBef>
              <a:spcAft>
                <a:spcPts val="0"/>
              </a:spcAft>
              <a:buSzPts val="1800"/>
              <a:buChar char="○"/>
              <a:defRPr>
                <a:solidFill>
                  <a:srgbClr val="F5FDFF"/>
                </a:solidFill>
              </a:defRPr>
            </a:lvl2pPr>
            <a:lvl3pPr indent="-342900" lvl="2" marL="1371600" algn="ctr">
              <a:lnSpc>
                <a:spcPct val="115000"/>
              </a:lnSpc>
              <a:spcBef>
                <a:spcPts val="0"/>
              </a:spcBef>
              <a:spcAft>
                <a:spcPts val="0"/>
              </a:spcAft>
              <a:buSzPts val="1800"/>
              <a:buChar char="■"/>
              <a:defRPr>
                <a:solidFill>
                  <a:srgbClr val="F5FDFF"/>
                </a:solidFill>
              </a:defRPr>
            </a:lvl3pPr>
            <a:lvl4pPr indent="-342900" lvl="3" marL="1828800" algn="ctr">
              <a:lnSpc>
                <a:spcPct val="115000"/>
              </a:lnSpc>
              <a:spcBef>
                <a:spcPts val="0"/>
              </a:spcBef>
              <a:spcAft>
                <a:spcPts val="0"/>
              </a:spcAft>
              <a:buSzPts val="1800"/>
              <a:buChar char="●"/>
              <a:defRPr>
                <a:solidFill>
                  <a:srgbClr val="F5FDFF"/>
                </a:solidFill>
              </a:defRPr>
            </a:lvl4pPr>
            <a:lvl5pPr indent="-342900" lvl="4" marL="2286000" algn="ctr">
              <a:lnSpc>
                <a:spcPct val="115000"/>
              </a:lnSpc>
              <a:spcBef>
                <a:spcPts val="0"/>
              </a:spcBef>
              <a:spcAft>
                <a:spcPts val="0"/>
              </a:spcAft>
              <a:buSzPts val="1800"/>
              <a:buChar char="○"/>
              <a:defRPr>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52" name="Google Shape;52;p2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3" name="Shape 53"/>
        <p:cNvGrpSpPr/>
        <p:nvPr/>
      </p:nvGrpSpPr>
      <p:grpSpPr>
        <a:xfrm>
          <a:off x="0" y="0"/>
          <a:ext cx="0" cy="0"/>
          <a:chOff x="0" y="0"/>
          <a:chExt cx="0" cy="0"/>
        </a:xfrm>
      </p:grpSpPr>
      <p:pic>
        <p:nvPicPr>
          <p:cNvPr descr="Google Shape;9;p1" id="54" name="Google Shape;54;p30"/>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55" name="Google Shape;55;p3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4" name="Shape 14"/>
        <p:cNvGrpSpPr/>
        <p:nvPr/>
      </p:nvGrpSpPr>
      <p:grpSpPr>
        <a:xfrm>
          <a:off x="0" y="0"/>
          <a:ext cx="0" cy="0"/>
          <a:chOff x="0" y="0"/>
          <a:chExt cx="0" cy="0"/>
        </a:xfrm>
      </p:grpSpPr>
      <p:sp>
        <p:nvSpPr>
          <p:cNvPr id="15" name="Google Shape;15;p2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6" name="Google Shape;16;p2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17" name="Google Shape;17;p2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8" name="Shape 18"/>
        <p:cNvGrpSpPr/>
        <p:nvPr/>
      </p:nvGrpSpPr>
      <p:grpSpPr>
        <a:xfrm>
          <a:off x="0" y="0"/>
          <a:ext cx="0" cy="0"/>
          <a:chOff x="0" y="0"/>
          <a:chExt cx="0" cy="0"/>
        </a:xfrm>
      </p:grpSpPr>
      <p:sp>
        <p:nvSpPr>
          <p:cNvPr id="19" name="Google Shape;19;p2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0" name="Google Shape;20;p24"/>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solidFill>
                  <a:srgbClr val="F5FDFF"/>
                </a:solidFill>
              </a:defRPr>
            </a:lvl1pPr>
            <a:lvl2pPr indent="-317500" lvl="1" marL="914400" algn="l">
              <a:lnSpc>
                <a:spcPct val="115000"/>
              </a:lnSpc>
              <a:spcBef>
                <a:spcPts val="0"/>
              </a:spcBef>
              <a:spcAft>
                <a:spcPts val="0"/>
              </a:spcAft>
              <a:buSzPts val="1400"/>
              <a:buChar char="○"/>
              <a:defRPr sz="1400">
                <a:solidFill>
                  <a:srgbClr val="F5FDFF"/>
                </a:solidFill>
              </a:defRPr>
            </a:lvl2pPr>
            <a:lvl3pPr indent="-317500" lvl="2" marL="1371600" algn="l">
              <a:lnSpc>
                <a:spcPct val="115000"/>
              </a:lnSpc>
              <a:spcBef>
                <a:spcPts val="0"/>
              </a:spcBef>
              <a:spcAft>
                <a:spcPts val="0"/>
              </a:spcAft>
              <a:buSzPts val="1400"/>
              <a:buChar char="■"/>
              <a:defRPr sz="1400">
                <a:solidFill>
                  <a:srgbClr val="F5FDFF"/>
                </a:solidFill>
              </a:defRPr>
            </a:lvl3pPr>
            <a:lvl4pPr indent="-317500" lvl="3" marL="1828800" algn="l">
              <a:lnSpc>
                <a:spcPct val="115000"/>
              </a:lnSpc>
              <a:spcBef>
                <a:spcPts val="0"/>
              </a:spcBef>
              <a:spcAft>
                <a:spcPts val="0"/>
              </a:spcAft>
              <a:buSzPts val="1400"/>
              <a:buChar char="●"/>
              <a:defRPr sz="1400">
                <a:solidFill>
                  <a:srgbClr val="F5FDFF"/>
                </a:solidFill>
              </a:defRPr>
            </a:lvl4pPr>
            <a:lvl5pPr indent="-317500" lvl="4" marL="2286000" algn="l">
              <a:lnSpc>
                <a:spcPct val="115000"/>
              </a:lnSpc>
              <a:spcBef>
                <a:spcPts val="0"/>
              </a:spcBef>
              <a:spcAft>
                <a:spcPts val="0"/>
              </a:spcAft>
              <a:buSzPts val="1400"/>
              <a:buChar char="○"/>
              <a:defRPr sz="14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21" name="Google Shape;21;p24"/>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22" name="Google Shape;22;p2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3" name="Shape 23"/>
        <p:cNvGrpSpPr/>
        <p:nvPr/>
      </p:nvGrpSpPr>
      <p:grpSpPr>
        <a:xfrm>
          <a:off x="0" y="0"/>
          <a:ext cx="0" cy="0"/>
          <a:chOff x="0" y="0"/>
          <a:chExt cx="0" cy="0"/>
        </a:xfrm>
      </p:grpSpPr>
      <p:sp>
        <p:nvSpPr>
          <p:cNvPr id="24" name="Google Shape;24;p2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5" name="Google Shape;25;p2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26" name="Shape 26"/>
        <p:cNvGrpSpPr/>
        <p:nvPr/>
      </p:nvGrpSpPr>
      <p:grpSpPr>
        <a:xfrm>
          <a:off x="0" y="0"/>
          <a:ext cx="0" cy="0"/>
          <a:chOff x="0" y="0"/>
          <a:chExt cx="0" cy="0"/>
        </a:xfrm>
      </p:grpSpPr>
      <p:sp>
        <p:nvSpPr>
          <p:cNvPr id="27" name="Google Shape;27;p22"/>
          <p:cNvSpPr/>
          <p:nvPr/>
        </p:nvSpPr>
        <p:spPr>
          <a:xfrm>
            <a:off x="4572000" y="-125"/>
            <a:ext cx="4572000" cy="5143501"/>
          </a:xfrm>
          <a:prstGeom prst="rect">
            <a:avLst/>
          </a:prstGeom>
          <a:solidFill>
            <a:srgbClr val="FFF1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2"/>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CC0000"/>
              </a:buClr>
              <a:buSzPts val="4200"/>
              <a:buFont typeface="Arial"/>
              <a:buNone/>
              <a:defRPr sz="42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9" name="Google Shape;29;p22"/>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F5FDFF"/>
              </a:buClr>
              <a:buSzPts val="2100"/>
              <a:buFont typeface="Arial"/>
              <a:buNone/>
              <a:defRPr sz="2100">
                <a:solidFill>
                  <a:srgbClr val="F5FDFF"/>
                </a:solidFill>
              </a:defRPr>
            </a:lvl1pPr>
            <a:lvl2pPr indent="-228600" lvl="1" marL="914400" algn="ctr">
              <a:lnSpc>
                <a:spcPct val="100000"/>
              </a:lnSpc>
              <a:spcBef>
                <a:spcPts val="0"/>
              </a:spcBef>
              <a:spcAft>
                <a:spcPts val="0"/>
              </a:spcAft>
              <a:buClr>
                <a:srgbClr val="F5FDFF"/>
              </a:buClr>
              <a:buSzPts val="2100"/>
              <a:buFont typeface="Arial"/>
              <a:buNone/>
              <a:defRPr sz="2100">
                <a:solidFill>
                  <a:srgbClr val="F5FDFF"/>
                </a:solidFill>
              </a:defRPr>
            </a:lvl2pPr>
            <a:lvl3pPr indent="-228600" lvl="2" marL="1371600" algn="ctr">
              <a:lnSpc>
                <a:spcPct val="100000"/>
              </a:lnSpc>
              <a:spcBef>
                <a:spcPts val="0"/>
              </a:spcBef>
              <a:spcAft>
                <a:spcPts val="0"/>
              </a:spcAft>
              <a:buClr>
                <a:srgbClr val="F5FDFF"/>
              </a:buClr>
              <a:buSzPts val="2100"/>
              <a:buFont typeface="Arial"/>
              <a:buNone/>
              <a:defRPr sz="2100">
                <a:solidFill>
                  <a:srgbClr val="F5FDFF"/>
                </a:solidFill>
              </a:defRPr>
            </a:lvl3pPr>
            <a:lvl4pPr indent="-228600" lvl="3" marL="1828800" algn="ctr">
              <a:lnSpc>
                <a:spcPct val="100000"/>
              </a:lnSpc>
              <a:spcBef>
                <a:spcPts val="0"/>
              </a:spcBef>
              <a:spcAft>
                <a:spcPts val="0"/>
              </a:spcAft>
              <a:buClr>
                <a:srgbClr val="F5FDFF"/>
              </a:buClr>
              <a:buSzPts val="2100"/>
              <a:buFont typeface="Arial"/>
              <a:buNone/>
              <a:defRPr sz="2100">
                <a:solidFill>
                  <a:srgbClr val="F5FDFF"/>
                </a:solidFill>
              </a:defRPr>
            </a:lvl4pPr>
            <a:lvl5pPr indent="-228600" lvl="4" marL="2286000" algn="ctr">
              <a:lnSpc>
                <a:spcPct val="100000"/>
              </a:lnSpc>
              <a:spcBef>
                <a:spcPts val="0"/>
              </a:spcBef>
              <a:spcAft>
                <a:spcPts val="0"/>
              </a:spcAft>
              <a:buClr>
                <a:srgbClr val="F5FDFF"/>
              </a:buClr>
              <a:buSzPts val="2100"/>
              <a:buFont typeface="Arial"/>
              <a:buNone/>
              <a:defRPr sz="21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0" name="Google Shape;30;p22"/>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1" name="Google Shape;31;p2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32" name="Shape 32"/>
        <p:cNvGrpSpPr/>
        <p:nvPr/>
      </p:nvGrpSpPr>
      <p:grpSpPr>
        <a:xfrm>
          <a:off x="0" y="0"/>
          <a:ext cx="0" cy="0"/>
          <a:chOff x="0" y="0"/>
          <a:chExt cx="0" cy="0"/>
        </a:xfrm>
      </p:grpSpPr>
      <p:sp>
        <p:nvSpPr>
          <p:cNvPr id="33" name="Google Shape;33;p23"/>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CC0000"/>
              </a:buClr>
              <a:buSzPts val="3600"/>
              <a:buFont typeface="Arial"/>
              <a:buNone/>
              <a:defRPr sz="36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4" name="Google Shape;34;p2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showMasterSp="0">
  <p:cSld name="ONE_COLUMN_TEXT">
    <p:spTree>
      <p:nvGrpSpPr>
        <p:cNvPr id="35" name="Shape 35"/>
        <p:cNvGrpSpPr/>
        <p:nvPr/>
      </p:nvGrpSpPr>
      <p:grpSpPr>
        <a:xfrm>
          <a:off x="0" y="0"/>
          <a:ext cx="0" cy="0"/>
          <a:chOff x="0" y="0"/>
          <a:chExt cx="0" cy="0"/>
        </a:xfrm>
      </p:grpSpPr>
      <p:pic>
        <p:nvPicPr>
          <p:cNvPr descr="Google Shape;9;p1" id="36" name="Google Shape;36;p26"/>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37" name="Google Shape;37;p26"/>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CC0000"/>
              </a:buClr>
              <a:buSzPts val="2400"/>
              <a:buFont typeface="Arial"/>
              <a:buNone/>
              <a:defRPr sz="24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8" name="Google Shape;38;p26"/>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solidFill>
                  <a:srgbClr val="F5FDFF"/>
                </a:solidFill>
              </a:defRPr>
            </a:lvl1pPr>
            <a:lvl2pPr indent="-304800" lvl="1" marL="914400" algn="l">
              <a:lnSpc>
                <a:spcPct val="115000"/>
              </a:lnSpc>
              <a:spcBef>
                <a:spcPts val="0"/>
              </a:spcBef>
              <a:spcAft>
                <a:spcPts val="0"/>
              </a:spcAft>
              <a:buSzPts val="1200"/>
              <a:buChar char="○"/>
              <a:defRPr sz="1200">
                <a:solidFill>
                  <a:srgbClr val="F5FDFF"/>
                </a:solidFill>
              </a:defRPr>
            </a:lvl2pPr>
            <a:lvl3pPr indent="-304800" lvl="2" marL="1371600" algn="l">
              <a:lnSpc>
                <a:spcPct val="115000"/>
              </a:lnSpc>
              <a:spcBef>
                <a:spcPts val="0"/>
              </a:spcBef>
              <a:spcAft>
                <a:spcPts val="0"/>
              </a:spcAft>
              <a:buSzPts val="1200"/>
              <a:buChar char="■"/>
              <a:defRPr sz="1200">
                <a:solidFill>
                  <a:srgbClr val="F5FDFF"/>
                </a:solidFill>
              </a:defRPr>
            </a:lvl3pPr>
            <a:lvl4pPr indent="-304800" lvl="3" marL="1828800" algn="l">
              <a:lnSpc>
                <a:spcPct val="115000"/>
              </a:lnSpc>
              <a:spcBef>
                <a:spcPts val="0"/>
              </a:spcBef>
              <a:spcAft>
                <a:spcPts val="0"/>
              </a:spcAft>
              <a:buSzPts val="1200"/>
              <a:buChar char="●"/>
              <a:defRPr sz="1200">
                <a:solidFill>
                  <a:srgbClr val="F5FDFF"/>
                </a:solidFill>
              </a:defRPr>
            </a:lvl4pPr>
            <a:lvl5pPr indent="-304800" lvl="4" marL="2286000" algn="l">
              <a:lnSpc>
                <a:spcPct val="115000"/>
              </a:lnSpc>
              <a:spcBef>
                <a:spcPts val="0"/>
              </a:spcBef>
              <a:spcAft>
                <a:spcPts val="0"/>
              </a:spcAft>
              <a:buSzPts val="1200"/>
              <a:buChar char="○"/>
              <a:defRPr sz="12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9" name="Google Shape;39;p2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showMasterSp="0">
  <p:cSld name="MAIN_POINT">
    <p:spTree>
      <p:nvGrpSpPr>
        <p:cNvPr id="40" name="Shape 40"/>
        <p:cNvGrpSpPr/>
        <p:nvPr/>
      </p:nvGrpSpPr>
      <p:grpSpPr>
        <a:xfrm>
          <a:off x="0" y="0"/>
          <a:ext cx="0" cy="0"/>
          <a:chOff x="0" y="0"/>
          <a:chExt cx="0" cy="0"/>
        </a:xfrm>
      </p:grpSpPr>
      <p:pic>
        <p:nvPicPr>
          <p:cNvPr descr="Google Shape;9;p1" id="41" name="Google Shape;41;p27"/>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42" name="Google Shape;42;p27"/>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CC0000"/>
              </a:buClr>
              <a:buSzPts val="4800"/>
              <a:buFont typeface="Arial"/>
              <a:buNone/>
              <a:defRPr sz="48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3" name="Google Shape;43;p2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showMasterSp="0">
  <p:cSld name="CAPTION_ONLY">
    <p:spTree>
      <p:nvGrpSpPr>
        <p:cNvPr id="44" name="Shape 44"/>
        <p:cNvGrpSpPr/>
        <p:nvPr/>
      </p:nvGrpSpPr>
      <p:grpSpPr>
        <a:xfrm>
          <a:off x="0" y="0"/>
          <a:ext cx="0" cy="0"/>
          <a:chOff x="0" y="0"/>
          <a:chExt cx="0" cy="0"/>
        </a:xfrm>
      </p:grpSpPr>
      <p:pic>
        <p:nvPicPr>
          <p:cNvPr descr="Google Shape;9;p1" id="45" name="Google Shape;45;p28"/>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46" name="Google Shape;46;p28"/>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F5FDFF"/>
              </a:buClr>
              <a:buSzPts val="1800"/>
              <a:buFont typeface="Arial"/>
              <a:buNone/>
              <a:defRPr>
                <a:solidFill>
                  <a:srgbClr val="F5FDFF"/>
                </a:solidFill>
              </a:defRPr>
            </a:lvl1pPr>
          </a:lstStyle>
          <a:p/>
        </p:txBody>
      </p:sp>
      <p:sp>
        <p:nvSpPr>
          <p:cNvPr id="47" name="Google Shape;47;p2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Google Shape;9;p1" id="6" name="Google Shape;6;p19"/>
          <p:cNvPicPr preferRelativeResize="0"/>
          <p:nvPr/>
        </p:nvPicPr>
        <p:blipFill rotWithShape="1">
          <a:blip r:embed="rId1">
            <a:alphaModFix/>
          </a:blip>
          <a:srcRect b="0" l="0" r="0" t="0"/>
          <a:stretch/>
        </p:blipFill>
        <p:spPr>
          <a:xfrm>
            <a:off x="8602974" y="66524"/>
            <a:ext cx="348620" cy="357958"/>
          </a:xfrm>
          <a:prstGeom prst="rect">
            <a:avLst/>
          </a:prstGeom>
          <a:noFill/>
          <a:ln>
            <a:noFill/>
          </a:ln>
        </p:spPr>
      </p:pic>
      <p:sp>
        <p:nvSpPr>
          <p:cNvPr id="7" name="Google Shape;7;p19"/>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1pPr>
            <a:lvl2pPr lvl="1"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2pPr>
            <a:lvl3pPr lvl="2"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3pPr>
            <a:lvl4pPr lvl="3"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4pPr>
            <a:lvl5pPr lvl="4"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5pPr>
            <a:lvl6pPr lvl="5"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6pPr>
            <a:lvl7pPr lvl="6"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7pPr>
            <a:lvl8pPr lvl="7"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8pPr>
            <a:lvl9pPr lvl="8"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9pPr>
          </a:lstStyle>
          <a:p/>
        </p:txBody>
      </p:sp>
      <p:sp>
        <p:nvSpPr>
          <p:cNvPr id="8" name="Google Shape;8;p19"/>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1pPr>
            <a:lvl2pPr indent="-342900" lvl="1" marL="9144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2pPr>
            <a:lvl3pPr indent="-342900" lvl="2" marL="13716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3pPr>
            <a:lvl4pPr indent="-342900" lvl="3" marL="18288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4pPr>
            <a:lvl5pPr indent="-342900" lvl="4" marL="22860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5pPr>
            <a:lvl6pPr indent="-342900" lvl="5" marL="27432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6pPr>
            <a:lvl7pPr indent="-342900" lvl="6" marL="32004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7pPr>
            <a:lvl8pPr indent="-342900" lvl="7" marL="36576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8pPr>
            <a:lvl9pPr indent="-342900" lvl="8" marL="41148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9pPr>
          </a:lstStyle>
          <a:p/>
        </p:txBody>
      </p:sp>
      <p:sp>
        <p:nvSpPr>
          <p:cNvPr id="9" name="Google Shape;9;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idx="4294967295" type="ctrTitle"/>
          </p:nvPr>
        </p:nvSpPr>
        <p:spPr>
          <a:xfrm>
            <a:off x="315750" y="509500"/>
            <a:ext cx="8512500" cy="3784800"/>
          </a:xfrm>
          <a:prstGeom prst="rect">
            <a:avLst/>
          </a:prstGeom>
          <a:noFill/>
          <a:ln>
            <a:noFill/>
          </a:ln>
        </p:spPr>
        <p:txBody>
          <a:bodyPr anchorCtr="0" anchor="b" bIns="91400" lIns="91400" spcFirstLastPara="1" rIns="91400" wrap="square" tIns="91400">
            <a:normAutofit fontScale="90000"/>
          </a:bodyPr>
          <a:lstStyle/>
          <a:p>
            <a:pPr indent="457200" lvl="0" marL="1371600" marR="0" rtl="0" algn="l">
              <a:lnSpc>
                <a:spcPct val="100000"/>
              </a:lnSpc>
              <a:spcBef>
                <a:spcPts val="0"/>
              </a:spcBef>
              <a:spcAft>
                <a:spcPts val="0"/>
              </a:spcAft>
              <a:buClr>
                <a:srgbClr val="CC0000"/>
              </a:buClr>
              <a:buSzPct val="100000"/>
              <a:buFont typeface="Montserrat"/>
              <a:buNone/>
            </a:pPr>
            <a:r>
              <a:rPr b="1" i="0" lang="en-US" sz="4200" u="none" cap="none" strike="noStrike">
                <a:solidFill>
                  <a:srgbClr val="CC0000"/>
                </a:solidFill>
                <a:latin typeface="Montserrat"/>
                <a:ea typeface="Montserrat"/>
                <a:cs typeface="Montserrat"/>
                <a:sym typeface="Montserrat"/>
              </a:rPr>
              <a:t> </a:t>
            </a:r>
            <a:r>
              <a:rPr b="1" i="0" lang="en-US" sz="4311" u="none" cap="none" strike="noStrike">
                <a:solidFill>
                  <a:srgbClr val="CC0000"/>
                </a:solidFill>
                <a:latin typeface="Montserrat"/>
                <a:ea typeface="Montserrat"/>
                <a:cs typeface="Montserrat"/>
                <a:sym typeface="Montserrat"/>
              </a:rPr>
              <a:t> </a:t>
            </a:r>
            <a:r>
              <a:rPr b="1" i="0" lang="en-US" sz="3311" u="none" cap="none" strike="noStrike">
                <a:solidFill>
                  <a:srgbClr val="CC0000"/>
                </a:solidFill>
                <a:latin typeface="Arial"/>
                <a:ea typeface="Arial"/>
                <a:cs typeface="Arial"/>
                <a:sym typeface="Arial"/>
              </a:rPr>
              <a:t>Capstone Project - </a:t>
            </a:r>
            <a:r>
              <a:rPr b="1" lang="en-US" sz="3311"/>
              <a:t>2</a:t>
            </a:r>
            <a:endParaRPr b="1" i="0" sz="3311" u="none" cap="none" strike="noStrike">
              <a:solidFill>
                <a:srgbClr val="CC0000"/>
              </a:solidFill>
              <a:latin typeface="Arial"/>
              <a:ea typeface="Arial"/>
              <a:cs typeface="Arial"/>
              <a:sym typeface="Arial"/>
            </a:endParaRPr>
          </a:p>
          <a:p>
            <a:pPr indent="0" lvl="0" marL="0" marR="0" rtl="0" algn="ctr">
              <a:lnSpc>
                <a:spcPct val="115000"/>
              </a:lnSpc>
              <a:spcBef>
                <a:spcPts val="0"/>
              </a:spcBef>
              <a:spcAft>
                <a:spcPts val="0"/>
              </a:spcAft>
              <a:buClr>
                <a:srgbClr val="CC0000"/>
              </a:buClr>
              <a:buSzPct val="93962"/>
              <a:buFont typeface="Arial"/>
              <a:buNone/>
            </a:pPr>
            <a:r>
              <a:rPr b="1" i="0" lang="en-US" sz="3311" u="none" cap="none" strike="noStrike">
                <a:solidFill>
                  <a:srgbClr val="134F5C"/>
                </a:solidFill>
                <a:latin typeface="Arial"/>
                <a:ea typeface="Arial"/>
                <a:cs typeface="Arial"/>
                <a:sym typeface="Arial"/>
              </a:rPr>
              <a:t>Supervised machine learning(regression)- </a:t>
            </a:r>
            <a:endParaRPr b="1" i="0" sz="3311" u="none" cap="none" strike="noStrike">
              <a:solidFill>
                <a:srgbClr val="134F5C"/>
              </a:solidFill>
              <a:latin typeface="Arial"/>
              <a:ea typeface="Arial"/>
              <a:cs typeface="Arial"/>
              <a:sym typeface="Arial"/>
            </a:endParaRPr>
          </a:p>
          <a:p>
            <a:pPr indent="0" lvl="0" marL="0" marR="0" rtl="0" algn="ctr">
              <a:lnSpc>
                <a:spcPct val="100000"/>
              </a:lnSpc>
              <a:spcBef>
                <a:spcPts val="0"/>
              </a:spcBef>
              <a:spcAft>
                <a:spcPts val="0"/>
              </a:spcAft>
              <a:buClr>
                <a:srgbClr val="CC0000"/>
              </a:buClr>
              <a:buSzPct val="93962"/>
              <a:buFont typeface="Arial"/>
              <a:buNone/>
            </a:pPr>
            <a:r>
              <a:rPr b="1" i="0" lang="en-US" sz="3311" u="none" cap="none" strike="noStrike">
                <a:solidFill>
                  <a:srgbClr val="134F5C"/>
                </a:solidFill>
                <a:latin typeface="Arial"/>
                <a:ea typeface="Arial"/>
                <a:cs typeface="Arial"/>
                <a:sym typeface="Arial"/>
              </a:rPr>
              <a:t>Bike sharing demand prediction</a:t>
            </a:r>
            <a:endParaRPr b="1" i="0" sz="3311" u="none" cap="none" strike="noStrike">
              <a:solidFill>
                <a:srgbClr val="134F5C"/>
              </a:solidFill>
              <a:latin typeface="Arial"/>
              <a:ea typeface="Arial"/>
              <a:cs typeface="Arial"/>
              <a:sym typeface="Arial"/>
            </a:endParaRPr>
          </a:p>
          <a:p>
            <a:pPr indent="0" lvl="0" marL="0" marR="0" rtl="0" algn="ctr">
              <a:lnSpc>
                <a:spcPct val="100000"/>
              </a:lnSpc>
              <a:spcBef>
                <a:spcPts val="0"/>
              </a:spcBef>
              <a:spcAft>
                <a:spcPts val="0"/>
              </a:spcAft>
              <a:buClr>
                <a:srgbClr val="CC0000"/>
              </a:buClr>
              <a:buSzPct val="72166"/>
              <a:buFont typeface="Arial"/>
              <a:buNone/>
            </a:pPr>
            <a:r>
              <a:t/>
            </a:r>
            <a:endParaRPr b="1" i="0" sz="4311"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CC0000"/>
              </a:buClr>
              <a:buSzPct val="72166"/>
              <a:buFont typeface="Arial"/>
              <a:buNone/>
            </a:pPr>
            <a:r>
              <a:rPr b="1" i="0" lang="en-US" sz="4311" u="none" cap="none" strike="noStrike">
                <a:solidFill>
                  <a:srgbClr val="134F5C"/>
                </a:solidFill>
                <a:latin typeface="Montserrat"/>
                <a:ea typeface="Montserrat"/>
                <a:cs typeface="Montserrat"/>
                <a:sym typeface="Montserrat"/>
              </a:rPr>
              <a:t>           	  				</a:t>
            </a:r>
            <a:r>
              <a:rPr b="1" i="0" lang="en-US" sz="2911" u="none" cap="none" strike="noStrike">
                <a:solidFill>
                  <a:srgbClr val="292929"/>
                </a:solidFill>
                <a:latin typeface="Arial"/>
                <a:ea typeface="Arial"/>
                <a:cs typeface="Arial"/>
                <a:sym typeface="Arial"/>
              </a:rPr>
              <a:t>Mohammed arifuddin atif</a:t>
            </a:r>
            <a:endParaRPr b="1" i="0" sz="2911" u="none" cap="none" strike="noStrike">
              <a:solidFill>
                <a:srgbClr val="292929"/>
              </a:solidFill>
              <a:latin typeface="Arial"/>
              <a:ea typeface="Arial"/>
              <a:cs typeface="Arial"/>
              <a:sym typeface="Arial"/>
            </a:endParaRPr>
          </a:p>
          <a:p>
            <a:pPr indent="0" lvl="0" marL="0" marR="0" rtl="0" algn="ctr">
              <a:lnSpc>
                <a:spcPct val="100000"/>
              </a:lnSpc>
              <a:spcBef>
                <a:spcPts val="0"/>
              </a:spcBef>
              <a:spcAft>
                <a:spcPts val="0"/>
              </a:spcAft>
              <a:buClr>
                <a:srgbClr val="CC0000"/>
              </a:buClr>
              <a:buSzPct val="126844"/>
              <a:buFont typeface="Montserrat"/>
              <a:buNone/>
            </a:pPr>
            <a:r>
              <a:rPr b="1" i="0" lang="en-US" sz="3311" u="none" cap="none" strike="noStrike">
                <a:solidFill>
                  <a:srgbClr val="292929"/>
                </a:solidFill>
                <a:latin typeface="Arial"/>
                <a:ea typeface="Arial"/>
                <a:cs typeface="Arial"/>
                <a:sym typeface="Arial"/>
              </a:rPr>
              <a:t>      		 </a:t>
            </a:r>
            <a:endParaRPr b="1" i="0" sz="4311"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CC0000"/>
              </a:buClr>
              <a:buSzPct val="100000"/>
              <a:buFont typeface="Arial"/>
              <a:buNone/>
            </a:pPr>
            <a:r>
              <a:t/>
            </a:r>
            <a:endParaRPr b="1" i="0" sz="36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CC0000"/>
              </a:buClr>
              <a:buSzPct val="100000"/>
              <a:buFont typeface="Arial"/>
              <a:buNone/>
            </a:pPr>
            <a:r>
              <a:t/>
            </a:r>
            <a:endParaRPr b="1" i="0" sz="1600"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ec35426f9b_0_0"/>
          <p:cNvSpPr txBox="1"/>
          <p:nvPr>
            <p:ph type="title"/>
          </p:nvPr>
        </p:nvSpPr>
        <p:spPr>
          <a:xfrm>
            <a:off x="311699" y="13012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74074"/>
              <a:buNone/>
            </a:pPr>
            <a:r>
              <a:rPr b="1" lang="en-US" sz="2700">
                <a:solidFill>
                  <a:schemeClr val="lt1"/>
                </a:solidFill>
              </a:rPr>
              <a:t>Comparison of number of bikes rented (type of day)</a:t>
            </a:r>
            <a:endParaRPr b="1"/>
          </a:p>
        </p:txBody>
      </p:sp>
      <p:sp>
        <p:nvSpPr>
          <p:cNvPr id="118" name="Google Shape;118;gec35426f9b_0_0"/>
          <p:cNvSpPr txBox="1"/>
          <p:nvPr>
            <p:ph idx="1" type="body"/>
          </p:nvPr>
        </p:nvSpPr>
        <p:spPr>
          <a:xfrm>
            <a:off x="311700" y="4473850"/>
            <a:ext cx="8520600" cy="448200"/>
          </a:xfrm>
          <a:prstGeom prst="rect">
            <a:avLst/>
          </a:prstGeom>
          <a:noFill/>
          <a:ln>
            <a:noFill/>
          </a:ln>
        </p:spPr>
        <p:txBody>
          <a:bodyPr anchorCtr="0" anchor="t" bIns="91400" lIns="91400" spcFirstLastPara="1" rIns="91400" wrap="square" tIns="91400">
            <a:normAutofit fontScale="25000"/>
          </a:bodyPr>
          <a:lstStyle/>
          <a:p>
            <a:pPr indent="0" lvl="0" marL="0" rtl="0" algn="l">
              <a:lnSpc>
                <a:spcPct val="135714"/>
              </a:lnSpc>
              <a:spcBef>
                <a:spcPts val="0"/>
              </a:spcBef>
              <a:spcAft>
                <a:spcPts val="0"/>
              </a:spcAft>
              <a:buSzPct val="109090"/>
              <a:buNone/>
            </a:pPr>
            <a:r>
              <a:rPr lang="en-US" sz="6600">
                <a:solidFill>
                  <a:srgbClr val="000000"/>
                </a:solidFill>
                <a:highlight>
                  <a:srgbClr val="FFFFFE"/>
                </a:highlight>
              </a:rPr>
              <a:t>Above plot shows that most of the bikes have been rented on working days.</a:t>
            </a:r>
            <a:endParaRPr/>
          </a:p>
        </p:txBody>
      </p:sp>
      <p:pic>
        <p:nvPicPr>
          <p:cNvPr id="119" name="Google Shape;119;gec35426f9b_0_0"/>
          <p:cNvPicPr preferRelativeResize="0"/>
          <p:nvPr/>
        </p:nvPicPr>
        <p:blipFill rotWithShape="1">
          <a:blip r:embed="rId3">
            <a:alphaModFix/>
          </a:blip>
          <a:srcRect b="0" l="0" r="0" t="0"/>
          <a:stretch/>
        </p:blipFill>
        <p:spPr>
          <a:xfrm>
            <a:off x="1887375" y="727213"/>
            <a:ext cx="5369250" cy="368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216625" y="264400"/>
            <a:ext cx="8520600" cy="7608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74074"/>
              <a:buNone/>
            </a:pPr>
            <a:r>
              <a:rPr b="1" lang="en-US" sz="2700">
                <a:solidFill>
                  <a:schemeClr val="lt1"/>
                </a:solidFill>
              </a:rPr>
              <a:t>Comparison of number of bikes rented in year 2018</a:t>
            </a:r>
            <a:endParaRPr b="1" sz="2200">
              <a:solidFill>
                <a:srgbClr val="1A1A1A"/>
              </a:solidFill>
            </a:endParaRPr>
          </a:p>
          <a:p>
            <a:pPr indent="0" lvl="0" marL="457200" rtl="0" algn="l">
              <a:lnSpc>
                <a:spcPct val="150000"/>
              </a:lnSpc>
              <a:spcBef>
                <a:spcPts val="0"/>
              </a:spcBef>
              <a:spcAft>
                <a:spcPts val="0"/>
              </a:spcAft>
              <a:buSzPct val="90909"/>
              <a:buNone/>
            </a:pPr>
            <a:r>
              <a:t/>
            </a:r>
            <a:endParaRPr sz="2200">
              <a:solidFill>
                <a:srgbClr val="1A1A1A"/>
              </a:solidFill>
            </a:endParaRPr>
          </a:p>
          <a:p>
            <a:pPr indent="0" lvl="0" marL="0" rtl="0" algn="ctr">
              <a:lnSpc>
                <a:spcPct val="100000"/>
              </a:lnSpc>
              <a:spcBef>
                <a:spcPts val="0"/>
              </a:spcBef>
              <a:spcAft>
                <a:spcPts val="0"/>
              </a:spcAft>
              <a:buSzPct val="74074"/>
              <a:buNone/>
            </a:pPr>
            <a:r>
              <a:t/>
            </a:r>
            <a:endParaRPr b="1" sz="2700">
              <a:solidFill>
                <a:schemeClr val="lt1"/>
              </a:solidFill>
            </a:endParaRPr>
          </a:p>
          <a:p>
            <a:pPr indent="0" lvl="0" marL="0" rtl="0" algn="ctr">
              <a:lnSpc>
                <a:spcPct val="100000"/>
              </a:lnSpc>
              <a:spcBef>
                <a:spcPts val="0"/>
              </a:spcBef>
              <a:spcAft>
                <a:spcPts val="0"/>
              </a:spcAft>
              <a:buSzPct val="74074"/>
              <a:buNone/>
            </a:pPr>
            <a:r>
              <a:t/>
            </a:r>
            <a:endParaRPr b="1" sz="2700">
              <a:solidFill>
                <a:schemeClr val="lt1"/>
              </a:solidFill>
            </a:endParaRPr>
          </a:p>
        </p:txBody>
      </p:sp>
      <p:pic>
        <p:nvPicPr>
          <p:cNvPr id="125" name="Google Shape;125;p9"/>
          <p:cNvPicPr preferRelativeResize="0"/>
          <p:nvPr/>
        </p:nvPicPr>
        <p:blipFill rotWithShape="1">
          <a:blip r:embed="rId3">
            <a:alphaModFix/>
          </a:blip>
          <a:srcRect b="0" l="0" r="0" t="0"/>
          <a:stretch/>
        </p:blipFill>
        <p:spPr>
          <a:xfrm>
            <a:off x="311700" y="1225125"/>
            <a:ext cx="7955275" cy="3072025"/>
          </a:xfrm>
          <a:prstGeom prst="rect">
            <a:avLst/>
          </a:prstGeom>
          <a:noFill/>
          <a:ln>
            <a:noFill/>
          </a:ln>
        </p:spPr>
      </p:pic>
      <p:sp>
        <p:nvSpPr>
          <p:cNvPr id="126" name="Google Shape;126;p9"/>
          <p:cNvSpPr txBox="1"/>
          <p:nvPr/>
        </p:nvSpPr>
        <p:spPr>
          <a:xfrm>
            <a:off x="596800" y="4419275"/>
            <a:ext cx="78531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50"/>
              <a:buFont typeface="Arial"/>
              <a:buNone/>
            </a:pPr>
            <a:r>
              <a:rPr b="0" i="0" lang="en-US" sz="1650" u="none" cap="none" strike="noStrike">
                <a:solidFill>
                  <a:srgbClr val="000000"/>
                </a:solidFill>
                <a:highlight>
                  <a:srgbClr val="FFFFFE"/>
                </a:highlight>
                <a:latin typeface="Arial"/>
                <a:ea typeface="Arial"/>
                <a:cs typeface="Arial"/>
                <a:sym typeface="Arial"/>
              </a:rPr>
              <a:t>Above plot shows that most of the bikes have been rented in december (winter).</a:t>
            </a:r>
            <a:endParaRPr b="0" i="0" sz="165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cfa9ec44e_0_30"/>
          <p:cNvSpPr txBox="1"/>
          <p:nvPr>
            <p:ph type="title"/>
          </p:nvPr>
        </p:nvSpPr>
        <p:spPr>
          <a:xfrm>
            <a:off x="311699" y="25487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74074"/>
              <a:buNone/>
            </a:pPr>
            <a:r>
              <a:rPr b="1" lang="en-US" sz="2700">
                <a:solidFill>
                  <a:schemeClr val="lt1"/>
                </a:solidFill>
              </a:rPr>
              <a:t>Comparison of number of bikes rented in year 2017</a:t>
            </a:r>
            <a:endParaRPr/>
          </a:p>
        </p:txBody>
      </p:sp>
      <p:pic>
        <p:nvPicPr>
          <p:cNvPr id="132" name="Google Shape;132;gecfa9ec44e_0_30"/>
          <p:cNvPicPr preferRelativeResize="0"/>
          <p:nvPr/>
        </p:nvPicPr>
        <p:blipFill rotWithShape="1">
          <a:blip r:embed="rId3">
            <a:alphaModFix/>
          </a:blip>
          <a:srcRect b="0" l="0" r="0" t="0"/>
          <a:stretch/>
        </p:blipFill>
        <p:spPr>
          <a:xfrm>
            <a:off x="1412013" y="1017725"/>
            <a:ext cx="6319975" cy="3359775"/>
          </a:xfrm>
          <a:prstGeom prst="rect">
            <a:avLst/>
          </a:prstGeom>
          <a:noFill/>
          <a:ln>
            <a:noFill/>
          </a:ln>
        </p:spPr>
      </p:pic>
      <p:sp>
        <p:nvSpPr>
          <p:cNvPr id="133" name="Google Shape;133;gecfa9ec44e_0_30"/>
          <p:cNvSpPr txBox="1"/>
          <p:nvPr/>
        </p:nvSpPr>
        <p:spPr>
          <a:xfrm>
            <a:off x="473225" y="4371725"/>
            <a:ext cx="82524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50"/>
              <a:buFont typeface="Arial"/>
              <a:buNone/>
            </a:pPr>
            <a:r>
              <a:rPr b="0" i="0" lang="en-US" sz="1650" u="none" cap="none" strike="noStrike">
                <a:solidFill>
                  <a:srgbClr val="000000"/>
                </a:solidFill>
                <a:highlight>
                  <a:srgbClr val="FFFFFE"/>
                </a:highlight>
                <a:latin typeface="Arial"/>
                <a:ea typeface="Arial"/>
                <a:cs typeface="Arial"/>
                <a:sym typeface="Arial"/>
              </a:rPr>
              <a:t>Above plot shows that most of the bikes have been rented in december in the year 2017.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ecfa9ec44e_0_36"/>
          <p:cNvSpPr txBox="1"/>
          <p:nvPr>
            <p:ph type="title"/>
          </p:nvPr>
        </p:nvSpPr>
        <p:spPr>
          <a:xfrm>
            <a:off x="311699" y="340450"/>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74074"/>
              <a:buNone/>
            </a:pPr>
            <a:r>
              <a:rPr b="1" lang="en-US" sz="2700">
                <a:solidFill>
                  <a:schemeClr val="lt1"/>
                </a:solidFill>
              </a:rPr>
              <a:t>Distribution of bike rentals according to rainfall intensity </a:t>
            </a:r>
            <a:endParaRPr/>
          </a:p>
        </p:txBody>
      </p:sp>
      <p:pic>
        <p:nvPicPr>
          <p:cNvPr id="139" name="Google Shape;139;gecfa9ec44e_0_36"/>
          <p:cNvPicPr preferRelativeResize="0"/>
          <p:nvPr/>
        </p:nvPicPr>
        <p:blipFill rotWithShape="1">
          <a:blip r:embed="rId3">
            <a:alphaModFix/>
          </a:blip>
          <a:srcRect b="0" l="0" r="0" t="0"/>
          <a:stretch/>
        </p:blipFill>
        <p:spPr>
          <a:xfrm>
            <a:off x="1820825" y="1065550"/>
            <a:ext cx="5502350" cy="3169225"/>
          </a:xfrm>
          <a:prstGeom prst="rect">
            <a:avLst/>
          </a:prstGeom>
          <a:noFill/>
          <a:ln>
            <a:noFill/>
          </a:ln>
        </p:spPr>
      </p:pic>
      <p:sp>
        <p:nvSpPr>
          <p:cNvPr id="140" name="Google Shape;140;gecfa9ec44e_0_36"/>
          <p:cNvSpPr txBox="1"/>
          <p:nvPr/>
        </p:nvSpPr>
        <p:spPr>
          <a:xfrm>
            <a:off x="463700" y="4305175"/>
            <a:ext cx="82716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50"/>
              <a:buFont typeface="Arial"/>
              <a:buNone/>
            </a:pPr>
            <a:r>
              <a:rPr b="0" i="0" lang="en-US" sz="1650" u="none" cap="none" strike="noStrike">
                <a:solidFill>
                  <a:srgbClr val="000000"/>
                </a:solidFill>
                <a:highlight>
                  <a:srgbClr val="FFFFFE"/>
                </a:highlight>
                <a:latin typeface="Arial"/>
                <a:ea typeface="Arial"/>
                <a:cs typeface="Arial"/>
                <a:sym typeface="Arial"/>
              </a:rPr>
              <a:t>Above plot shows that most people tend to rent bikes when there is no or less rainfall.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cfa9ec44e_0_42"/>
          <p:cNvSpPr txBox="1"/>
          <p:nvPr>
            <p:ph type="title"/>
          </p:nvPr>
        </p:nvSpPr>
        <p:spPr>
          <a:xfrm>
            <a:off x="226149" y="22637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77279"/>
              <a:buNone/>
            </a:pPr>
            <a:r>
              <a:rPr b="1" lang="en-US" sz="2588">
                <a:solidFill>
                  <a:schemeClr val="lt1"/>
                </a:solidFill>
              </a:rPr>
              <a:t>Distribution of bike rentals according to snowfall intensity </a:t>
            </a:r>
            <a:endParaRPr sz="2688">
              <a:solidFill>
                <a:schemeClr val="lt1"/>
              </a:solidFill>
            </a:endParaRPr>
          </a:p>
          <a:p>
            <a:pPr indent="0" lvl="0" marL="0" rtl="0" algn="l">
              <a:lnSpc>
                <a:spcPct val="100000"/>
              </a:lnSpc>
              <a:spcBef>
                <a:spcPts val="0"/>
              </a:spcBef>
              <a:spcAft>
                <a:spcPts val="0"/>
              </a:spcAft>
              <a:buSzPct val="71428"/>
              <a:buNone/>
            </a:pPr>
            <a:r>
              <a:t/>
            </a:r>
            <a:endParaRPr/>
          </a:p>
        </p:txBody>
      </p:sp>
      <p:pic>
        <p:nvPicPr>
          <p:cNvPr id="146" name="Google Shape;146;gecfa9ec44e_0_42"/>
          <p:cNvPicPr preferRelativeResize="0"/>
          <p:nvPr/>
        </p:nvPicPr>
        <p:blipFill rotWithShape="1">
          <a:blip r:embed="rId3">
            <a:alphaModFix/>
          </a:blip>
          <a:srcRect b="0" l="0" r="0" t="0"/>
          <a:stretch/>
        </p:blipFill>
        <p:spPr>
          <a:xfrm>
            <a:off x="1611688" y="846875"/>
            <a:ext cx="5749525" cy="3325850"/>
          </a:xfrm>
          <a:prstGeom prst="rect">
            <a:avLst/>
          </a:prstGeom>
          <a:noFill/>
          <a:ln>
            <a:noFill/>
          </a:ln>
        </p:spPr>
      </p:pic>
      <p:sp>
        <p:nvSpPr>
          <p:cNvPr id="147" name="Google Shape;147;gecfa9ec44e_0_42"/>
          <p:cNvSpPr txBox="1"/>
          <p:nvPr/>
        </p:nvSpPr>
        <p:spPr>
          <a:xfrm>
            <a:off x="659800" y="4220525"/>
            <a:ext cx="7653300" cy="7833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50"/>
              <a:buFont typeface="Arial"/>
              <a:buNone/>
            </a:pPr>
            <a:r>
              <a:rPr b="0" i="0" lang="en-US" sz="1650" u="none" cap="none" strike="noStrike">
                <a:solidFill>
                  <a:srgbClr val="000000"/>
                </a:solidFill>
                <a:highlight>
                  <a:srgbClr val="FFFFFE"/>
                </a:highlight>
                <a:latin typeface="Arial"/>
                <a:ea typeface="Arial"/>
                <a:cs typeface="Arial"/>
                <a:sym typeface="Arial"/>
              </a:rPr>
              <a:t>Above plot shows that most people tend to rent bikes when there is no or less snowfall.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cfa9ec44e_0_48"/>
          <p:cNvSpPr txBox="1"/>
          <p:nvPr>
            <p:ph type="title"/>
          </p:nvPr>
        </p:nvSpPr>
        <p:spPr>
          <a:xfrm>
            <a:off x="0" y="264375"/>
            <a:ext cx="9144000" cy="572700"/>
          </a:xfrm>
          <a:prstGeom prst="rect">
            <a:avLst/>
          </a:prstGeom>
          <a:noFill/>
          <a:ln>
            <a:noFill/>
          </a:ln>
        </p:spPr>
        <p:txBody>
          <a:bodyPr anchorCtr="0" anchor="t" bIns="91400" lIns="91400" spcFirstLastPara="1" rIns="91400" wrap="square" tIns="91400">
            <a:noAutofit/>
          </a:bodyPr>
          <a:lstStyle/>
          <a:p>
            <a:pPr indent="0" lvl="0" marL="0" rtl="0" algn="ctr">
              <a:lnSpc>
                <a:spcPct val="100000"/>
              </a:lnSpc>
              <a:spcBef>
                <a:spcPts val="0"/>
              </a:spcBef>
              <a:spcAft>
                <a:spcPts val="0"/>
              </a:spcAft>
              <a:buSzPts val="990"/>
              <a:buNone/>
            </a:pPr>
            <a:r>
              <a:rPr b="1" lang="en-US" sz="2330">
                <a:solidFill>
                  <a:schemeClr val="lt1"/>
                </a:solidFill>
              </a:rPr>
              <a:t>Distribution of bike rentals according to temperature intensity </a:t>
            </a:r>
            <a:endParaRPr sz="2520"/>
          </a:p>
        </p:txBody>
      </p:sp>
      <p:pic>
        <p:nvPicPr>
          <p:cNvPr id="153" name="Google Shape;153;gecfa9ec44e_0_48"/>
          <p:cNvPicPr preferRelativeResize="0"/>
          <p:nvPr/>
        </p:nvPicPr>
        <p:blipFill rotWithShape="1">
          <a:blip r:embed="rId3">
            <a:alphaModFix/>
          </a:blip>
          <a:srcRect b="0" l="0" r="0" t="0"/>
          <a:stretch/>
        </p:blipFill>
        <p:spPr>
          <a:xfrm>
            <a:off x="1711488" y="875425"/>
            <a:ext cx="5721025" cy="3190525"/>
          </a:xfrm>
          <a:prstGeom prst="rect">
            <a:avLst/>
          </a:prstGeom>
          <a:noFill/>
          <a:ln>
            <a:noFill/>
          </a:ln>
        </p:spPr>
      </p:pic>
      <p:sp>
        <p:nvSpPr>
          <p:cNvPr id="154" name="Google Shape;154;gecfa9ec44e_0_48"/>
          <p:cNvSpPr txBox="1"/>
          <p:nvPr/>
        </p:nvSpPr>
        <p:spPr>
          <a:xfrm>
            <a:off x="140475" y="4229150"/>
            <a:ext cx="9241200" cy="7833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50"/>
              <a:buFont typeface="Arial"/>
              <a:buNone/>
            </a:pPr>
            <a:r>
              <a:rPr b="0" i="0" lang="en-US" sz="1650" u="none" cap="none" strike="noStrike">
                <a:solidFill>
                  <a:srgbClr val="000000"/>
                </a:solidFill>
                <a:highlight>
                  <a:srgbClr val="FFFFFE"/>
                </a:highlight>
                <a:latin typeface="Arial"/>
                <a:ea typeface="Arial"/>
                <a:cs typeface="Arial"/>
                <a:sym typeface="Arial"/>
              </a:rPr>
              <a:t>Above plot shows that most people tend to rent bikes when temperature is between -5 t0 25 degrees.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ecfa9ec44e_0_54"/>
          <p:cNvSpPr txBox="1"/>
          <p:nvPr>
            <p:ph type="title"/>
          </p:nvPr>
        </p:nvSpPr>
        <p:spPr>
          <a:xfrm>
            <a:off x="273649" y="273875"/>
            <a:ext cx="8520600" cy="572700"/>
          </a:xfrm>
          <a:prstGeom prst="rect">
            <a:avLst/>
          </a:prstGeom>
          <a:noFill/>
          <a:ln>
            <a:noFill/>
          </a:ln>
        </p:spPr>
        <p:txBody>
          <a:bodyPr anchorCtr="0" anchor="t" bIns="91400" lIns="91400" spcFirstLastPara="1" rIns="91400" wrap="square" tIns="91400">
            <a:normAutofit/>
          </a:bodyPr>
          <a:lstStyle/>
          <a:p>
            <a:pPr indent="0" lvl="0" marL="0" rtl="0" algn="ctr">
              <a:lnSpc>
                <a:spcPct val="100000"/>
              </a:lnSpc>
              <a:spcBef>
                <a:spcPts val="0"/>
              </a:spcBef>
              <a:spcAft>
                <a:spcPts val="0"/>
              </a:spcAft>
              <a:buClr>
                <a:srgbClr val="000000"/>
              </a:buClr>
              <a:buSzPts val="990"/>
              <a:buFont typeface="Arial"/>
              <a:buNone/>
            </a:pPr>
            <a:r>
              <a:rPr b="1" lang="en-US" sz="2400">
                <a:solidFill>
                  <a:schemeClr val="lt1"/>
                </a:solidFill>
              </a:rPr>
              <a:t>Distribution of bike rentals according to visibility</a:t>
            </a:r>
            <a:r>
              <a:rPr b="1" lang="en-US" sz="2300">
                <a:solidFill>
                  <a:schemeClr val="lt1"/>
                </a:solidFill>
              </a:rPr>
              <a:t> </a:t>
            </a:r>
            <a:endParaRPr sz="2300"/>
          </a:p>
        </p:txBody>
      </p:sp>
      <p:pic>
        <p:nvPicPr>
          <p:cNvPr id="160" name="Google Shape;160;gecfa9ec44e_0_54"/>
          <p:cNvPicPr preferRelativeResize="0"/>
          <p:nvPr/>
        </p:nvPicPr>
        <p:blipFill rotWithShape="1">
          <a:blip r:embed="rId3">
            <a:alphaModFix/>
          </a:blip>
          <a:srcRect b="0" l="0" r="0" t="0"/>
          <a:stretch/>
        </p:blipFill>
        <p:spPr>
          <a:xfrm>
            <a:off x="1602138" y="1009688"/>
            <a:ext cx="5863625" cy="3124125"/>
          </a:xfrm>
          <a:prstGeom prst="rect">
            <a:avLst/>
          </a:prstGeom>
          <a:noFill/>
          <a:ln>
            <a:noFill/>
          </a:ln>
        </p:spPr>
      </p:pic>
      <p:sp>
        <p:nvSpPr>
          <p:cNvPr id="161" name="Google Shape;161;gecfa9ec44e_0_54"/>
          <p:cNvSpPr txBox="1"/>
          <p:nvPr/>
        </p:nvSpPr>
        <p:spPr>
          <a:xfrm>
            <a:off x="555050" y="4229125"/>
            <a:ext cx="7957800" cy="7833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50"/>
              <a:buFont typeface="Arial"/>
              <a:buNone/>
            </a:pPr>
            <a:r>
              <a:rPr b="0" i="0" lang="en-US" sz="1650" u="none" cap="none" strike="noStrike">
                <a:solidFill>
                  <a:srgbClr val="000000"/>
                </a:solidFill>
                <a:highlight>
                  <a:srgbClr val="FFFFFE"/>
                </a:highlight>
                <a:latin typeface="Arial"/>
                <a:ea typeface="Arial"/>
                <a:cs typeface="Arial"/>
                <a:sym typeface="Arial"/>
              </a:rPr>
              <a:t>Above plot shows that most people tend to rent bikes when visibility is between 300 t0 1700.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74074"/>
              <a:buNone/>
            </a:pPr>
            <a:r>
              <a:rPr b="1" lang="en-US" sz="2700">
                <a:solidFill>
                  <a:schemeClr val="lt1"/>
                </a:solidFill>
              </a:rPr>
              <a:t>Model preparation</a:t>
            </a:r>
            <a:endParaRPr/>
          </a:p>
        </p:txBody>
      </p:sp>
      <p:sp>
        <p:nvSpPr>
          <p:cNvPr id="167" name="Google Shape;167;p10"/>
          <p:cNvSpPr txBox="1"/>
          <p:nvPr/>
        </p:nvSpPr>
        <p:spPr>
          <a:xfrm>
            <a:off x="311700" y="1391575"/>
            <a:ext cx="8520600" cy="25935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Plotting the correlation heatmap and removing variables which are highly correlated.</a:t>
            </a:r>
            <a:endParaRPr b="0" i="0" sz="1900" u="none" cap="none" strike="noStrike">
              <a:solidFill>
                <a:srgbClr val="000000"/>
              </a:solidFill>
              <a:latin typeface="Arial"/>
              <a:ea typeface="Arial"/>
              <a:cs typeface="Arial"/>
              <a:sym typeface="Arial"/>
            </a:endParaRPr>
          </a:p>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Calculating multicollinearity through VIF and filtering our data.</a:t>
            </a:r>
            <a:endParaRPr b="0" i="0" sz="1900" u="none" cap="none" strike="noStrike">
              <a:solidFill>
                <a:srgbClr val="000000"/>
              </a:solidFill>
              <a:latin typeface="Arial"/>
              <a:ea typeface="Arial"/>
              <a:cs typeface="Arial"/>
              <a:sym typeface="Arial"/>
            </a:endParaRPr>
          </a:p>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Converting data types of variables into relevant data types.</a:t>
            </a:r>
            <a:endParaRPr b="0" i="0" sz="1900" u="none" cap="none" strike="noStrike">
              <a:solidFill>
                <a:srgbClr val="000000"/>
              </a:solidFill>
              <a:latin typeface="Arial"/>
              <a:ea typeface="Arial"/>
              <a:cs typeface="Arial"/>
              <a:sym typeface="Arial"/>
            </a:endParaRPr>
          </a:p>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Filling the null values in our data with mean of particular values.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ecfa9ec44e_0_60"/>
          <p:cNvSpPr txBox="1"/>
          <p:nvPr>
            <p:ph type="title"/>
          </p:nvPr>
        </p:nvSpPr>
        <p:spPr>
          <a:xfrm>
            <a:off x="311699" y="44502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74074"/>
              <a:buNone/>
            </a:pPr>
            <a:r>
              <a:rPr b="1" lang="en-US" sz="2700">
                <a:solidFill>
                  <a:schemeClr val="lt1"/>
                </a:solidFill>
              </a:rPr>
              <a:t>Models used</a:t>
            </a:r>
            <a:endParaRPr/>
          </a:p>
        </p:txBody>
      </p:sp>
      <p:sp>
        <p:nvSpPr>
          <p:cNvPr id="173" name="Google Shape;173;gecfa9ec44e_0_60"/>
          <p:cNvSpPr txBox="1"/>
          <p:nvPr/>
        </p:nvSpPr>
        <p:spPr>
          <a:xfrm>
            <a:off x="558775" y="1110700"/>
            <a:ext cx="8128800" cy="3724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rgbClr val="000000"/>
              </a:buClr>
              <a:buSzPts val="2300"/>
              <a:buFont typeface="Arial"/>
              <a:buChar char="●"/>
            </a:pPr>
            <a:r>
              <a:rPr b="0" i="0" lang="en-US" sz="2300" u="none" cap="none" strike="noStrike">
                <a:solidFill>
                  <a:srgbClr val="000000"/>
                </a:solidFill>
                <a:latin typeface="Arial"/>
                <a:ea typeface="Arial"/>
                <a:cs typeface="Arial"/>
                <a:sym typeface="Arial"/>
              </a:rPr>
              <a:t>Linear regression model</a:t>
            </a:r>
            <a:endParaRPr b="0" i="0" sz="23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Arial"/>
              <a:buChar char="●"/>
            </a:pPr>
            <a:r>
              <a:rPr b="0" i="0" lang="en-US" sz="2300" u="none" cap="none" strike="noStrike">
                <a:solidFill>
                  <a:srgbClr val="000000"/>
                </a:solidFill>
                <a:latin typeface="Arial"/>
                <a:ea typeface="Arial"/>
                <a:cs typeface="Arial"/>
                <a:sym typeface="Arial"/>
              </a:rPr>
              <a:t>Lasso regression model</a:t>
            </a:r>
            <a:endParaRPr b="0" i="0" sz="23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Arial"/>
              <a:buChar char="●"/>
            </a:pPr>
            <a:r>
              <a:rPr b="0" i="0" lang="en-US" sz="2300" u="none" cap="none" strike="noStrike">
                <a:solidFill>
                  <a:srgbClr val="000000"/>
                </a:solidFill>
                <a:latin typeface="Arial"/>
                <a:ea typeface="Arial"/>
                <a:cs typeface="Arial"/>
                <a:sym typeface="Arial"/>
              </a:rPr>
              <a:t>Ridge regression model</a:t>
            </a:r>
            <a:endParaRPr b="0" i="0" sz="23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Arial"/>
              <a:buChar char="●"/>
            </a:pPr>
            <a:r>
              <a:rPr b="0" i="0" lang="en-US" sz="2300" u="none" cap="none" strike="noStrike">
                <a:solidFill>
                  <a:srgbClr val="000000"/>
                </a:solidFill>
                <a:latin typeface="Arial"/>
                <a:ea typeface="Arial"/>
                <a:cs typeface="Arial"/>
                <a:sym typeface="Arial"/>
              </a:rPr>
              <a:t>Decision tree regression model</a:t>
            </a:r>
            <a:endParaRPr b="0" i="0" sz="23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Arial"/>
              <a:buChar char="●"/>
            </a:pPr>
            <a:r>
              <a:rPr b="0" i="0" lang="en-US" sz="2300" u="none" cap="none" strike="noStrike">
                <a:solidFill>
                  <a:srgbClr val="000000"/>
                </a:solidFill>
                <a:latin typeface="Arial"/>
                <a:ea typeface="Arial"/>
                <a:cs typeface="Arial"/>
                <a:sym typeface="Arial"/>
              </a:rPr>
              <a:t>Random-forest regression model</a:t>
            </a:r>
            <a:endParaRPr b="0" i="0" sz="23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Arial"/>
              <a:buChar char="●"/>
            </a:pPr>
            <a:r>
              <a:rPr b="0" i="0" lang="en-US" sz="2300" u="none" cap="none" strike="noStrike">
                <a:solidFill>
                  <a:srgbClr val="000000"/>
                </a:solidFill>
                <a:latin typeface="Arial"/>
                <a:ea typeface="Arial"/>
                <a:cs typeface="Arial"/>
                <a:sym typeface="Arial"/>
              </a:rPr>
              <a:t>Extra-trees regression model</a:t>
            </a:r>
            <a:endParaRPr b="0" i="0" sz="23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Arial"/>
              <a:buChar char="●"/>
            </a:pPr>
            <a:r>
              <a:rPr b="0" i="0" lang="en-US" sz="2300" u="none" cap="none" strike="noStrike">
                <a:solidFill>
                  <a:srgbClr val="000000"/>
                </a:solidFill>
                <a:latin typeface="Arial"/>
                <a:ea typeface="Arial"/>
                <a:cs typeface="Arial"/>
                <a:sym typeface="Arial"/>
              </a:rPr>
              <a:t>Elastic net regression model</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cb0edf6f88_0_26"/>
          <p:cNvSpPr txBox="1"/>
          <p:nvPr>
            <p:ph type="title"/>
          </p:nvPr>
        </p:nvSpPr>
        <p:spPr>
          <a:xfrm>
            <a:off x="311699" y="169300"/>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71428"/>
              <a:buNone/>
            </a:pPr>
            <a:r>
              <a:rPr b="1" lang="en-US"/>
              <a:t>Evaluation of models</a:t>
            </a:r>
            <a:endParaRPr b="1"/>
          </a:p>
        </p:txBody>
      </p:sp>
      <p:pic>
        <p:nvPicPr>
          <p:cNvPr id="179" name="Google Shape;179;gcb0edf6f88_0_26"/>
          <p:cNvPicPr preferRelativeResize="0"/>
          <p:nvPr/>
        </p:nvPicPr>
        <p:blipFill rotWithShape="1">
          <a:blip r:embed="rId3">
            <a:alphaModFix/>
          </a:blip>
          <a:srcRect b="0" l="0" r="0" t="0"/>
          <a:stretch/>
        </p:blipFill>
        <p:spPr>
          <a:xfrm>
            <a:off x="2579375" y="702950"/>
            <a:ext cx="3985250" cy="3642550"/>
          </a:xfrm>
          <a:prstGeom prst="rect">
            <a:avLst/>
          </a:prstGeom>
          <a:noFill/>
          <a:ln>
            <a:noFill/>
          </a:ln>
        </p:spPr>
      </p:pic>
      <p:sp>
        <p:nvSpPr>
          <p:cNvPr id="180" name="Google Shape;180;gcb0edf6f88_0_26"/>
          <p:cNvSpPr txBox="1"/>
          <p:nvPr/>
        </p:nvSpPr>
        <p:spPr>
          <a:xfrm>
            <a:off x="596825" y="4390725"/>
            <a:ext cx="78627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n-US" sz="1650" u="none" cap="none" strike="noStrike">
                <a:solidFill>
                  <a:srgbClr val="000000"/>
                </a:solidFill>
                <a:latin typeface="Arial"/>
                <a:ea typeface="Arial"/>
                <a:cs typeface="Arial"/>
                <a:sym typeface="Arial"/>
              </a:rPr>
              <a:t>From above it is clear that extra-trees regression model has done very well with our dataset</a:t>
            </a:r>
            <a:endParaRPr b="0" i="0" sz="165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cb096c6646_0_1"/>
          <p:cNvSpPr txBox="1"/>
          <p:nvPr>
            <p:ph type="title"/>
          </p:nvPr>
        </p:nvSpPr>
        <p:spPr>
          <a:xfrm>
            <a:off x="311699" y="44502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l">
              <a:lnSpc>
                <a:spcPct val="100000"/>
              </a:lnSpc>
              <a:spcBef>
                <a:spcPts val="0"/>
              </a:spcBef>
              <a:spcAft>
                <a:spcPts val="0"/>
              </a:spcAft>
              <a:buSzPct val="80000"/>
              <a:buNone/>
            </a:pPr>
            <a:r>
              <a:rPr b="1" lang="en-US" sz="2500">
                <a:solidFill>
                  <a:srgbClr val="CC0000"/>
                </a:solidFill>
              </a:rPr>
              <a:t>All about this presentation:</a:t>
            </a:r>
            <a:endParaRPr/>
          </a:p>
        </p:txBody>
      </p:sp>
      <p:sp>
        <p:nvSpPr>
          <p:cNvPr id="66" name="Google Shape;66;gcb096c6646_0_1"/>
          <p:cNvSpPr txBox="1"/>
          <p:nvPr>
            <p:ph idx="1" type="body"/>
          </p:nvPr>
        </p:nvSpPr>
        <p:spPr>
          <a:xfrm>
            <a:off x="359399" y="1123850"/>
            <a:ext cx="8520600" cy="3416400"/>
          </a:xfrm>
          <a:prstGeom prst="rect">
            <a:avLst/>
          </a:prstGeom>
          <a:noFill/>
          <a:ln>
            <a:noFill/>
          </a:ln>
        </p:spPr>
        <p:txBody>
          <a:bodyPr anchorCtr="0" anchor="t" bIns="91400" lIns="91400" spcFirstLastPara="1" rIns="91400" wrap="square" tIns="91400">
            <a:normAutofit lnSpcReduction="20000"/>
          </a:bodyPr>
          <a:lstStyle/>
          <a:p>
            <a:pPr indent="-349250" lvl="0" marL="457200" rtl="0" algn="l">
              <a:lnSpc>
                <a:spcPct val="150000"/>
              </a:lnSpc>
              <a:spcBef>
                <a:spcPts val="0"/>
              </a:spcBef>
              <a:spcAft>
                <a:spcPts val="0"/>
              </a:spcAft>
              <a:buClr>
                <a:srgbClr val="1A1A1A"/>
              </a:buClr>
              <a:buSzPts val="1900"/>
              <a:buAutoNum type="arabicPeriod"/>
            </a:pPr>
            <a:r>
              <a:rPr lang="en-US" sz="1900">
                <a:solidFill>
                  <a:srgbClr val="1A1A1A"/>
                </a:solidFill>
              </a:rPr>
              <a:t>Defining problem statement.</a:t>
            </a:r>
            <a:endParaRPr sz="1900">
              <a:solidFill>
                <a:srgbClr val="1A1A1A"/>
              </a:solidFill>
            </a:endParaRPr>
          </a:p>
          <a:p>
            <a:pPr indent="-349250" lvl="0" marL="457200" rtl="0" algn="l">
              <a:lnSpc>
                <a:spcPct val="150000"/>
              </a:lnSpc>
              <a:spcBef>
                <a:spcPts val="0"/>
              </a:spcBef>
              <a:spcAft>
                <a:spcPts val="0"/>
              </a:spcAft>
              <a:buClr>
                <a:srgbClr val="1A1A1A"/>
              </a:buClr>
              <a:buSzPts val="1900"/>
              <a:buAutoNum type="arabicPeriod"/>
            </a:pPr>
            <a:r>
              <a:rPr lang="en-US" sz="1900">
                <a:solidFill>
                  <a:srgbClr val="1A1A1A"/>
                </a:solidFill>
              </a:rPr>
              <a:t>Overview of data.</a:t>
            </a:r>
            <a:endParaRPr sz="1900">
              <a:solidFill>
                <a:srgbClr val="1A1A1A"/>
              </a:solidFill>
            </a:endParaRPr>
          </a:p>
          <a:p>
            <a:pPr indent="-349250" lvl="0" marL="457200" rtl="0" algn="l">
              <a:lnSpc>
                <a:spcPct val="150000"/>
              </a:lnSpc>
              <a:spcBef>
                <a:spcPts val="0"/>
              </a:spcBef>
              <a:spcAft>
                <a:spcPts val="0"/>
              </a:spcAft>
              <a:buClr>
                <a:srgbClr val="1A1A1A"/>
              </a:buClr>
              <a:buSzPts val="1900"/>
              <a:buAutoNum type="arabicPeriod"/>
            </a:pPr>
            <a:r>
              <a:rPr lang="en-US" sz="1900">
                <a:solidFill>
                  <a:srgbClr val="1A1A1A"/>
                </a:solidFill>
              </a:rPr>
              <a:t>Performing exploratory data analysis.</a:t>
            </a:r>
            <a:endParaRPr sz="1900">
              <a:solidFill>
                <a:srgbClr val="1A1A1A"/>
              </a:solidFill>
            </a:endParaRPr>
          </a:p>
          <a:p>
            <a:pPr indent="-349250" lvl="0" marL="457200" rtl="0" algn="l">
              <a:lnSpc>
                <a:spcPct val="150000"/>
              </a:lnSpc>
              <a:spcBef>
                <a:spcPts val="0"/>
              </a:spcBef>
              <a:spcAft>
                <a:spcPts val="0"/>
              </a:spcAft>
              <a:buClr>
                <a:srgbClr val="1A1A1A"/>
              </a:buClr>
              <a:buSzPts val="1900"/>
              <a:buAutoNum type="arabicPeriod"/>
            </a:pPr>
            <a:r>
              <a:rPr lang="en-US" sz="1900">
                <a:solidFill>
                  <a:srgbClr val="1A1A1A"/>
                </a:solidFill>
              </a:rPr>
              <a:t>Model preparation.</a:t>
            </a:r>
            <a:endParaRPr sz="1900">
              <a:solidFill>
                <a:srgbClr val="1A1A1A"/>
              </a:solidFill>
            </a:endParaRPr>
          </a:p>
          <a:p>
            <a:pPr indent="-349250" lvl="0" marL="457200" rtl="0" algn="l">
              <a:lnSpc>
                <a:spcPct val="150000"/>
              </a:lnSpc>
              <a:spcBef>
                <a:spcPts val="0"/>
              </a:spcBef>
              <a:spcAft>
                <a:spcPts val="0"/>
              </a:spcAft>
              <a:buClr>
                <a:srgbClr val="1A1A1A"/>
              </a:buClr>
              <a:buSzPts val="1900"/>
              <a:buAutoNum type="arabicPeriod"/>
            </a:pPr>
            <a:r>
              <a:rPr lang="en-US" sz="1900"/>
              <a:t>Building different models.</a:t>
            </a:r>
            <a:endParaRPr sz="1900">
              <a:solidFill>
                <a:schemeClr val="accent2"/>
              </a:solidFill>
              <a:highlight>
                <a:srgbClr val="FFFFFF"/>
              </a:highlight>
            </a:endParaRPr>
          </a:p>
          <a:p>
            <a:pPr indent="-349250" lvl="0" marL="457200" rtl="0" algn="l">
              <a:lnSpc>
                <a:spcPct val="150000"/>
              </a:lnSpc>
              <a:spcBef>
                <a:spcPts val="0"/>
              </a:spcBef>
              <a:spcAft>
                <a:spcPts val="0"/>
              </a:spcAft>
              <a:buClr>
                <a:schemeClr val="accent2"/>
              </a:buClr>
              <a:buSzPts val="1900"/>
              <a:buAutoNum type="arabicPeriod"/>
            </a:pPr>
            <a:r>
              <a:rPr lang="en-US" sz="1900">
                <a:solidFill>
                  <a:schemeClr val="accent2"/>
                </a:solidFill>
                <a:highlight>
                  <a:srgbClr val="FFFFFF"/>
                </a:highlight>
              </a:rPr>
              <a:t>Evaluation of all models.</a:t>
            </a:r>
            <a:endParaRPr sz="1900">
              <a:solidFill>
                <a:schemeClr val="accent2"/>
              </a:solidFill>
              <a:highlight>
                <a:srgbClr val="FFFFFF"/>
              </a:highlight>
            </a:endParaRPr>
          </a:p>
          <a:p>
            <a:pPr indent="-349250" lvl="0" marL="457200" rtl="0" algn="l">
              <a:lnSpc>
                <a:spcPct val="150000"/>
              </a:lnSpc>
              <a:spcBef>
                <a:spcPts val="0"/>
              </a:spcBef>
              <a:spcAft>
                <a:spcPts val="0"/>
              </a:spcAft>
              <a:buClr>
                <a:schemeClr val="accent2"/>
              </a:buClr>
              <a:buSzPts val="1900"/>
              <a:buAutoNum type="arabicPeriod"/>
            </a:pPr>
            <a:r>
              <a:rPr lang="en-US" sz="1900">
                <a:solidFill>
                  <a:schemeClr val="accent2"/>
                </a:solidFill>
                <a:highlight>
                  <a:srgbClr val="FFFFFF"/>
                </a:highlight>
              </a:rPr>
              <a:t>Extracting the best model.</a:t>
            </a:r>
            <a:endParaRPr sz="1900">
              <a:solidFill>
                <a:schemeClr val="accent2"/>
              </a:solidFill>
              <a:highlight>
                <a:srgbClr val="FFFFFF"/>
              </a:highlight>
            </a:endParaRPr>
          </a:p>
          <a:p>
            <a:pPr indent="0" lvl="0" marL="457200" rtl="0" algn="l">
              <a:lnSpc>
                <a:spcPct val="150000"/>
              </a:lnSpc>
              <a:spcBef>
                <a:spcPts val="1200"/>
              </a:spcBef>
              <a:spcAft>
                <a:spcPts val="0"/>
              </a:spcAft>
              <a:buSzPts val="1800"/>
              <a:buNone/>
            </a:pPr>
            <a:r>
              <a:t/>
            </a:r>
            <a:endParaRPr sz="1750">
              <a:solidFill>
                <a:schemeClr val="accent2"/>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cb0edf6f88_0_6"/>
          <p:cNvSpPr txBox="1"/>
          <p:nvPr>
            <p:ph type="title"/>
          </p:nvPr>
        </p:nvSpPr>
        <p:spPr>
          <a:xfrm>
            <a:off x="311699" y="44502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82644"/>
              <a:buNone/>
            </a:pPr>
            <a:r>
              <a:rPr b="1" lang="en-US" sz="2420">
                <a:solidFill>
                  <a:schemeClr val="lt1"/>
                </a:solidFill>
              </a:rPr>
              <a:t>Challenges faced</a:t>
            </a:r>
            <a:endParaRPr/>
          </a:p>
        </p:txBody>
      </p:sp>
      <p:sp>
        <p:nvSpPr>
          <p:cNvPr id="186" name="Google Shape;186;gcb0edf6f88_0_6"/>
          <p:cNvSpPr txBox="1"/>
          <p:nvPr>
            <p:ph idx="1" type="body"/>
          </p:nvPr>
        </p:nvSpPr>
        <p:spPr>
          <a:xfrm>
            <a:off x="311699" y="1152475"/>
            <a:ext cx="8520600" cy="3416400"/>
          </a:xfrm>
          <a:prstGeom prst="rect">
            <a:avLst/>
          </a:prstGeom>
          <a:noFill/>
          <a:ln>
            <a:noFill/>
          </a:ln>
        </p:spPr>
        <p:txBody>
          <a:bodyPr anchorCtr="0" anchor="t" bIns="91400" lIns="91400" spcFirstLastPara="1" rIns="91400" wrap="square" tIns="91400">
            <a:normAutofit/>
          </a:bodyPr>
          <a:lstStyle/>
          <a:p>
            <a:pPr indent="-336550" lvl="0" marL="457200" rtl="0" algn="l">
              <a:lnSpc>
                <a:spcPct val="150000"/>
              </a:lnSpc>
              <a:spcBef>
                <a:spcPts val="600"/>
              </a:spcBef>
              <a:spcAft>
                <a:spcPts val="0"/>
              </a:spcAft>
              <a:buClr>
                <a:srgbClr val="202124"/>
              </a:buClr>
              <a:buSzPts val="1700"/>
              <a:buAutoNum type="arabicPeriod"/>
            </a:pPr>
            <a:r>
              <a:rPr lang="en-US" sz="1700">
                <a:solidFill>
                  <a:srgbClr val="202124"/>
                </a:solidFill>
              </a:rPr>
              <a:t>Pre-processing the data was one of the challenges we faced which includes removing highly correlated variables from the data so as to not hinder the performance of our regression model.</a:t>
            </a:r>
            <a:endParaRPr sz="1700">
              <a:solidFill>
                <a:srgbClr val="202124"/>
              </a:solidFill>
            </a:endParaRPr>
          </a:p>
          <a:p>
            <a:pPr indent="-336550" lvl="0" marL="457200" rtl="0" algn="l">
              <a:lnSpc>
                <a:spcPct val="150000"/>
              </a:lnSpc>
              <a:spcBef>
                <a:spcPts val="0"/>
              </a:spcBef>
              <a:spcAft>
                <a:spcPts val="0"/>
              </a:spcAft>
              <a:buClr>
                <a:srgbClr val="202124"/>
              </a:buClr>
              <a:buSzPts val="1700"/>
              <a:buFont typeface="Open Sans"/>
              <a:buAutoNum type="arabicPeriod"/>
            </a:pPr>
            <a:r>
              <a:rPr lang="en-US" sz="1700">
                <a:solidFill>
                  <a:srgbClr val="202124"/>
                </a:solidFill>
              </a:rPr>
              <a:t>Exploring all</a:t>
            </a:r>
            <a:r>
              <a:rPr b="1" lang="en-US" sz="1700">
                <a:solidFill>
                  <a:srgbClr val="202124"/>
                </a:solidFill>
              </a:rPr>
              <a:t> </a:t>
            </a:r>
            <a:r>
              <a:rPr lang="en-US" sz="1700">
                <a:solidFill>
                  <a:srgbClr val="202124"/>
                </a:solidFill>
              </a:rPr>
              <a:t>the columns and calculating VIF for multicollinearity was challenging because it might decrease the models performance.</a:t>
            </a:r>
            <a:endParaRPr sz="1700">
              <a:solidFill>
                <a:srgbClr val="202124"/>
              </a:solidFill>
            </a:endParaRPr>
          </a:p>
          <a:p>
            <a:pPr indent="-336550" lvl="0" marL="457200" rtl="0" algn="l">
              <a:lnSpc>
                <a:spcPct val="150000"/>
              </a:lnSpc>
              <a:spcBef>
                <a:spcPts val="0"/>
              </a:spcBef>
              <a:spcAft>
                <a:spcPts val="0"/>
              </a:spcAft>
              <a:buClr>
                <a:srgbClr val="202124"/>
              </a:buClr>
              <a:buSzPts val="1700"/>
              <a:buAutoNum type="arabicPeriod"/>
            </a:pPr>
            <a:r>
              <a:rPr lang="en-US" sz="1700">
                <a:solidFill>
                  <a:srgbClr val="202124"/>
                </a:solidFill>
              </a:rPr>
              <a:t>Selecting the appropriate models to maximize the accuracy of our predictions was one of the challenges faced.</a:t>
            </a:r>
            <a:endParaRPr sz="1700">
              <a:solidFill>
                <a:srgbClr val="20212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cb0edf6f88_0_11"/>
          <p:cNvSpPr txBox="1"/>
          <p:nvPr>
            <p:ph type="title"/>
          </p:nvPr>
        </p:nvSpPr>
        <p:spPr>
          <a:xfrm>
            <a:off x="311699" y="25487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82644"/>
              <a:buNone/>
            </a:pPr>
            <a:r>
              <a:rPr b="1" lang="en-US" sz="2420">
                <a:solidFill>
                  <a:schemeClr val="lt1"/>
                </a:solidFill>
              </a:rPr>
              <a:t>Conclusion</a:t>
            </a:r>
            <a:endParaRPr/>
          </a:p>
        </p:txBody>
      </p:sp>
      <p:sp>
        <p:nvSpPr>
          <p:cNvPr id="192" name="Google Shape;192;gcb0edf6f88_0_11"/>
          <p:cNvSpPr txBox="1"/>
          <p:nvPr>
            <p:ph idx="1" type="body"/>
          </p:nvPr>
        </p:nvSpPr>
        <p:spPr>
          <a:xfrm>
            <a:off x="311699" y="863550"/>
            <a:ext cx="8520600" cy="3416400"/>
          </a:xfrm>
          <a:prstGeom prst="rect">
            <a:avLst/>
          </a:prstGeom>
          <a:noFill/>
          <a:ln>
            <a:noFill/>
          </a:ln>
        </p:spPr>
        <p:txBody>
          <a:bodyPr anchorCtr="0" anchor="t" bIns="91400" lIns="91400" spcFirstLastPara="1" rIns="91400" wrap="square" tIns="91400">
            <a:noAutofit/>
          </a:bodyPr>
          <a:lstStyle/>
          <a:p>
            <a:pPr indent="0" lvl="0" marL="0" rtl="0" algn="l">
              <a:lnSpc>
                <a:spcPct val="150000"/>
              </a:lnSpc>
              <a:spcBef>
                <a:spcPts val="1200"/>
              </a:spcBef>
              <a:spcAft>
                <a:spcPts val="0"/>
              </a:spcAft>
              <a:buSzPts val="1800"/>
              <a:buNone/>
            </a:pPr>
            <a:r>
              <a:rPr lang="en-US" sz="1700">
                <a:solidFill>
                  <a:srgbClr val="202124"/>
                </a:solidFill>
                <a:highlight>
                  <a:srgbClr val="FFFFFF"/>
                </a:highlight>
              </a:rPr>
              <a:t>We are finally at the conclusion of our project! </a:t>
            </a:r>
            <a:endParaRPr sz="1700">
              <a:solidFill>
                <a:srgbClr val="202124"/>
              </a:solidFill>
              <a:highlight>
                <a:srgbClr val="FFFFFF"/>
              </a:highlight>
            </a:endParaRPr>
          </a:p>
          <a:p>
            <a:pPr indent="0" lvl="0" marL="0" rtl="0" algn="l">
              <a:lnSpc>
                <a:spcPct val="150000"/>
              </a:lnSpc>
              <a:spcBef>
                <a:spcPts val="1200"/>
              </a:spcBef>
              <a:spcAft>
                <a:spcPts val="0"/>
              </a:spcAft>
              <a:buSzPts val="1800"/>
              <a:buNone/>
            </a:pPr>
            <a:r>
              <a:rPr lang="en-US" sz="1700">
                <a:solidFill>
                  <a:srgbClr val="202124"/>
                </a:solidFill>
              </a:rPr>
              <a:t>Coming from the beginning we did EDA on the dataset and also cleaned the data according to our needs.After that we were able to draw relevant conclusions from the given data and then we trained our model on linear regression and other models .</a:t>
            </a:r>
            <a:endParaRPr sz="1700">
              <a:solidFill>
                <a:srgbClr val="202124"/>
              </a:solidFill>
            </a:endParaRPr>
          </a:p>
          <a:p>
            <a:pPr indent="0" lvl="0" marL="0" rtl="0" algn="l">
              <a:lnSpc>
                <a:spcPct val="150000"/>
              </a:lnSpc>
              <a:spcBef>
                <a:spcPts val="1200"/>
              </a:spcBef>
              <a:spcAft>
                <a:spcPts val="0"/>
              </a:spcAft>
              <a:buSzPts val="1800"/>
              <a:buNone/>
            </a:pPr>
            <a:r>
              <a:rPr lang="en-US" sz="1700">
                <a:solidFill>
                  <a:srgbClr val="202124"/>
                </a:solidFill>
              </a:rPr>
              <a:t>Out of all models used , with extra-trees regression model we were able to get the r2-score of 0.85.The model which performed poorly was elastic net regularization with r2-score of 0.42. </a:t>
            </a:r>
            <a:endParaRPr sz="1700">
              <a:solidFill>
                <a:srgbClr val="202124"/>
              </a:solidFill>
            </a:endParaRPr>
          </a:p>
          <a:p>
            <a:pPr indent="0" lvl="0" marL="0" rtl="0" algn="l">
              <a:lnSpc>
                <a:spcPct val="150000"/>
              </a:lnSpc>
              <a:spcBef>
                <a:spcPts val="1200"/>
              </a:spcBef>
              <a:spcAft>
                <a:spcPts val="1200"/>
              </a:spcAft>
              <a:buSzPts val="1800"/>
              <a:buNone/>
            </a:pPr>
            <a:r>
              <a:rPr lang="en-US" sz="1700">
                <a:solidFill>
                  <a:srgbClr val="202124"/>
                </a:solidFill>
              </a:rPr>
              <a:t>Given the size of data and the amount of irrelevance in the data , the above score is good.</a:t>
            </a:r>
            <a:endParaRPr sz="230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idx="4294967295" type="ctrTitle"/>
          </p:nvPr>
        </p:nvSpPr>
        <p:spPr>
          <a:xfrm>
            <a:off x="315750" y="509500"/>
            <a:ext cx="8512500" cy="3784800"/>
          </a:xfrm>
          <a:prstGeom prst="rect">
            <a:avLst/>
          </a:prstGeom>
          <a:noFill/>
          <a:ln>
            <a:noFill/>
          </a:ln>
        </p:spPr>
        <p:txBody>
          <a:bodyPr anchorCtr="0" anchor="b" bIns="91400" lIns="91400" spcFirstLastPara="1" rIns="91400" wrap="square" tIns="91400">
            <a:normAutofit/>
          </a:bodyPr>
          <a:lstStyle/>
          <a:p>
            <a:pPr indent="0" lvl="0" marL="2286000" marR="0" rtl="0" algn="l">
              <a:lnSpc>
                <a:spcPct val="150000"/>
              </a:lnSpc>
              <a:spcBef>
                <a:spcPts val="0"/>
              </a:spcBef>
              <a:spcAft>
                <a:spcPts val="0"/>
              </a:spcAft>
              <a:buClr>
                <a:srgbClr val="CC0000"/>
              </a:buClr>
              <a:buSzPts val="2800"/>
              <a:buFont typeface="Arial"/>
              <a:buNone/>
            </a:pPr>
            <a:r>
              <a:rPr b="1" i="0" lang="en-US" sz="2800" u="none" cap="none" strike="noStrike">
                <a:solidFill>
                  <a:srgbClr val="CC0000"/>
                </a:solidFill>
                <a:latin typeface="Arial"/>
                <a:ea typeface="Arial"/>
                <a:cs typeface="Arial"/>
                <a:sym typeface="Arial"/>
              </a:rPr>
              <a:t>  Problem statement</a:t>
            </a:r>
            <a:endParaRPr b="1" i="0" sz="2800" u="none" cap="none" strike="noStrike">
              <a:solidFill>
                <a:srgbClr val="CC0000"/>
              </a:solidFill>
              <a:latin typeface="Arial"/>
              <a:ea typeface="Arial"/>
              <a:cs typeface="Arial"/>
              <a:sym typeface="Arial"/>
            </a:endParaRPr>
          </a:p>
          <a:p>
            <a:pPr indent="0" lvl="0" marL="0" marR="0" rtl="0" algn="l">
              <a:lnSpc>
                <a:spcPct val="150000"/>
              </a:lnSpc>
              <a:spcBef>
                <a:spcPts val="0"/>
              </a:spcBef>
              <a:spcAft>
                <a:spcPts val="0"/>
              </a:spcAft>
              <a:buClr>
                <a:srgbClr val="CC0000"/>
              </a:buClr>
              <a:buSzPts val="2800"/>
              <a:buFont typeface="Arial"/>
              <a:buNone/>
            </a:pPr>
            <a:r>
              <a:t/>
            </a:r>
            <a:endParaRPr b="1" i="0" sz="2800" u="none" cap="none" strike="noStrike">
              <a:solidFill>
                <a:srgbClr val="CC0000"/>
              </a:solidFill>
              <a:latin typeface="Arial"/>
              <a:ea typeface="Arial"/>
              <a:cs typeface="Arial"/>
              <a:sym typeface="Arial"/>
            </a:endParaRPr>
          </a:p>
          <a:p>
            <a:pPr indent="0" lvl="0" marL="0" marR="0" rtl="0" algn="l">
              <a:lnSpc>
                <a:spcPct val="150000"/>
              </a:lnSpc>
              <a:spcBef>
                <a:spcPts val="600"/>
              </a:spcBef>
              <a:spcAft>
                <a:spcPts val="0"/>
              </a:spcAft>
              <a:buClr>
                <a:srgbClr val="CC0000"/>
              </a:buClr>
              <a:buSzPts val="2800"/>
              <a:buFont typeface="Arial"/>
              <a:buNone/>
            </a:pPr>
            <a:r>
              <a:rPr b="0" i="0" lang="en-US" sz="1950" u="none" cap="none" strike="noStrike">
                <a:solidFill>
                  <a:srgbClr val="000000"/>
                </a:solidFill>
                <a:latin typeface="Arial"/>
                <a:ea typeface="Arial"/>
                <a:cs typeface="Arial"/>
                <a:sym typeface="Arial"/>
              </a:rPr>
              <a:t>We are tasked with predicting the number of bikes rented each hour so as to make an approximate estimation of the number of bikes to be made available to the public given a particular hour of the day.</a:t>
            </a:r>
            <a:endParaRPr b="0" i="0" sz="1950" u="none" cap="none" strike="noStrike">
              <a:solidFill>
                <a:srgbClr val="CC0000"/>
              </a:solidFill>
              <a:latin typeface="Arial"/>
              <a:ea typeface="Arial"/>
              <a:cs typeface="Arial"/>
              <a:sym typeface="Arial"/>
            </a:endParaRPr>
          </a:p>
          <a:p>
            <a:pPr indent="0" lvl="0" marL="0" marR="0" rtl="0" algn="ctr">
              <a:lnSpc>
                <a:spcPct val="100000"/>
              </a:lnSpc>
              <a:spcBef>
                <a:spcPts val="0"/>
              </a:spcBef>
              <a:spcAft>
                <a:spcPts val="0"/>
              </a:spcAft>
              <a:buClr>
                <a:srgbClr val="CC0000"/>
              </a:buClr>
              <a:buSzPts val="3600"/>
              <a:buFont typeface="Arial"/>
              <a:buNone/>
            </a:pPr>
            <a:r>
              <a:t/>
            </a:r>
            <a:endParaRPr b="1" i="0" sz="36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CC0000"/>
              </a:buClr>
              <a:buSzPts val="1600"/>
              <a:buFont typeface="Arial"/>
              <a:buNone/>
            </a:pPr>
            <a:r>
              <a:t/>
            </a:r>
            <a:endParaRPr b="1" i="0" sz="1600"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68974" y="0"/>
            <a:ext cx="8520600" cy="572700"/>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2688"/>
              <a:buFont typeface="Arial"/>
              <a:buNone/>
            </a:pPr>
            <a:r>
              <a:rPr b="1" lang="en-US" sz="2500">
                <a:solidFill>
                  <a:srgbClr val="CC0000"/>
                </a:solidFill>
              </a:rPr>
              <a:t>Overview of given data</a:t>
            </a:r>
            <a:endParaRPr b="1" sz="2500"/>
          </a:p>
        </p:txBody>
      </p:sp>
      <p:sp>
        <p:nvSpPr>
          <p:cNvPr id="77" name="Google Shape;77;p4"/>
          <p:cNvSpPr txBox="1"/>
          <p:nvPr>
            <p:ph idx="1" type="body"/>
          </p:nvPr>
        </p:nvSpPr>
        <p:spPr>
          <a:xfrm>
            <a:off x="263999" y="637150"/>
            <a:ext cx="8520600" cy="3416400"/>
          </a:xfrm>
          <a:prstGeom prst="rect">
            <a:avLst/>
          </a:prstGeom>
          <a:noFill/>
          <a:ln>
            <a:noFill/>
          </a:ln>
        </p:spPr>
        <p:txBody>
          <a:bodyPr anchorCtr="0" anchor="t" bIns="91400" lIns="91400" spcFirstLastPara="1" rIns="91400" wrap="square" tIns="91400">
            <a:normAutofit fontScale="25000" lnSpcReduction="20000"/>
          </a:bodyPr>
          <a:lstStyle/>
          <a:p>
            <a:pPr indent="0" lvl="0" marL="0" rtl="0" algn="l">
              <a:lnSpc>
                <a:spcPct val="100000"/>
              </a:lnSpc>
              <a:spcBef>
                <a:spcPts val="600"/>
              </a:spcBef>
              <a:spcAft>
                <a:spcPts val="0"/>
              </a:spcAft>
              <a:buSzPct val="105882"/>
              <a:buNone/>
            </a:pPr>
            <a:r>
              <a:rPr lang="en-US" sz="6800">
                <a:solidFill>
                  <a:srgbClr val="000000"/>
                </a:solidFill>
                <a:latin typeface="Open Sans"/>
                <a:ea typeface="Open Sans"/>
                <a:cs typeface="Open Sans"/>
                <a:sym typeface="Open Sans"/>
              </a:rPr>
              <a:t>We are given the following columns in our data:</a:t>
            </a:r>
            <a:endParaRPr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Date : year-month-day</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Rented Bike count - Count of bikes rented at each hour</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Hour - Hour of he day</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Temperature-Temperature in Celsius</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Humidity - %</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Wind Speed - m/s</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Visibility - 10m</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Dew point temperature - Celsius</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Solar radiation - MJ/m2</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Rainfall - mm</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Snowfall - cm</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Seasons - Winter, Spring, Summer, Autumn</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Holiday - Holiday/No holiday</a:t>
            </a:r>
            <a:endParaRPr b="1" sz="6800">
              <a:solidFill>
                <a:srgbClr val="000000"/>
              </a:solidFill>
              <a:latin typeface="Open Sans"/>
              <a:ea typeface="Open Sans"/>
              <a:cs typeface="Open Sans"/>
              <a:sym typeface="Open Sans"/>
            </a:endParaRPr>
          </a:p>
          <a:p>
            <a:pPr indent="-336550" lvl="0" marL="457200" rtl="0" algn="l">
              <a:lnSpc>
                <a:spcPct val="100000"/>
              </a:lnSpc>
              <a:spcBef>
                <a:spcPts val="600"/>
              </a:spcBef>
              <a:spcAft>
                <a:spcPts val="0"/>
              </a:spcAft>
              <a:buClr>
                <a:srgbClr val="000000"/>
              </a:buClr>
              <a:buSzPct val="100000"/>
              <a:buFont typeface="Open Sans"/>
              <a:buAutoNum type="arabicPeriod"/>
            </a:pPr>
            <a:r>
              <a:rPr b="1" lang="en-US" sz="6800">
                <a:solidFill>
                  <a:srgbClr val="000000"/>
                </a:solidFill>
                <a:latin typeface="Open Sans"/>
                <a:ea typeface="Open Sans"/>
                <a:cs typeface="Open Sans"/>
                <a:sym typeface="Open Sans"/>
              </a:rPr>
              <a:t>Functional Day - No(Non Functional Hours), Yes(Functional hours)</a:t>
            </a:r>
            <a:endParaRPr sz="6800"/>
          </a:p>
          <a:p>
            <a:pPr indent="0" lvl="0" marL="0" marR="0" rtl="0" algn="l">
              <a:lnSpc>
                <a:spcPct val="150000"/>
              </a:lnSpc>
              <a:spcBef>
                <a:spcPts val="0"/>
              </a:spcBef>
              <a:spcAft>
                <a:spcPts val="0"/>
              </a:spcAft>
              <a:buClr>
                <a:srgbClr val="000000"/>
              </a:buClr>
              <a:buSzPct val="100000"/>
              <a:buFont typeface="Arial"/>
              <a:buNone/>
            </a:pPr>
            <a:r>
              <a:t/>
            </a:r>
            <a:endParaRPr sz="1500">
              <a:solidFill>
                <a:srgbClr val="000000"/>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cb096c6646_0_26"/>
          <p:cNvSpPr txBox="1"/>
          <p:nvPr>
            <p:ph type="title"/>
          </p:nvPr>
        </p:nvSpPr>
        <p:spPr>
          <a:xfrm>
            <a:off x="311699" y="36882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l">
              <a:lnSpc>
                <a:spcPct val="100000"/>
              </a:lnSpc>
              <a:spcBef>
                <a:spcPts val="0"/>
              </a:spcBef>
              <a:spcAft>
                <a:spcPts val="0"/>
              </a:spcAft>
              <a:buSzPct val="72727"/>
              <a:buNone/>
            </a:pPr>
            <a:r>
              <a:rPr b="1" lang="en-US" sz="2750"/>
              <a:t>Description of data  </a:t>
            </a:r>
            <a:r>
              <a:rPr b="1" lang="en-US"/>
              <a:t>                  </a:t>
            </a:r>
            <a:r>
              <a:rPr b="1" lang="en-US" sz="2577"/>
              <a:t>    </a:t>
            </a:r>
            <a:endParaRPr b="1" sz="2577"/>
          </a:p>
        </p:txBody>
      </p:sp>
      <p:sp>
        <p:nvSpPr>
          <p:cNvPr id="83" name="Google Shape;83;gcb096c6646_0_26"/>
          <p:cNvSpPr txBox="1"/>
          <p:nvPr>
            <p:ph idx="1" type="body"/>
          </p:nvPr>
        </p:nvSpPr>
        <p:spPr>
          <a:xfrm>
            <a:off x="311699" y="1152475"/>
            <a:ext cx="3999900" cy="34164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400"/>
              <a:buNone/>
            </a:pPr>
            <a:r>
              <a:t/>
            </a:r>
            <a:endParaRPr/>
          </a:p>
        </p:txBody>
      </p:sp>
      <p:pic>
        <p:nvPicPr>
          <p:cNvPr id="84" name="Google Shape;84;gcb096c6646_0_26"/>
          <p:cNvPicPr preferRelativeResize="0"/>
          <p:nvPr/>
        </p:nvPicPr>
        <p:blipFill rotWithShape="1">
          <a:blip r:embed="rId3">
            <a:alphaModFix/>
          </a:blip>
          <a:srcRect b="0" l="0" r="0" t="0"/>
          <a:stretch/>
        </p:blipFill>
        <p:spPr>
          <a:xfrm>
            <a:off x="41250" y="1103225"/>
            <a:ext cx="9102751" cy="404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ecfa9ec44e_0_1"/>
          <p:cNvSpPr txBox="1"/>
          <p:nvPr>
            <p:ph type="title"/>
          </p:nvPr>
        </p:nvSpPr>
        <p:spPr>
          <a:xfrm>
            <a:off x="311699" y="445025"/>
            <a:ext cx="8520600" cy="57270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SzPts val="990"/>
              <a:buNone/>
            </a:pPr>
            <a:r>
              <a:rPr b="1" lang="en-US" sz="2520"/>
              <a:t>Sample of data</a:t>
            </a:r>
            <a:endParaRPr b="1" sz="2520"/>
          </a:p>
        </p:txBody>
      </p:sp>
      <p:sp>
        <p:nvSpPr>
          <p:cNvPr id="90" name="Google Shape;90;gecfa9ec44e_0_1"/>
          <p:cNvSpPr txBox="1"/>
          <p:nvPr>
            <p:ph idx="1" type="body"/>
          </p:nvPr>
        </p:nvSpPr>
        <p:spPr>
          <a:xfrm>
            <a:off x="311699" y="1152475"/>
            <a:ext cx="3999900" cy="34164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400"/>
              <a:buNone/>
            </a:pPr>
            <a:r>
              <a:t/>
            </a:r>
            <a:endParaRPr/>
          </a:p>
        </p:txBody>
      </p:sp>
      <p:pic>
        <p:nvPicPr>
          <p:cNvPr id="91" name="Google Shape;91;gecfa9ec44e_0_1"/>
          <p:cNvPicPr preferRelativeResize="0"/>
          <p:nvPr/>
        </p:nvPicPr>
        <p:blipFill rotWithShape="1">
          <a:blip r:embed="rId3">
            <a:alphaModFix/>
          </a:blip>
          <a:srcRect b="0" l="0" r="0" t="0"/>
          <a:stretch/>
        </p:blipFill>
        <p:spPr>
          <a:xfrm>
            <a:off x="0" y="1224020"/>
            <a:ext cx="9144002" cy="32733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ecfa9ec44e_0_13"/>
          <p:cNvSpPr txBox="1"/>
          <p:nvPr>
            <p:ph type="title"/>
          </p:nvPr>
        </p:nvSpPr>
        <p:spPr>
          <a:xfrm>
            <a:off x="311699" y="44502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63613"/>
              <a:buNone/>
            </a:pPr>
            <a:r>
              <a:rPr b="1" lang="en-US" sz="3144">
                <a:solidFill>
                  <a:schemeClr val="lt1"/>
                </a:solidFill>
              </a:rPr>
              <a:t>Exploratory data analysis</a:t>
            </a:r>
            <a:endParaRPr/>
          </a:p>
        </p:txBody>
      </p:sp>
      <p:sp>
        <p:nvSpPr>
          <p:cNvPr id="97" name="Google Shape;97;gecfa9ec44e_0_13"/>
          <p:cNvSpPr txBox="1"/>
          <p:nvPr>
            <p:ph idx="1" type="body"/>
          </p:nvPr>
        </p:nvSpPr>
        <p:spPr>
          <a:xfrm>
            <a:off x="311699" y="1152475"/>
            <a:ext cx="3999900" cy="34164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400"/>
              <a:buNone/>
            </a:pPr>
            <a:r>
              <a:t/>
            </a:r>
            <a:endParaRPr/>
          </a:p>
        </p:txBody>
      </p:sp>
      <p:sp>
        <p:nvSpPr>
          <p:cNvPr id="98" name="Google Shape;98;gecfa9ec44e_0_13"/>
          <p:cNvSpPr txBox="1"/>
          <p:nvPr>
            <p:ph idx="2" type="body"/>
          </p:nvPr>
        </p:nvSpPr>
        <p:spPr>
          <a:xfrm>
            <a:off x="468526" y="1247550"/>
            <a:ext cx="8285700" cy="3416400"/>
          </a:xfrm>
          <a:prstGeom prst="rect">
            <a:avLst/>
          </a:prstGeom>
          <a:noFill/>
          <a:ln>
            <a:noFill/>
          </a:ln>
        </p:spPr>
        <p:txBody>
          <a:bodyPr anchorCtr="0" anchor="t" bIns="91400" lIns="91400" spcFirstLastPara="1" rIns="91400" wrap="square" tIns="91400">
            <a:normAutofit/>
          </a:bodyPr>
          <a:lstStyle/>
          <a:p>
            <a:pPr indent="-349250" lvl="0" marL="457200" rtl="0" algn="l">
              <a:lnSpc>
                <a:spcPct val="150000"/>
              </a:lnSpc>
              <a:spcBef>
                <a:spcPts val="0"/>
              </a:spcBef>
              <a:spcAft>
                <a:spcPts val="0"/>
              </a:spcAft>
              <a:buClr>
                <a:srgbClr val="0A0A0A"/>
              </a:buClr>
              <a:buSzPts val="1900"/>
              <a:buChar char="●"/>
            </a:pPr>
            <a:r>
              <a:rPr lang="en-US" sz="1900">
                <a:solidFill>
                  <a:srgbClr val="0A0A0A"/>
                </a:solidFill>
                <a:highlight>
                  <a:schemeClr val="dk1"/>
                </a:highlight>
              </a:rPr>
              <a:t>Exploratory Data Analysis refers to the critical process of performing initial investigations on data so as to discover patterns,to spot anomalies,to test hypothesis and to check assumptions with the help of summary statistics and graphical representations.</a:t>
            </a:r>
            <a:endParaRPr sz="1900">
              <a:solidFill>
                <a:srgbClr val="0A0A0A"/>
              </a:solidFill>
              <a:highlight>
                <a:schemeClr val="dk1"/>
              </a:highlight>
            </a:endParaRPr>
          </a:p>
          <a:p>
            <a:pPr indent="-349250" lvl="0" marL="457200" rtl="0" algn="l">
              <a:lnSpc>
                <a:spcPct val="150000"/>
              </a:lnSpc>
              <a:spcBef>
                <a:spcPts val="0"/>
              </a:spcBef>
              <a:spcAft>
                <a:spcPts val="0"/>
              </a:spcAft>
              <a:buClr>
                <a:srgbClr val="0A0A0A"/>
              </a:buClr>
              <a:buSzPts val="1900"/>
              <a:buChar char="●"/>
            </a:pPr>
            <a:r>
              <a:rPr lang="en-US" sz="1050">
                <a:solidFill>
                  <a:srgbClr val="202122"/>
                </a:solidFill>
                <a:highlight>
                  <a:srgbClr val="FFFFFF"/>
                </a:highlight>
              </a:rPr>
              <a:t> </a:t>
            </a:r>
            <a:r>
              <a:rPr lang="en-US" sz="1900">
                <a:solidFill>
                  <a:srgbClr val="202122"/>
                </a:solidFill>
                <a:highlight>
                  <a:srgbClr val="FFFFFF"/>
                </a:highlight>
              </a:rPr>
              <a:t>EDA is for seeing what the data can tell us beyond the formal modeling or hypothesis testing task.</a:t>
            </a:r>
            <a:endParaRPr sz="1900">
              <a:solidFill>
                <a:srgbClr val="0A0A0A"/>
              </a:solidFill>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cb096c6646_0_39"/>
          <p:cNvSpPr txBox="1"/>
          <p:nvPr>
            <p:ph type="title"/>
          </p:nvPr>
        </p:nvSpPr>
        <p:spPr>
          <a:xfrm>
            <a:off x="200100" y="0"/>
            <a:ext cx="8520600" cy="10980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63613"/>
              <a:buNone/>
            </a:pPr>
            <a:r>
              <a:rPr b="1" lang="en-US" sz="3144">
                <a:solidFill>
                  <a:schemeClr val="lt1"/>
                </a:solidFill>
              </a:rPr>
              <a:t>Comparison of bikes rented seasonally </a:t>
            </a:r>
            <a:endParaRPr b="1" sz="3144">
              <a:solidFill>
                <a:schemeClr val="lt1"/>
              </a:solidFill>
            </a:endParaRPr>
          </a:p>
          <a:p>
            <a:pPr indent="0" lvl="0" marL="0" rtl="0" algn="ctr">
              <a:lnSpc>
                <a:spcPct val="100000"/>
              </a:lnSpc>
              <a:spcBef>
                <a:spcPts val="0"/>
              </a:spcBef>
              <a:spcAft>
                <a:spcPts val="0"/>
              </a:spcAft>
              <a:buSzPct val="74074"/>
              <a:buNone/>
            </a:pPr>
            <a:r>
              <a:t/>
            </a:r>
            <a:endParaRPr b="1" sz="2700">
              <a:solidFill>
                <a:schemeClr val="lt1"/>
              </a:solidFill>
            </a:endParaRPr>
          </a:p>
          <a:p>
            <a:pPr indent="0" lvl="0" marL="0" rtl="0" algn="l">
              <a:lnSpc>
                <a:spcPct val="100000"/>
              </a:lnSpc>
              <a:spcBef>
                <a:spcPts val="0"/>
              </a:spcBef>
              <a:spcAft>
                <a:spcPts val="0"/>
              </a:spcAft>
              <a:buClr>
                <a:schemeClr val="lt1"/>
              </a:buClr>
              <a:buSzPct val="133332"/>
              <a:buFont typeface="Arial"/>
              <a:buNone/>
            </a:pPr>
            <a:r>
              <a:t/>
            </a:r>
            <a:endParaRPr b="1" sz="2700">
              <a:solidFill>
                <a:schemeClr val="lt1"/>
              </a:solidFill>
            </a:endParaRPr>
          </a:p>
        </p:txBody>
      </p:sp>
      <p:sp>
        <p:nvSpPr>
          <p:cNvPr id="104" name="Google Shape;104;gcb096c6646_0_39"/>
          <p:cNvSpPr txBox="1"/>
          <p:nvPr>
            <p:ph idx="1" type="body"/>
          </p:nvPr>
        </p:nvSpPr>
        <p:spPr>
          <a:xfrm>
            <a:off x="341450" y="3691525"/>
            <a:ext cx="8341200" cy="929100"/>
          </a:xfrm>
          <a:prstGeom prst="rect">
            <a:avLst/>
          </a:prstGeom>
          <a:noFill/>
          <a:ln>
            <a:noFill/>
          </a:ln>
        </p:spPr>
        <p:txBody>
          <a:bodyPr anchorCtr="0" anchor="t" bIns="91400" lIns="91400" spcFirstLastPara="1" rIns="91400" wrap="square" tIns="91400">
            <a:normAutofit fontScale="25000" lnSpcReduction="20000"/>
          </a:bodyPr>
          <a:lstStyle/>
          <a:p>
            <a:pPr indent="0" lvl="0" marL="0" rtl="0" algn="l">
              <a:lnSpc>
                <a:spcPct val="135714"/>
              </a:lnSpc>
              <a:spcBef>
                <a:spcPts val="0"/>
              </a:spcBef>
              <a:spcAft>
                <a:spcPts val="0"/>
              </a:spcAft>
              <a:buSzPct val="108401"/>
              <a:buNone/>
            </a:pPr>
            <a:r>
              <a:rPr lang="en-US" sz="6642">
                <a:solidFill>
                  <a:srgbClr val="000000"/>
                </a:solidFill>
                <a:highlight>
                  <a:srgbClr val="FFFFFE"/>
                </a:highlight>
              </a:rPr>
              <a:t>conclusions from above pie chart:</a:t>
            </a:r>
            <a:endParaRPr sz="6642">
              <a:solidFill>
                <a:srgbClr val="000000"/>
              </a:solidFill>
              <a:highlight>
                <a:srgbClr val="FFFFFE"/>
              </a:highlight>
            </a:endParaRPr>
          </a:p>
          <a:p>
            <a:pPr indent="0" lvl="0" marL="0" rtl="0" algn="l">
              <a:lnSpc>
                <a:spcPct val="135714"/>
              </a:lnSpc>
              <a:spcBef>
                <a:spcPts val="0"/>
              </a:spcBef>
              <a:spcAft>
                <a:spcPts val="0"/>
              </a:spcAft>
              <a:buSzPct val="108401"/>
              <a:buNone/>
            </a:pPr>
            <a:r>
              <a:rPr lang="en-US" sz="6642">
                <a:solidFill>
                  <a:srgbClr val="0000FF"/>
                </a:solidFill>
                <a:highlight>
                  <a:srgbClr val="FFFFFE"/>
                </a:highlight>
              </a:rPr>
              <a:t>1. </a:t>
            </a:r>
            <a:r>
              <a:rPr lang="en-US" sz="6642">
                <a:solidFill>
                  <a:srgbClr val="000000"/>
                </a:solidFill>
                <a:highlight>
                  <a:srgbClr val="FFFFFE"/>
                </a:highlight>
              </a:rPr>
              <a:t>most bikes have been rented in the summer season.</a:t>
            </a:r>
            <a:endParaRPr sz="6642">
              <a:solidFill>
                <a:srgbClr val="000000"/>
              </a:solidFill>
              <a:highlight>
                <a:srgbClr val="FFFFFE"/>
              </a:highlight>
            </a:endParaRPr>
          </a:p>
          <a:p>
            <a:pPr indent="0" lvl="0" marL="0" rtl="0" algn="l">
              <a:lnSpc>
                <a:spcPct val="135714"/>
              </a:lnSpc>
              <a:spcBef>
                <a:spcPts val="0"/>
              </a:spcBef>
              <a:spcAft>
                <a:spcPts val="0"/>
              </a:spcAft>
              <a:buSzPct val="108401"/>
              <a:buNone/>
            </a:pPr>
            <a:r>
              <a:rPr lang="en-US" sz="6642">
                <a:solidFill>
                  <a:srgbClr val="0000FF"/>
                </a:solidFill>
                <a:highlight>
                  <a:srgbClr val="FFFFFE"/>
                </a:highlight>
              </a:rPr>
              <a:t>2. </a:t>
            </a:r>
            <a:r>
              <a:rPr lang="en-US" sz="6642">
                <a:solidFill>
                  <a:srgbClr val="000000"/>
                </a:solidFill>
                <a:highlight>
                  <a:srgbClr val="FFFFFE"/>
                </a:highlight>
              </a:rPr>
              <a:t>least bike rent count is in winter season.</a:t>
            </a:r>
            <a:endParaRPr sz="6642">
              <a:solidFill>
                <a:srgbClr val="000000"/>
              </a:solidFill>
              <a:highlight>
                <a:srgbClr val="FFFFFE"/>
              </a:highlight>
            </a:endParaRPr>
          </a:p>
          <a:p>
            <a:pPr indent="0" lvl="0" marL="0" rtl="0" algn="l">
              <a:lnSpc>
                <a:spcPct val="135714"/>
              </a:lnSpc>
              <a:spcBef>
                <a:spcPts val="0"/>
              </a:spcBef>
              <a:spcAft>
                <a:spcPts val="0"/>
              </a:spcAft>
              <a:buSzPct val="108401"/>
              <a:buNone/>
            </a:pPr>
            <a:r>
              <a:rPr lang="en-US" sz="6642">
                <a:solidFill>
                  <a:srgbClr val="0000FF"/>
                </a:solidFill>
                <a:highlight>
                  <a:srgbClr val="FFFFFE"/>
                </a:highlight>
              </a:rPr>
              <a:t>3. </a:t>
            </a:r>
            <a:r>
              <a:rPr lang="en-US" sz="6642">
                <a:solidFill>
                  <a:srgbClr val="000000"/>
                </a:solidFill>
                <a:highlight>
                  <a:srgbClr val="FFFFFE"/>
                </a:highlight>
              </a:rPr>
              <a:t>autumn and spring seasons have almost equal amounts of bike rent count.</a:t>
            </a:r>
            <a:endParaRPr sz="6642">
              <a:solidFill>
                <a:srgbClr val="000000"/>
              </a:solidFill>
              <a:highlight>
                <a:srgbClr val="FFFFFE"/>
              </a:highlight>
            </a:endParaRPr>
          </a:p>
          <a:p>
            <a:pPr indent="0" lvl="0" marL="0" rtl="0" algn="l">
              <a:lnSpc>
                <a:spcPct val="150000"/>
              </a:lnSpc>
              <a:spcBef>
                <a:spcPts val="0"/>
              </a:spcBef>
              <a:spcAft>
                <a:spcPts val="0"/>
              </a:spcAft>
              <a:buSzPts val="1800"/>
              <a:buNone/>
            </a:pPr>
            <a:r>
              <a:t/>
            </a:r>
            <a:endParaRPr/>
          </a:p>
        </p:txBody>
      </p:sp>
      <p:pic>
        <p:nvPicPr>
          <p:cNvPr id="105" name="Google Shape;105;gcb096c6646_0_39"/>
          <p:cNvPicPr preferRelativeResize="0"/>
          <p:nvPr/>
        </p:nvPicPr>
        <p:blipFill rotWithShape="1">
          <a:blip r:embed="rId3">
            <a:alphaModFix/>
          </a:blip>
          <a:srcRect b="0" l="0" r="0" t="0"/>
          <a:stretch/>
        </p:blipFill>
        <p:spPr>
          <a:xfrm>
            <a:off x="1917925" y="277675"/>
            <a:ext cx="5084950" cy="3689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cb096c6646_0_45"/>
          <p:cNvSpPr txBox="1"/>
          <p:nvPr>
            <p:ph type="title"/>
          </p:nvPr>
        </p:nvSpPr>
        <p:spPr>
          <a:xfrm>
            <a:off x="311699" y="121775"/>
            <a:ext cx="8520600" cy="572700"/>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SzPct val="74074"/>
              <a:buNone/>
            </a:pPr>
            <a:r>
              <a:rPr b="1" lang="en-US" sz="2700">
                <a:solidFill>
                  <a:schemeClr val="lt1"/>
                </a:solidFill>
              </a:rPr>
              <a:t>Comparison of number of bikes rented (year)</a:t>
            </a:r>
            <a:endParaRPr/>
          </a:p>
        </p:txBody>
      </p:sp>
      <p:sp>
        <p:nvSpPr>
          <p:cNvPr id="111" name="Google Shape;111;gcb096c6646_0_45"/>
          <p:cNvSpPr txBox="1"/>
          <p:nvPr>
            <p:ph idx="1" type="body"/>
          </p:nvPr>
        </p:nvSpPr>
        <p:spPr>
          <a:xfrm>
            <a:off x="311700" y="4502475"/>
            <a:ext cx="8520600" cy="534300"/>
          </a:xfrm>
          <a:prstGeom prst="rect">
            <a:avLst/>
          </a:prstGeom>
          <a:noFill/>
          <a:ln>
            <a:noFill/>
          </a:ln>
        </p:spPr>
        <p:txBody>
          <a:bodyPr anchorCtr="0" anchor="t" bIns="91400" lIns="91400" spcFirstLastPara="1" rIns="91400" wrap="square" tIns="91400">
            <a:normAutofit fontScale="25000" lnSpcReduction="20000"/>
          </a:bodyPr>
          <a:lstStyle/>
          <a:p>
            <a:pPr indent="0" lvl="0" marL="0" rtl="0" algn="l">
              <a:lnSpc>
                <a:spcPct val="135714"/>
              </a:lnSpc>
              <a:spcBef>
                <a:spcPts val="0"/>
              </a:spcBef>
              <a:spcAft>
                <a:spcPts val="0"/>
              </a:spcAft>
              <a:buSzPct val="109090"/>
              <a:buNone/>
            </a:pPr>
            <a:r>
              <a:rPr lang="en-US" sz="6600">
                <a:solidFill>
                  <a:srgbClr val="000000"/>
                </a:solidFill>
                <a:highlight>
                  <a:srgbClr val="FFFFFE"/>
                </a:highlight>
              </a:rPr>
              <a:t>Above plot shows that most of the bikes have been rented in the year 2018.</a:t>
            </a:r>
            <a:endParaRPr sz="6600">
              <a:solidFill>
                <a:srgbClr val="000000"/>
              </a:solidFill>
              <a:highlight>
                <a:srgbClr val="FFFFFE"/>
              </a:highlight>
            </a:endParaRPr>
          </a:p>
          <a:p>
            <a:pPr indent="0" lvl="0" marL="0" rtl="0" algn="l">
              <a:lnSpc>
                <a:spcPct val="150000"/>
              </a:lnSpc>
              <a:spcBef>
                <a:spcPts val="0"/>
              </a:spcBef>
              <a:spcAft>
                <a:spcPts val="0"/>
              </a:spcAft>
              <a:buSzPts val="1800"/>
              <a:buNone/>
            </a:pPr>
            <a:r>
              <a:t/>
            </a:r>
            <a:endParaRPr/>
          </a:p>
        </p:txBody>
      </p:sp>
      <p:pic>
        <p:nvPicPr>
          <p:cNvPr id="112" name="Google Shape;112;gcb096c6646_0_45"/>
          <p:cNvPicPr preferRelativeResize="0"/>
          <p:nvPr/>
        </p:nvPicPr>
        <p:blipFill rotWithShape="1">
          <a:blip r:embed="rId3">
            <a:alphaModFix/>
          </a:blip>
          <a:srcRect b="0" l="0" r="0" t="0"/>
          <a:stretch/>
        </p:blipFill>
        <p:spPr>
          <a:xfrm>
            <a:off x="2223538" y="604775"/>
            <a:ext cx="4696925" cy="393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FFFFFF"/>
      </a:dk1>
      <a:lt1>
        <a:srgbClr val="CC0000"/>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