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7" roundtripDataSignature="AMtx7mgoQDSBy3BR9TUsKyDRkMrHCJoD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3"/>
          <p:cNvSpPr txBox="1"/>
          <p:nvPr>
            <p:ph type="title"/>
          </p:nvPr>
        </p:nvSpPr>
        <p:spPr>
          <a:xfrm>
            <a:off x="1734388" y="2257430"/>
            <a:ext cx="5675223"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4"/>
          <p:cNvSpPr txBox="1"/>
          <p:nvPr>
            <p:ph type="title"/>
          </p:nvPr>
        </p:nvSpPr>
        <p:spPr>
          <a:xfrm>
            <a:off x="1734388" y="2257430"/>
            <a:ext cx="5675223"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390425" y="1229426"/>
            <a:ext cx="8363149" cy="11379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3D3D4E"/>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25"/>
          <p:cNvSpPr txBox="1"/>
          <p:nvPr>
            <p:ph type="ctrTitle"/>
          </p:nvPr>
        </p:nvSpPr>
        <p:spPr>
          <a:xfrm>
            <a:off x="420984" y="1184056"/>
            <a:ext cx="8302030"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9" name="Shape 29"/>
        <p:cNvGrpSpPr/>
        <p:nvPr/>
      </p:nvGrpSpPr>
      <p:grpSpPr>
        <a:xfrm>
          <a:off x="0" y="0"/>
          <a:ext cx="0" cy="0"/>
          <a:chOff x="0" y="0"/>
          <a:chExt cx="0" cy="0"/>
        </a:xfrm>
      </p:grpSpPr>
      <p:pic>
        <p:nvPicPr>
          <p:cNvPr id="30" name="Google Shape;30;p26"/>
          <p:cNvPicPr preferRelativeResize="0"/>
          <p:nvPr/>
        </p:nvPicPr>
        <p:blipFill rotWithShape="1">
          <a:blip r:embed="rId2">
            <a:alphaModFix/>
          </a:blip>
          <a:srcRect b="0" l="0" r="0" t="0"/>
          <a:stretch/>
        </p:blipFill>
        <p:spPr>
          <a:xfrm>
            <a:off x="8602974" y="66525"/>
            <a:ext cx="348619" cy="357955"/>
          </a:xfrm>
          <a:prstGeom prst="rect">
            <a:avLst/>
          </a:prstGeom>
          <a:noFill/>
          <a:ln>
            <a:noFill/>
          </a:ln>
        </p:spPr>
      </p:pic>
      <p:sp>
        <p:nvSpPr>
          <p:cNvPr id="31" name="Google Shape;31;p26"/>
          <p:cNvSpPr/>
          <p:nvPr/>
        </p:nvSpPr>
        <p:spPr>
          <a:xfrm>
            <a:off x="4572000" y="0"/>
            <a:ext cx="4572000" cy="5143500"/>
          </a:xfrm>
          <a:custGeom>
            <a:rect b="b" l="l" r="r" t="t"/>
            <a:pathLst>
              <a:path extrusionOk="0" h="5143500" w="4572000">
                <a:moveTo>
                  <a:pt x="4572000" y="0"/>
                </a:moveTo>
                <a:lnTo>
                  <a:pt x="0" y="0"/>
                </a:lnTo>
                <a:lnTo>
                  <a:pt x="0" y="5143500"/>
                </a:lnTo>
                <a:lnTo>
                  <a:pt x="4572000" y="5143500"/>
                </a:lnTo>
                <a:lnTo>
                  <a:pt x="4572000" y="0"/>
                </a:lnTo>
                <a:close/>
              </a:path>
            </a:pathLst>
          </a:custGeom>
          <a:solidFill>
            <a:srgbClr val="FF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6"/>
          <p:cNvSpPr/>
          <p:nvPr/>
        </p:nvSpPr>
        <p:spPr>
          <a:xfrm>
            <a:off x="5159789" y="372635"/>
            <a:ext cx="3538220" cy="4620260"/>
          </a:xfrm>
          <a:custGeom>
            <a:rect b="b" l="l" r="r" t="t"/>
            <a:pathLst>
              <a:path extrusionOk="0" h="4620260" w="3538220">
                <a:moveTo>
                  <a:pt x="3537606" y="0"/>
                </a:moveTo>
                <a:lnTo>
                  <a:pt x="0" y="0"/>
                </a:lnTo>
                <a:lnTo>
                  <a:pt x="0" y="4619862"/>
                </a:lnTo>
                <a:lnTo>
                  <a:pt x="3537606" y="4619862"/>
                </a:lnTo>
                <a:lnTo>
                  <a:pt x="353760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6"/>
          <p:cNvSpPr/>
          <p:nvPr/>
        </p:nvSpPr>
        <p:spPr>
          <a:xfrm>
            <a:off x="5226418" y="863244"/>
            <a:ext cx="3298825" cy="13335"/>
          </a:xfrm>
          <a:custGeom>
            <a:rect b="b" l="l" r="r" t="t"/>
            <a:pathLst>
              <a:path extrusionOk="0" h="13334" w="3298825">
                <a:moveTo>
                  <a:pt x="293179" y="0"/>
                </a:moveTo>
                <a:lnTo>
                  <a:pt x="0" y="0"/>
                </a:lnTo>
                <a:lnTo>
                  <a:pt x="0" y="13335"/>
                </a:lnTo>
                <a:lnTo>
                  <a:pt x="293179" y="13335"/>
                </a:lnTo>
                <a:lnTo>
                  <a:pt x="293179" y="0"/>
                </a:lnTo>
                <a:close/>
              </a:path>
              <a:path extrusionOk="0" h="13334" w="3298825">
                <a:moveTo>
                  <a:pt x="3298355" y="0"/>
                </a:moveTo>
                <a:lnTo>
                  <a:pt x="1432623" y="0"/>
                </a:lnTo>
                <a:lnTo>
                  <a:pt x="293192" y="0"/>
                </a:lnTo>
                <a:lnTo>
                  <a:pt x="293192" y="13335"/>
                </a:lnTo>
                <a:lnTo>
                  <a:pt x="1432623" y="13335"/>
                </a:lnTo>
                <a:lnTo>
                  <a:pt x="3298355" y="13335"/>
                </a:lnTo>
                <a:lnTo>
                  <a:pt x="3298355" y="0"/>
                </a:lnTo>
                <a:close/>
              </a:path>
            </a:pathLst>
          </a:custGeom>
          <a:solidFill>
            <a:srgbClr val="DADAD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6"/>
          <p:cNvSpPr txBox="1"/>
          <p:nvPr>
            <p:ph type="title"/>
          </p:nvPr>
        </p:nvSpPr>
        <p:spPr>
          <a:xfrm>
            <a:off x="1734388" y="2257430"/>
            <a:ext cx="5675223"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40" name="Shape 40"/>
        <p:cNvGrpSpPr/>
        <p:nvPr/>
      </p:nvGrpSpPr>
      <p:grpSpPr>
        <a:xfrm>
          <a:off x="0" y="0"/>
          <a:ext cx="0" cy="0"/>
          <a:chOff x="0" y="0"/>
          <a:chExt cx="0" cy="0"/>
        </a:xfrm>
      </p:grpSpPr>
      <p:pic>
        <p:nvPicPr>
          <p:cNvPr id="41" name="Google Shape;41;p27"/>
          <p:cNvPicPr preferRelativeResize="0"/>
          <p:nvPr/>
        </p:nvPicPr>
        <p:blipFill rotWithShape="1">
          <a:blip r:embed="rId2">
            <a:alphaModFix/>
          </a:blip>
          <a:srcRect b="0" l="0" r="0" t="0"/>
          <a:stretch/>
        </p:blipFill>
        <p:spPr>
          <a:xfrm>
            <a:off x="8602974" y="66525"/>
            <a:ext cx="348619" cy="357955"/>
          </a:xfrm>
          <a:prstGeom prst="rect">
            <a:avLst/>
          </a:prstGeom>
          <a:noFill/>
          <a:ln>
            <a:noFill/>
          </a:ln>
        </p:spPr>
      </p:pic>
      <p:sp>
        <p:nvSpPr>
          <p:cNvPr id="42" name="Google Shape;42;p27"/>
          <p:cNvSpPr/>
          <p:nvPr/>
        </p:nvSpPr>
        <p:spPr>
          <a:xfrm>
            <a:off x="386219" y="1353426"/>
            <a:ext cx="7318375" cy="10795"/>
          </a:xfrm>
          <a:custGeom>
            <a:rect b="b" l="l" r="r" t="t"/>
            <a:pathLst>
              <a:path extrusionOk="0" h="10794" w="7318375">
                <a:moveTo>
                  <a:pt x="7318349" y="0"/>
                </a:moveTo>
                <a:lnTo>
                  <a:pt x="4398403" y="0"/>
                </a:lnTo>
                <a:lnTo>
                  <a:pt x="3189236" y="0"/>
                </a:lnTo>
                <a:lnTo>
                  <a:pt x="232333" y="0"/>
                </a:lnTo>
                <a:lnTo>
                  <a:pt x="0" y="0"/>
                </a:lnTo>
                <a:lnTo>
                  <a:pt x="0" y="10566"/>
                </a:lnTo>
                <a:lnTo>
                  <a:pt x="232333" y="10566"/>
                </a:lnTo>
                <a:lnTo>
                  <a:pt x="3189236" y="10566"/>
                </a:lnTo>
                <a:lnTo>
                  <a:pt x="4398403" y="10566"/>
                </a:lnTo>
                <a:lnTo>
                  <a:pt x="7318349" y="10566"/>
                </a:lnTo>
                <a:lnTo>
                  <a:pt x="7318349" y="0"/>
                </a:lnTo>
                <a:close/>
              </a:path>
            </a:pathLst>
          </a:custGeom>
          <a:solidFill>
            <a:srgbClr val="DADAD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2"/>
          <p:cNvPicPr preferRelativeResize="0"/>
          <p:nvPr/>
        </p:nvPicPr>
        <p:blipFill rotWithShape="1">
          <a:blip r:embed="rId1">
            <a:alphaModFix/>
          </a:blip>
          <a:srcRect b="0" l="0" r="0" t="0"/>
          <a:stretch/>
        </p:blipFill>
        <p:spPr>
          <a:xfrm>
            <a:off x="8602974" y="66525"/>
            <a:ext cx="348619" cy="357955"/>
          </a:xfrm>
          <a:prstGeom prst="rect">
            <a:avLst/>
          </a:prstGeom>
          <a:noFill/>
          <a:ln>
            <a:noFill/>
          </a:ln>
        </p:spPr>
      </p:pic>
      <p:sp>
        <p:nvSpPr>
          <p:cNvPr id="7" name="Google Shape;7;p22"/>
          <p:cNvSpPr txBox="1"/>
          <p:nvPr>
            <p:ph type="title"/>
          </p:nvPr>
        </p:nvSpPr>
        <p:spPr>
          <a:xfrm>
            <a:off x="1734388" y="2257430"/>
            <a:ext cx="5675223"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2"/>
          <p:cNvSpPr txBox="1"/>
          <p:nvPr>
            <p:ph idx="1" type="body"/>
          </p:nvPr>
        </p:nvSpPr>
        <p:spPr>
          <a:xfrm>
            <a:off x="390425" y="1229426"/>
            <a:ext cx="8363149" cy="11379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3D3D4E"/>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title"/>
          </p:nvPr>
        </p:nvSpPr>
        <p:spPr>
          <a:xfrm>
            <a:off x="567525" y="1291052"/>
            <a:ext cx="8009255" cy="2595582"/>
          </a:xfrm>
          <a:prstGeom prst="rect">
            <a:avLst/>
          </a:prstGeom>
          <a:noFill/>
          <a:ln>
            <a:noFill/>
          </a:ln>
        </p:spPr>
        <p:txBody>
          <a:bodyPr anchorCtr="0" anchor="t" bIns="0" lIns="0" spcFirstLastPara="1" rIns="0" wrap="square" tIns="30475">
            <a:spAutoFit/>
          </a:bodyPr>
          <a:lstStyle/>
          <a:p>
            <a:pPr indent="86995" lvl="0" marL="12065" marR="5080" rtl="0" algn="ctr">
              <a:lnSpc>
                <a:spcPct val="119047"/>
              </a:lnSpc>
              <a:spcBef>
                <a:spcPts val="0"/>
              </a:spcBef>
              <a:spcAft>
                <a:spcPts val="0"/>
              </a:spcAft>
              <a:buNone/>
            </a:pPr>
            <a:r>
              <a:rPr lang="en-US" sz="4200"/>
              <a:t>Capstone	Project - 3  </a:t>
            </a:r>
            <a:br>
              <a:rPr lang="en-US" sz="4200"/>
            </a:br>
            <a:br>
              <a:rPr lang="en-US" sz="4200"/>
            </a:br>
            <a:r>
              <a:rPr lang="en-US" sz="4200">
                <a:solidFill>
                  <a:srgbClr val="134F5C"/>
                </a:solidFill>
              </a:rPr>
              <a:t>CoronaVirus	Tweet Sentimental  Analysis</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10"/>
          <p:cNvGrpSpPr/>
          <p:nvPr/>
        </p:nvGrpSpPr>
        <p:grpSpPr>
          <a:xfrm>
            <a:off x="4419600" y="-12077"/>
            <a:ext cx="4572000" cy="5143500"/>
            <a:chOff x="4572000" y="0"/>
            <a:chExt cx="4572000" cy="5143500"/>
          </a:xfrm>
        </p:grpSpPr>
        <p:sp>
          <p:nvSpPr>
            <p:cNvPr id="108" name="Google Shape;108;p10"/>
            <p:cNvSpPr/>
            <p:nvPr/>
          </p:nvSpPr>
          <p:spPr>
            <a:xfrm>
              <a:off x="4572000" y="0"/>
              <a:ext cx="4572000" cy="5143500"/>
            </a:xfrm>
            <a:custGeom>
              <a:rect b="b" l="l" r="r" t="t"/>
              <a:pathLst>
                <a:path extrusionOk="0" h="5143500" w="4572000">
                  <a:moveTo>
                    <a:pt x="4572000" y="0"/>
                  </a:moveTo>
                  <a:lnTo>
                    <a:pt x="0" y="0"/>
                  </a:lnTo>
                  <a:lnTo>
                    <a:pt x="0" y="5143500"/>
                  </a:lnTo>
                  <a:lnTo>
                    <a:pt x="4572000" y="5143500"/>
                  </a:lnTo>
                  <a:lnTo>
                    <a:pt x="4572000" y="0"/>
                  </a:lnTo>
                  <a:close/>
                </a:path>
              </a:pathLst>
            </a:custGeom>
            <a:solidFill>
              <a:srgbClr val="FF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0"/>
            <p:cNvSpPr/>
            <p:nvPr/>
          </p:nvSpPr>
          <p:spPr>
            <a:xfrm>
              <a:off x="4926180" y="284745"/>
              <a:ext cx="3947795" cy="4393565"/>
            </a:xfrm>
            <a:custGeom>
              <a:rect b="b" l="l" r="r" t="t"/>
              <a:pathLst>
                <a:path extrusionOk="0" h="4393565" w="3947795">
                  <a:moveTo>
                    <a:pt x="0" y="4393157"/>
                  </a:moveTo>
                  <a:lnTo>
                    <a:pt x="3947502" y="4393157"/>
                  </a:lnTo>
                  <a:lnTo>
                    <a:pt x="3947502" y="0"/>
                  </a:lnTo>
                  <a:lnTo>
                    <a:pt x="0" y="0"/>
                  </a:lnTo>
                  <a:lnTo>
                    <a:pt x="0" y="439315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 name="Google Shape;110;p10"/>
          <p:cNvSpPr txBox="1"/>
          <p:nvPr/>
        </p:nvSpPr>
        <p:spPr>
          <a:xfrm>
            <a:off x="719692" y="1665147"/>
            <a:ext cx="3217545" cy="1061720"/>
          </a:xfrm>
          <a:prstGeom prst="rect">
            <a:avLst/>
          </a:prstGeom>
          <a:noFill/>
          <a:ln>
            <a:noFill/>
          </a:ln>
        </p:spPr>
        <p:txBody>
          <a:bodyPr anchorCtr="0" anchor="t" bIns="0" lIns="0" spcFirstLastPara="1" rIns="0" wrap="square" tIns="30475">
            <a:spAutoFit/>
          </a:bodyPr>
          <a:lstStyle/>
          <a:p>
            <a:pPr indent="0" lvl="0" marL="12700" marR="5080" rtl="0" algn="ctr">
              <a:lnSpc>
                <a:spcPct val="117391"/>
              </a:lnSpc>
              <a:spcBef>
                <a:spcPts val="0"/>
              </a:spcBef>
              <a:spcAft>
                <a:spcPts val="0"/>
              </a:spcAft>
              <a:buNone/>
            </a:pPr>
            <a:r>
              <a:rPr b="1" lang="en-US" sz="2300">
                <a:solidFill>
                  <a:srgbClr val="18314B"/>
                </a:solidFill>
                <a:latin typeface="Arial"/>
                <a:ea typeface="Arial"/>
                <a:cs typeface="Arial"/>
                <a:sym typeface="Arial"/>
              </a:rPr>
              <a:t>Top 10 locations which  has most tweets from  them.</a:t>
            </a:r>
            <a:endParaRPr sz="2300">
              <a:solidFill>
                <a:schemeClr val="dk1"/>
              </a:solidFill>
              <a:latin typeface="Arial"/>
              <a:ea typeface="Arial"/>
              <a:cs typeface="Arial"/>
              <a:sym typeface="Arial"/>
            </a:endParaRPr>
          </a:p>
        </p:txBody>
      </p:sp>
      <p:pic>
        <p:nvPicPr>
          <p:cNvPr id="111" name="Google Shape;111;p10"/>
          <p:cNvPicPr preferRelativeResize="0"/>
          <p:nvPr/>
        </p:nvPicPr>
        <p:blipFill rotWithShape="1">
          <a:blip r:embed="rId3">
            <a:alphaModFix/>
          </a:blip>
          <a:srcRect b="0" l="0" r="0" t="0"/>
          <a:stretch/>
        </p:blipFill>
        <p:spPr>
          <a:xfrm>
            <a:off x="5029200" y="438150"/>
            <a:ext cx="3429000" cy="4084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nvSpPr>
        <p:spPr>
          <a:xfrm>
            <a:off x="791982" y="1694764"/>
            <a:ext cx="3005455" cy="955040"/>
          </a:xfrm>
          <a:prstGeom prst="rect">
            <a:avLst/>
          </a:prstGeom>
          <a:noFill/>
          <a:ln>
            <a:noFill/>
          </a:ln>
        </p:spPr>
        <p:txBody>
          <a:bodyPr anchorCtr="0" anchor="t" bIns="0" lIns="0" spcFirstLastPara="1" rIns="0" wrap="square" tIns="35550">
            <a:spAutoFit/>
          </a:bodyPr>
          <a:lstStyle/>
          <a:p>
            <a:pPr indent="-635" lvl="0" marL="12700" marR="5080" rtl="0" algn="ctr">
              <a:lnSpc>
                <a:spcPct val="114285"/>
              </a:lnSpc>
              <a:spcBef>
                <a:spcPts val="0"/>
              </a:spcBef>
              <a:spcAft>
                <a:spcPts val="0"/>
              </a:spcAft>
              <a:buNone/>
            </a:pPr>
            <a:r>
              <a:rPr b="1" lang="en-US" sz="2100">
                <a:solidFill>
                  <a:srgbClr val="0F2C57"/>
                </a:solidFill>
                <a:latin typeface="Arial"/>
                <a:ea typeface="Arial"/>
                <a:cs typeface="Arial"/>
                <a:sym typeface="Arial"/>
              </a:rPr>
              <a:t>Top 10 dates on which  maximums tweets have  been made.</a:t>
            </a:r>
            <a:endParaRPr sz="2100">
              <a:solidFill>
                <a:schemeClr val="dk1"/>
              </a:solidFill>
              <a:latin typeface="Arial"/>
              <a:ea typeface="Arial"/>
              <a:cs typeface="Arial"/>
              <a:sym typeface="Arial"/>
            </a:endParaRPr>
          </a:p>
        </p:txBody>
      </p:sp>
      <p:pic>
        <p:nvPicPr>
          <p:cNvPr id="117" name="Google Shape;117;p11"/>
          <p:cNvPicPr preferRelativeResize="0"/>
          <p:nvPr/>
        </p:nvPicPr>
        <p:blipFill rotWithShape="1">
          <a:blip r:embed="rId3">
            <a:alphaModFix/>
          </a:blip>
          <a:srcRect b="0" l="0" r="0" t="0"/>
          <a:stretch/>
        </p:blipFill>
        <p:spPr>
          <a:xfrm>
            <a:off x="5257800" y="438150"/>
            <a:ext cx="3234559"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90425" y="492563"/>
            <a:ext cx="300355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Insights from EDA</a:t>
            </a:r>
            <a:endParaRPr sz="2650"/>
          </a:p>
        </p:txBody>
      </p:sp>
      <p:sp>
        <p:nvSpPr>
          <p:cNvPr id="123" name="Google Shape;123;p12"/>
          <p:cNvSpPr txBox="1"/>
          <p:nvPr/>
        </p:nvSpPr>
        <p:spPr>
          <a:xfrm>
            <a:off x="504725" y="1182114"/>
            <a:ext cx="8258275" cy="3032112"/>
          </a:xfrm>
          <a:prstGeom prst="rect">
            <a:avLst/>
          </a:prstGeom>
          <a:noFill/>
          <a:ln>
            <a:noFill/>
          </a:ln>
        </p:spPr>
        <p:txBody>
          <a:bodyPr anchorCtr="0" anchor="t" bIns="0" lIns="0" spcFirstLastPara="1" rIns="0" wrap="square" tIns="12700">
            <a:spAutoFit/>
          </a:bodyPr>
          <a:lstStyle/>
          <a:p>
            <a:pPr indent="-342900" lvl="0" marL="355600" marR="525780" rtl="0" algn="l">
              <a:lnSpc>
                <a:spcPct val="111400"/>
              </a:lnSpc>
              <a:spcBef>
                <a:spcPts val="0"/>
              </a:spcBef>
              <a:spcAft>
                <a:spcPts val="0"/>
              </a:spcAft>
              <a:buClr>
                <a:srgbClr val="F5FDFF"/>
              </a:buClr>
              <a:buSzPts val="2000"/>
              <a:buFont typeface="Arial"/>
              <a:buChar char="●"/>
            </a:pPr>
            <a:r>
              <a:rPr lang="en-US" sz="2000">
                <a:solidFill>
                  <a:srgbClr val="153E54"/>
                </a:solidFill>
                <a:latin typeface="Arial"/>
                <a:ea typeface="Arial"/>
                <a:cs typeface="Arial"/>
                <a:sym typeface="Arial"/>
              </a:rPr>
              <a:t>1) From sentimental distribution, it was clear that 24.1% people tweets  something positive, which is help-full.</a:t>
            </a:r>
            <a:endParaRPr sz="2000">
              <a:solidFill>
                <a:schemeClr val="dk1"/>
              </a:solidFill>
              <a:latin typeface="Arial"/>
              <a:ea typeface="Arial"/>
              <a:cs typeface="Arial"/>
              <a:sym typeface="Arial"/>
            </a:endParaRPr>
          </a:p>
          <a:p>
            <a:pPr indent="-342900" lvl="0" marL="355600" marR="0" rtl="0" algn="l">
              <a:lnSpc>
                <a:spcPct val="100000"/>
              </a:lnSpc>
              <a:spcBef>
                <a:spcPts val="245"/>
              </a:spcBef>
              <a:spcAft>
                <a:spcPts val="0"/>
              </a:spcAft>
              <a:buClr>
                <a:srgbClr val="F5FDFF"/>
              </a:buClr>
              <a:buSzPts val="2000"/>
              <a:buFont typeface="Arial"/>
              <a:buChar char="●"/>
            </a:pPr>
            <a:r>
              <a:rPr lang="en-US" sz="2000">
                <a:solidFill>
                  <a:srgbClr val="153E54"/>
                </a:solidFill>
                <a:latin typeface="Arial"/>
                <a:ea typeface="Arial"/>
                <a:cs typeface="Arial"/>
                <a:sym typeface="Arial"/>
              </a:rPr>
              <a:t>2) There are a total of 12220 uniques locations of tweets.</a:t>
            </a:r>
            <a:endParaRPr sz="2000">
              <a:solidFill>
                <a:schemeClr val="dk1"/>
              </a:solidFill>
              <a:latin typeface="Arial"/>
              <a:ea typeface="Arial"/>
              <a:cs typeface="Arial"/>
              <a:sym typeface="Arial"/>
            </a:endParaRPr>
          </a:p>
          <a:p>
            <a:pPr indent="-342900" lvl="0" marL="355600" marR="0" rtl="0" algn="l">
              <a:lnSpc>
                <a:spcPct val="100000"/>
              </a:lnSpc>
              <a:spcBef>
                <a:spcPts val="245"/>
              </a:spcBef>
              <a:spcAft>
                <a:spcPts val="0"/>
              </a:spcAft>
              <a:buClr>
                <a:srgbClr val="F5FDFF"/>
              </a:buClr>
              <a:buSzPts val="2000"/>
              <a:buFont typeface="Arial"/>
              <a:buChar char="●"/>
            </a:pPr>
            <a:r>
              <a:rPr lang="en-US" sz="2000">
                <a:solidFill>
                  <a:srgbClr val="153E54"/>
                </a:solidFill>
                <a:latin typeface="Arial"/>
                <a:ea typeface="Arial"/>
                <a:cs typeface="Arial"/>
                <a:sym typeface="Arial"/>
              </a:rPr>
              <a:t>3) London has most active people who tweets related to covid-19.</a:t>
            </a:r>
            <a:endParaRPr sz="2000">
              <a:solidFill>
                <a:schemeClr val="dk1"/>
              </a:solidFill>
              <a:latin typeface="Arial"/>
              <a:ea typeface="Arial"/>
              <a:cs typeface="Arial"/>
              <a:sym typeface="Arial"/>
            </a:endParaRPr>
          </a:p>
          <a:p>
            <a:pPr indent="-342900" lvl="0" marL="355600" marR="372745" rtl="0" algn="l">
              <a:lnSpc>
                <a:spcPct val="111400"/>
              </a:lnSpc>
              <a:spcBef>
                <a:spcPts val="0"/>
              </a:spcBef>
              <a:spcAft>
                <a:spcPts val="0"/>
              </a:spcAft>
              <a:buClr>
                <a:srgbClr val="F5FDFF"/>
              </a:buClr>
              <a:buSzPts val="2000"/>
              <a:buFont typeface="Arial"/>
              <a:buChar char="●"/>
            </a:pPr>
            <a:r>
              <a:rPr lang="en-US" sz="2000">
                <a:solidFill>
                  <a:srgbClr val="153E54"/>
                </a:solidFill>
                <a:latin typeface="Arial"/>
                <a:ea typeface="Arial"/>
                <a:cs typeface="Arial"/>
                <a:sym typeface="Arial"/>
              </a:rPr>
              <a:t>4) India Ranks 7th in most active locations with an average of 4.4 tweets  related to corona per day.</a:t>
            </a:r>
            <a:endParaRPr sz="2000">
              <a:solidFill>
                <a:schemeClr val="dk1"/>
              </a:solidFill>
              <a:latin typeface="Arial"/>
              <a:ea typeface="Arial"/>
              <a:cs typeface="Arial"/>
              <a:sym typeface="Arial"/>
            </a:endParaRPr>
          </a:p>
          <a:p>
            <a:pPr indent="-342900" lvl="0" marL="355600" marR="5080" rtl="0" algn="l">
              <a:lnSpc>
                <a:spcPct val="111400"/>
              </a:lnSpc>
              <a:spcBef>
                <a:spcPts val="0"/>
              </a:spcBef>
              <a:spcAft>
                <a:spcPts val="0"/>
              </a:spcAft>
              <a:buClr>
                <a:srgbClr val="F5FDFF"/>
              </a:buClr>
              <a:buSzPts val="2000"/>
              <a:buFont typeface="Arial"/>
              <a:buChar char="●"/>
            </a:pPr>
            <a:r>
              <a:rPr lang="en-US" sz="2000">
                <a:solidFill>
                  <a:srgbClr val="153E54"/>
                </a:solidFill>
                <a:latin typeface="Arial"/>
                <a:ea typeface="Arial"/>
                <a:cs typeface="Arial"/>
                <a:sym typeface="Arial"/>
              </a:rPr>
              <a:t>5) 16 MARCH 2020 had most number of tweets related to corona, with main  as lockdown in most country had started on that day.</a:t>
            </a:r>
            <a:endParaRPr sz="2000">
              <a:solidFill>
                <a:schemeClr val="dk1"/>
              </a:solidFill>
              <a:latin typeface="Arial"/>
              <a:ea typeface="Arial"/>
              <a:cs typeface="Arial"/>
              <a:sym typeface="Arial"/>
            </a:endParaRPr>
          </a:p>
          <a:p>
            <a:pPr indent="0" lvl="0" marL="12700" marR="0" rtl="0" algn="l">
              <a:lnSpc>
                <a:spcPct val="100000"/>
              </a:lnSpc>
              <a:spcBef>
                <a:spcPts val="245"/>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90425" y="492563"/>
            <a:ext cx="361124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Preprocessing of data</a:t>
            </a:r>
            <a:endParaRPr sz="2650"/>
          </a:p>
        </p:txBody>
      </p:sp>
      <p:sp>
        <p:nvSpPr>
          <p:cNvPr id="129" name="Google Shape;129;p13"/>
          <p:cNvSpPr txBox="1"/>
          <p:nvPr/>
        </p:nvSpPr>
        <p:spPr>
          <a:xfrm>
            <a:off x="390424" y="1111282"/>
            <a:ext cx="8348980" cy="22288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rgbClr val="1A1A1A"/>
                </a:solidFill>
                <a:latin typeface="Arial"/>
                <a:ea typeface="Arial"/>
                <a:cs typeface="Arial"/>
                <a:sym typeface="Arial"/>
              </a:rPr>
              <a:t>The preprocessing of the text data is an essential step as it makes the raw text ready for mining,  i.e., it becomes easier to extract information from the text and apply machine learning algorithms to  it. If we skip this step then there is a higher chance that you are working with noisy and  inconsistent data.</a:t>
            </a:r>
            <a:endParaRPr sz="18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800">
              <a:solidFill>
                <a:schemeClr val="dk1"/>
              </a:solidFill>
              <a:latin typeface="Arial"/>
              <a:ea typeface="Arial"/>
              <a:cs typeface="Arial"/>
              <a:sym typeface="Arial"/>
            </a:endParaRPr>
          </a:p>
          <a:p>
            <a:pPr indent="0" lvl="0" marL="12700" marR="67945" rtl="0" algn="l">
              <a:lnSpc>
                <a:spcPct val="100000"/>
              </a:lnSpc>
              <a:spcBef>
                <a:spcPts val="0"/>
              </a:spcBef>
              <a:spcAft>
                <a:spcPts val="0"/>
              </a:spcAft>
              <a:buNone/>
            </a:pPr>
            <a:r>
              <a:rPr lang="en-US" sz="1800">
                <a:solidFill>
                  <a:srgbClr val="1A1A1A"/>
                </a:solidFill>
                <a:latin typeface="Arial"/>
                <a:ea typeface="Arial"/>
                <a:cs typeface="Arial"/>
                <a:sym typeface="Arial"/>
              </a:rPr>
              <a:t>The objective of this step is to clean noise those are less relevant to find the sentiment of tweets  such as punctuation, special characters, numbers, and terms which don’t carry much weightage in  context to the text</a:t>
            </a:r>
            <a:r>
              <a:rPr lang="en-US" sz="1800">
                <a:solidFill>
                  <a:srgbClr val="595858"/>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b="0" l="0" r="0" t="0"/>
          <a:stretch/>
        </p:blipFill>
        <p:spPr>
          <a:xfrm>
            <a:off x="166852" y="1200150"/>
            <a:ext cx="89535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700850" y="2257430"/>
            <a:ext cx="325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 Training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90425" y="492563"/>
            <a:ext cx="450151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A) Count Vectorizer Method</a:t>
            </a:r>
            <a:endParaRPr sz="2650"/>
          </a:p>
        </p:txBody>
      </p:sp>
      <p:sp>
        <p:nvSpPr>
          <p:cNvPr id="145" name="Google Shape;145;p16"/>
          <p:cNvSpPr txBox="1"/>
          <p:nvPr>
            <p:ph idx="1" type="body"/>
          </p:nvPr>
        </p:nvSpPr>
        <p:spPr>
          <a:xfrm>
            <a:off x="390425" y="1229426"/>
            <a:ext cx="8363100" cy="2542800"/>
          </a:xfrm>
          <a:prstGeom prst="rect">
            <a:avLst/>
          </a:prstGeom>
          <a:noFill/>
          <a:ln>
            <a:noFill/>
          </a:ln>
        </p:spPr>
        <p:txBody>
          <a:bodyPr anchorCtr="0" anchor="t" bIns="0" lIns="0" spcFirstLastPara="1" rIns="0" wrap="square" tIns="6975">
            <a:spAutoFit/>
          </a:bodyPr>
          <a:lstStyle/>
          <a:p>
            <a:pPr indent="0" lvl="0" marL="12700" marR="5080" rtl="0" algn="l">
              <a:lnSpc>
                <a:spcPct val="101899"/>
              </a:lnSpc>
              <a:spcBef>
                <a:spcPts val="0"/>
              </a:spcBef>
              <a:spcAft>
                <a:spcPts val="0"/>
              </a:spcAft>
              <a:buNone/>
            </a:pPr>
            <a:r>
              <a:rPr lang="en-US">
                <a:solidFill>
                  <a:schemeClr val="dk1"/>
                </a:solidFill>
              </a:rPr>
              <a:t>In order to use textual data for predictive modeling, the text must be parsed to  remove certain words – this process is called </a:t>
            </a:r>
            <a:r>
              <a:rPr b="1" lang="en-US">
                <a:solidFill>
                  <a:schemeClr val="dk1"/>
                </a:solidFill>
                <a:latin typeface="Arial"/>
                <a:ea typeface="Arial"/>
                <a:cs typeface="Arial"/>
                <a:sym typeface="Arial"/>
              </a:rPr>
              <a:t>tokenization</a:t>
            </a:r>
            <a:r>
              <a:rPr lang="en-US">
                <a:solidFill>
                  <a:schemeClr val="dk1"/>
                </a:solidFill>
              </a:rPr>
              <a:t>. These words need to  then be encoded as integers, or floating-point values, for use as inputs in machine  learning algorithms.</a:t>
            </a:r>
            <a:endParaRPr>
              <a:solidFill>
                <a:schemeClr val="dk1"/>
              </a:solidFill>
            </a:endParaRPr>
          </a:p>
          <a:p>
            <a:pPr indent="0" lvl="0" marL="12700" marR="5080" rtl="0" algn="l">
              <a:lnSpc>
                <a:spcPct val="101899"/>
              </a:lnSpc>
              <a:spcBef>
                <a:spcPts val="0"/>
              </a:spcBef>
              <a:spcAft>
                <a:spcPts val="0"/>
              </a:spcAft>
              <a:buNone/>
            </a:pPr>
            <a:r>
              <a:t/>
            </a:r>
            <a:endParaRPr>
              <a:solidFill>
                <a:schemeClr val="dk1"/>
              </a:solidFill>
            </a:endParaRPr>
          </a:p>
          <a:p>
            <a:pPr indent="0" lvl="0" marL="12700" marR="5080" rtl="0" algn="l">
              <a:lnSpc>
                <a:spcPct val="101899"/>
              </a:lnSpc>
              <a:spcBef>
                <a:spcPts val="0"/>
              </a:spcBef>
              <a:spcAft>
                <a:spcPts val="0"/>
              </a:spcAft>
              <a:buNone/>
            </a:pPr>
            <a:r>
              <a:rPr lang="en-US">
                <a:solidFill>
                  <a:schemeClr val="dk1"/>
                </a:solidFill>
              </a:rPr>
              <a:t>Scikit-learn’s </a:t>
            </a:r>
            <a:r>
              <a:rPr lang="en-US">
                <a:solidFill>
                  <a:srgbClr val="FF0000"/>
                </a:solidFill>
              </a:rPr>
              <a:t>CountVectorizer</a:t>
            </a:r>
            <a:r>
              <a:rPr lang="en-US">
                <a:solidFill>
                  <a:schemeClr val="dk1"/>
                </a:solidFill>
              </a:rPr>
              <a:t> is used to convert a collection of text documents to a vector of term/token counts .it also enables the pre-processing of text data </a:t>
            </a:r>
            <a:r>
              <a:rPr lang="en-US">
                <a:solidFill>
                  <a:schemeClr val="dk1"/>
                </a:solidFill>
              </a:rPr>
              <a:t>prior</a:t>
            </a:r>
            <a:r>
              <a:rPr lang="en-US">
                <a:solidFill>
                  <a:schemeClr val="dk1"/>
                </a:solidFill>
              </a:rPr>
              <a:t> to generating the vector representation.This functionality makes it a highly flexible feature representation module for text.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390425" y="492563"/>
            <a:ext cx="625919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Confusion Matrix for train and Test set</a:t>
            </a:r>
            <a:endParaRPr sz="2650"/>
          </a:p>
        </p:txBody>
      </p:sp>
      <p:sp>
        <p:nvSpPr>
          <p:cNvPr id="151" name="Google Shape;151;p17"/>
          <p:cNvSpPr txBox="1"/>
          <p:nvPr/>
        </p:nvSpPr>
        <p:spPr>
          <a:xfrm>
            <a:off x="533400" y="1228214"/>
            <a:ext cx="7623275" cy="289823"/>
          </a:xfrm>
          <a:prstGeom prst="rect">
            <a:avLst/>
          </a:prstGeom>
          <a:noFill/>
          <a:ln>
            <a:noFill/>
          </a:ln>
        </p:spPr>
        <p:txBody>
          <a:bodyPr anchorCtr="0" anchor="t" bIns="0" lIns="0" spcFirstLastPara="1" rIns="0" wrap="square" tIns="12700">
            <a:spAutoFit/>
          </a:bodyPr>
          <a:lstStyle/>
          <a:p>
            <a:pPr indent="-317500" lvl="0" marL="330200" marR="0" rtl="0" algn="l">
              <a:lnSpc>
                <a:spcPct val="100000"/>
              </a:lnSpc>
              <a:spcBef>
                <a:spcPts val="0"/>
              </a:spcBef>
              <a:spcAft>
                <a:spcPts val="0"/>
              </a:spcAft>
              <a:buClr>
                <a:srgbClr val="F5FDFF"/>
              </a:buClr>
              <a:buSzPts val="1600"/>
              <a:buChar char="●"/>
            </a:pPr>
            <a:r>
              <a:rPr b="1" lang="en-US" sz="1600">
                <a:solidFill>
                  <a:srgbClr val="0F2A48"/>
                </a:solidFill>
              </a:rPr>
              <a:t>Train Set confusion matrix</a:t>
            </a:r>
            <a:r>
              <a:rPr b="1" lang="en-US" sz="1800">
                <a:solidFill>
                  <a:srgbClr val="0F2A48"/>
                </a:solidFill>
              </a:rPr>
              <a:t>	</a:t>
            </a:r>
            <a:r>
              <a:rPr b="1" lang="en-US" sz="1800">
                <a:solidFill>
                  <a:srgbClr val="F5FDFF"/>
                </a:solidFill>
              </a:rPr>
              <a:t>●	</a:t>
            </a:r>
            <a:r>
              <a:rPr b="1" lang="en-US" sz="1600">
                <a:solidFill>
                  <a:srgbClr val="183A4E"/>
                </a:solidFill>
              </a:rPr>
              <a:t> </a:t>
            </a:r>
            <a:r>
              <a:rPr b="1" lang="en-US" sz="1600">
                <a:solidFill>
                  <a:srgbClr val="183A4E"/>
                </a:solidFill>
              </a:rPr>
              <a:t>     Test Set </a:t>
            </a:r>
            <a:r>
              <a:rPr b="1" lang="en-US" sz="1600">
                <a:solidFill>
                  <a:srgbClr val="0F2A48"/>
                </a:solidFill>
              </a:rPr>
              <a:t>confusion matrix</a:t>
            </a:r>
            <a:endParaRPr b="1" sz="1600">
              <a:solidFill>
                <a:schemeClr val="dk1"/>
              </a:solidFill>
            </a:endParaRPr>
          </a:p>
        </p:txBody>
      </p:sp>
      <p:pic>
        <p:nvPicPr>
          <p:cNvPr id="152" name="Google Shape;152;p17"/>
          <p:cNvPicPr preferRelativeResize="0"/>
          <p:nvPr/>
        </p:nvPicPr>
        <p:blipFill rotWithShape="1">
          <a:blip r:embed="rId3">
            <a:alphaModFix/>
          </a:blip>
          <a:srcRect b="0" l="0" r="0" t="0"/>
          <a:stretch/>
        </p:blipFill>
        <p:spPr>
          <a:xfrm>
            <a:off x="0" y="1686598"/>
            <a:ext cx="4476591" cy="2939167"/>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4448503" y="1686598"/>
            <a:ext cx="4695497" cy="31228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81000" y="285750"/>
            <a:ext cx="686689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Classification Report of Train and Test Set</a:t>
            </a:r>
            <a:endParaRPr sz="2650"/>
          </a:p>
        </p:txBody>
      </p:sp>
      <p:pic>
        <p:nvPicPr>
          <p:cNvPr id="159" name="Google Shape;159;p18"/>
          <p:cNvPicPr preferRelativeResize="0"/>
          <p:nvPr/>
        </p:nvPicPr>
        <p:blipFill rotWithShape="1">
          <a:blip r:embed="rId3">
            <a:alphaModFix/>
          </a:blip>
          <a:srcRect b="0" l="0" r="0" t="0"/>
          <a:stretch/>
        </p:blipFill>
        <p:spPr>
          <a:xfrm>
            <a:off x="2286000" y="942975"/>
            <a:ext cx="3810000" cy="37504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90425" y="492563"/>
            <a:ext cx="277495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B) Tf-IDF Method</a:t>
            </a:r>
            <a:endParaRPr sz="2650"/>
          </a:p>
        </p:txBody>
      </p:sp>
      <p:sp>
        <p:nvSpPr>
          <p:cNvPr id="165" name="Google Shape;165;p19"/>
          <p:cNvSpPr txBox="1"/>
          <p:nvPr/>
        </p:nvSpPr>
        <p:spPr>
          <a:xfrm>
            <a:off x="390425" y="1225489"/>
            <a:ext cx="8349600" cy="3465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600">
                <a:solidFill>
                  <a:srgbClr val="1A1A1A"/>
                </a:solidFill>
              </a:rPr>
              <a:t>This is another method which is based on the frequency method but it is different to the bag-of-  words approach in the sense that it takes into account, not just the occurrence of a word in a single  document (or tweet) but in the entire corpus.</a:t>
            </a:r>
            <a:endParaRPr b="1" sz="1600">
              <a:solidFill>
                <a:schemeClr val="dk1"/>
              </a:solidFill>
            </a:endParaRPr>
          </a:p>
          <a:p>
            <a:pPr indent="0" lvl="0" marL="0" marR="0" rtl="0" algn="l">
              <a:lnSpc>
                <a:spcPct val="100000"/>
              </a:lnSpc>
              <a:spcBef>
                <a:spcPts val="15"/>
              </a:spcBef>
              <a:spcAft>
                <a:spcPts val="0"/>
              </a:spcAft>
              <a:buNone/>
            </a:pPr>
            <a:r>
              <a:t/>
            </a:r>
            <a:endParaRPr b="1" sz="1600">
              <a:solidFill>
                <a:schemeClr val="dk1"/>
              </a:solidFill>
            </a:endParaRPr>
          </a:p>
          <a:p>
            <a:pPr indent="0" lvl="0" marL="12700" marR="514350" rtl="0" algn="l">
              <a:lnSpc>
                <a:spcPct val="100000"/>
              </a:lnSpc>
              <a:spcBef>
                <a:spcPts val="0"/>
              </a:spcBef>
              <a:spcAft>
                <a:spcPts val="0"/>
              </a:spcAft>
              <a:buNone/>
            </a:pPr>
            <a:r>
              <a:rPr b="1" lang="en-US" sz="1600">
                <a:solidFill>
                  <a:srgbClr val="1A1A1A"/>
                </a:solidFill>
              </a:rPr>
              <a:t>TF-IDF works by penalizing the common words by assigning them lower weights while giving  importance to words which are rare in the entire corpus but appear in good numbers in few  documents.</a:t>
            </a:r>
            <a:endParaRPr b="1" sz="1600">
              <a:solidFill>
                <a:schemeClr val="dk1"/>
              </a:solidFill>
            </a:endParaRPr>
          </a:p>
          <a:p>
            <a:pPr indent="0" lvl="0" marL="0" marR="0" rtl="0" algn="l">
              <a:lnSpc>
                <a:spcPct val="100000"/>
              </a:lnSpc>
              <a:spcBef>
                <a:spcPts val="20"/>
              </a:spcBef>
              <a:spcAft>
                <a:spcPts val="0"/>
              </a:spcAft>
              <a:buNone/>
            </a:pPr>
            <a:r>
              <a:t/>
            </a:r>
            <a:endParaRPr b="1" sz="1600">
              <a:solidFill>
                <a:schemeClr val="dk1"/>
              </a:solidFill>
            </a:endParaRPr>
          </a:p>
          <a:p>
            <a:pPr indent="0" lvl="0" marL="12700" marR="0" rtl="0" algn="l">
              <a:lnSpc>
                <a:spcPct val="100000"/>
              </a:lnSpc>
              <a:spcBef>
                <a:spcPts val="0"/>
              </a:spcBef>
              <a:spcAft>
                <a:spcPts val="0"/>
              </a:spcAft>
              <a:buNone/>
            </a:pPr>
            <a:r>
              <a:rPr b="1" lang="en-US" sz="1600">
                <a:solidFill>
                  <a:srgbClr val="1A1A1A"/>
                </a:solidFill>
              </a:rPr>
              <a:t>Let’s have a look at the important terms related to TF-IDF:</a:t>
            </a:r>
            <a:endParaRPr b="1" sz="1600">
              <a:solidFill>
                <a:schemeClr val="dk1"/>
              </a:solidFill>
            </a:endParaRPr>
          </a:p>
          <a:p>
            <a:pPr indent="-323850" lvl="0" marL="469900" marR="0" rtl="0" algn="l">
              <a:lnSpc>
                <a:spcPct val="100000"/>
              </a:lnSpc>
              <a:spcBef>
                <a:spcPts val="0"/>
              </a:spcBef>
              <a:spcAft>
                <a:spcPts val="0"/>
              </a:spcAft>
              <a:buClr>
                <a:srgbClr val="595858"/>
              </a:buClr>
              <a:buSzPts val="1600"/>
              <a:buChar char="•"/>
            </a:pPr>
            <a:r>
              <a:rPr b="1" lang="en-US" sz="1600">
                <a:solidFill>
                  <a:srgbClr val="1A1A1A"/>
                </a:solidFill>
              </a:rPr>
              <a:t>TF = (Number of times term t appears in a document)/(Number of terms in the document)</a:t>
            </a:r>
            <a:endParaRPr b="1" sz="1600">
              <a:solidFill>
                <a:schemeClr val="dk1"/>
              </a:solidFill>
            </a:endParaRPr>
          </a:p>
          <a:p>
            <a:pPr indent="-323850" lvl="0" marL="469265" marR="305435" rtl="0" algn="l">
              <a:lnSpc>
                <a:spcPct val="100000"/>
              </a:lnSpc>
              <a:spcBef>
                <a:spcPts val="0"/>
              </a:spcBef>
              <a:spcAft>
                <a:spcPts val="0"/>
              </a:spcAft>
              <a:buClr>
                <a:srgbClr val="595858"/>
              </a:buClr>
              <a:buSzPts val="1600"/>
              <a:buChar char="•"/>
            </a:pPr>
            <a:r>
              <a:rPr b="1" lang="en-US" sz="1600">
                <a:solidFill>
                  <a:srgbClr val="1A1A1A"/>
                </a:solidFill>
              </a:rPr>
              <a:t>IDF = log(N/n), where, N is the number of documents and n is the number of documents a  term t has appeared in.</a:t>
            </a:r>
            <a:endParaRPr b="1" sz="1600">
              <a:solidFill>
                <a:schemeClr val="dk1"/>
              </a:solidFill>
            </a:endParaRPr>
          </a:p>
          <a:p>
            <a:pPr indent="-323850" lvl="0" marL="469900" marR="0" rtl="0" algn="l">
              <a:lnSpc>
                <a:spcPct val="100000"/>
              </a:lnSpc>
              <a:spcBef>
                <a:spcPts val="0"/>
              </a:spcBef>
              <a:spcAft>
                <a:spcPts val="0"/>
              </a:spcAft>
              <a:buClr>
                <a:srgbClr val="595858"/>
              </a:buClr>
              <a:buSzPts val="1600"/>
              <a:buChar char="•"/>
            </a:pPr>
            <a:r>
              <a:rPr b="1" lang="en-US" sz="1600">
                <a:solidFill>
                  <a:srgbClr val="1A1A1A"/>
                </a:solidFill>
              </a:rPr>
              <a:t>TF-IDF = TF*IDF</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796810" y="873027"/>
            <a:ext cx="82169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Index</a:t>
            </a:r>
            <a:endParaRPr sz="2400"/>
          </a:p>
        </p:txBody>
      </p:sp>
      <p:sp>
        <p:nvSpPr>
          <p:cNvPr id="56" name="Google Shape;56;p2"/>
          <p:cNvSpPr txBox="1"/>
          <p:nvPr/>
        </p:nvSpPr>
        <p:spPr>
          <a:xfrm>
            <a:off x="542824" y="1435600"/>
            <a:ext cx="2809976" cy="2897588"/>
          </a:xfrm>
          <a:prstGeom prst="rect">
            <a:avLst/>
          </a:prstGeom>
          <a:noFill/>
          <a:ln>
            <a:noFill/>
          </a:ln>
        </p:spPr>
        <p:txBody>
          <a:bodyPr anchorCtr="0" anchor="t" bIns="0" lIns="0" spcFirstLastPara="1" rIns="0" wrap="square" tIns="33650">
            <a:spAutoFit/>
          </a:bodyPr>
          <a:lstStyle/>
          <a:p>
            <a:pPr indent="-304800" lvl="0" marL="317500" marR="0" rtl="0" algn="l">
              <a:lnSpc>
                <a:spcPct val="100000"/>
              </a:lnSpc>
              <a:spcBef>
                <a:spcPts val="0"/>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1) Aim of Our project</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0"/>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2) Why Sentimental Analysis?</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3) Data Summary</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4) Exploratory data Analysis</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5) Insights from EDA</a:t>
            </a:r>
            <a:endParaRPr b="1" i="0" sz="1400" u="none" cap="none" strike="noStrike">
              <a:solidFill>
                <a:schemeClr val="dk1"/>
              </a:solidFill>
              <a:latin typeface="Calibri"/>
              <a:ea typeface="Calibri"/>
              <a:cs typeface="Calibri"/>
              <a:sym typeface="Calibri"/>
            </a:endParaRPr>
          </a:p>
          <a:p>
            <a:pPr indent="-304800" lvl="0" marL="317500" marR="970914" rtl="0" algn="l">
              <a:lnSpc>
                <a:spcPct val="111400"/>
              </a:lnSpc>
              <a:spcBef>
                <a:spcPts val="0"/>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6) What and Why  Preprocessing?</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7) Model Training</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0"/>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8) Count Vectorisation Method</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9) Tf-IDF Method</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10) Comparison of both method</a:t>
            </a:r>
            <a:endParaRPr b="1" i="0" sz="1400" u="none" cap="none" strike="noStrike">
              <a:solidFill>
                <a:schemeClr val="dk1"/>
              </a:solidFill>
              <a:latin typeface="Calibri"/>
              <a:ea typeface="Calibri"/>
              <a:cs typeface="Calibri"/>
              <a:sym typeface="Calibri"/>
            </a:endParaRPr>
          </a:p>
          <a:p>
            <a:pPr indent="-304800" lvl="0" marL="317500" marR="0" rtl="0" algn="l">
              <a:lnSpc>
                <a:spcPct val="100000"/>
              </a:lnSpc>
              <a:spcBef>
                <a:spcPts val="165"/>
              </a:spcBef>
              <a:spcAft>
                <a:spcPts val="0"/>
              </a:spcAft>
              <a:buClr>
                <a:srgbClr val="F5FDFF"/>
              </a:buClr>
              <a:buSzPts val="1400"/>
              <a:buFont typeface="Calibri"/>
              <a:buChar char="●"/>
            </a:pPr>
            <a:r>
              <a:rPr b="1" i="0" lang="en-US" sz="1400" u="none" cap="none" strike="noStrike">
                <a:solidFill>
                  <a:srgbClr val="143951"/>
                </a:solidFill>
                <a:latin typeface="Calibri"/>
                <a:ea typeface="Calibri"/>
                <a:cs typeface="Calibri"/>
                <a:sym typeface="Calibri"/>
              </a:rPr>
              <a:t>11) Conclusion</a:t>
            </a:r>
            <a:endParaRPr b="1" i="0" sz="1400" u="none" cap="none" strike="noStrike">
              <a:solidFill>
                <a:schemeClr val="dk1"/>
              </a:solidFill>
              <a:latin typeface="Calibri"/>
              <a:ea typeface="Calibri"/>
              <a:cs typeface="Calibri"/>
              <a:sym typeface="Calibri"/>
            </a:endParaRPr>
          </a:p>
        </p:txBody>
      </p:sp>
      <p:pic>
        <p:nvPicPr>
          <p:cNvPr id="57" name="Google Shape;57;p2"/>
          <p:cNvPicPr preferRelativeResize="0"/>
          <p:nvPr/>
        </p:nvPicPr>
        <p:blipFill rotWithShape="1">
          <a:blip r:embed="rId3">
            <a:alphaModFix/>
          </a:blip>
          <a:srcRect b="0" l="0" r="0" t="0"/>
          <a:stretch/>
        </p:blipFill>
        <p:spPr>
          <a:xfrm>
            <a:off x="3583418" y="1302062"/>
            <a:ext cx="4516757" cy="2539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90425" y="492563"/>
            <a:ext cx="641794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Confusion matrix for train and test data</a:t>
            </a:r>
            <a:endParaRPr sz="2650"/>
          </a:p>
        </p:txBody>
      </p:sp>
      <p:sp>
        <p:nvSpPr>
          <p:cNvPr id="171" name="Google Shape;171;p20"/>
          <p:cNvSpPr txBox="1"/>
          <p:nvPr/>
        </p:nvSpPr>
        <p:spPr>
          <a:xfrm>
            <a:off x="530125" y="1174520"/>
            <a:ext cx="8309100" cy="259200"/>
          </a:xfrm>
          <a:prstGeom prst="rect">
            <a:avLst/>
          </a:prstGeom>
          <a:noFill/>
          <a:ln>
            <a:noFill/>
          </a:ln>
        </p:spPr>
        <p:txBody>
          <a:bodyPr anchorCtr="0" anchor="t" bIns="0" lIns="0" spcFirstLastPara="1" rIns="0" wrap="square" tIns="12700">
            <a:spAutoFit/>
          </a:bodyPr>
          <a:lstStyle/>
          <a:p>
            <a:pPr indent="-317500" lvl="0" marL="330200" marR="0" rtl="0" algn="l">
              <a:lnSpc>
                <a:spcPct val="100000"/>
              </a:lnSpc>
              <a:spcBef>
                <a:spcPts val="0"/>
              </a:spcBef>
              <a:spcAft>
                <a:spcPts val="0"/>
              </a:spcAft>
              <a:buClr>
                <a:srgbClr val="F5FDFF"/>
              </a:buClr>
              <a:buSzPts val="1600"/>
              <a:buFont typeface="Calibri"/>
              <a:buChar char="●"/>
            </a:pPr>
            <a:r>
              <a:rPr b="1" lang="en-US" sz="1600">
                <a:solidFill>
                  <a:srgbClr val="1F3E5E"/>
                </a:solidFill>
                <a:latin typeface="Calibri"/>
                <a:ea typeface="Calibri"/>
                <a:cs typeface="Calibri"/>
                <a:sym typeface="Calibri"/>
              </a:rPr>
              <a:t>Test Confusion Matrix	</a:t>
            </a:r>
            <a:r>
              <a:rPr b="1" lang="en-US" sz="1600">
                <a:solidFill>
                  <a:srgbClr val="F5FDFF"/>
                </a:solidFill>
                <a:latin typeface="Calibri"/>
                <a:ea typeface="Calibri"/>
                <a:cs typeface="Calibri"/>
                <a:sym typeface="Calibri"/>
              </a:rPr>
              <a:t>●</a:t>
            </a:r>
            <a:r>
              <a:rPr b="1" lang="en-US" sz="1600">
                <a:solidFill>
                  <a:srgbClr val="F5FDFF"/>
                </a:solidFill>
                <a:latin typeface="Calibri"/>
                <a:ea typeface="Calibri"/>
                <a:cs typeface="Calibri"/>
                <a:sym typeface="Calibri"/>
              </a:rPr>
              <a:t>	</a:t>
            </a:r>
            <a:r>
              <a:rPr b="1" lang="en-US" sz="1600">
                <a:solidFill>
                  <a:srgbClr val="1B394F"/>
                </a:solidFill>
                <a:latin typeface="Calibri"/>
                <a:ea typeface="Calibri"/>
                <a:cs typeface="Calibri"/>
                <a:sym typeface="Calibri"/>
              </a:rPr>
              <a:t> </a:t>
            </a:r>
            <a:r>
              <a:rPr b="1" lang="en-US" sz="1600">
                <a:solidFill>
                  <a:srgbClr val="1B394F"/>
                </a:solidFill>
                <a:latin typeface="Calibri"/>
                <a:ea typeface="Calibri"/>
                <a:cs typeface="Calibri"/>
                <a:sym typeface="Calibri"/>
              </a:rPr>
              <a:t>                                   Train Confusion Matrix</a:t>
            </a:r>
            <a:endParaRPr b="1" sz="1600">
              <a:solidFill>
                <a:schemeClr val="dk1"/>
              </a:solidFill>
              <a:latin typeface="Calibri"/>
              <a:ea typeface="Calibri"/>
              <a:cs typeface="Calibri"/>
              <a:sym typeface="Calibri"/>
            </a:endParaRPr>
          </a:p>
        </p:txBody>
      </p:sp>
      <p:pic>
        <p:nvPicPr>
          <p:cNvPr id="172" name="Google Shape;172;p20"/>
          <p:cNvPicPr preferRelativeResize="0"/>
          <p:nvPr/>
        </p:nvPicPr>
        <p:blipFill rotWithShape="1">
          <a:blip r:embed="rId3">
            <a:alphaModFix/>
          </a:blip>
          <a:srcRect b="0" l="0" r="0" t="0"/>
          <a:stretch/>
        </p:blipFill>
        <p:spPr>
          <a:xfrm>
            <a:off x="4343400" y="1581150"/>
            <a:ext cx="4811110" cy="3395715"/>
          </a:xfrm>
          <a:prstGeom prst="rect">
            <a:avLst/>
          </a:prstGeom>
          <a:noFill/>
          <a:ln>
            <a:noFill/>
          </a:ln>
        </p:spPr>
      </p:pic>
      <p:pic>
        <p:nvPicPr>
          <p:cNvPr id="173" name="Google Shape;173;p20"/>
          <p:cNvPicPr preferRelativeResize="0"/>
          <p:nvPr/>
        </p:nvPicPr>
        <p:blipFill rotWithShape="1">
          <a:blip r:embed="rId4">
            <a:alphaModFix/>
          </a:blip>
          <a:srcRect b="0" l="0" r="0" t="0"/>
          <a:stretch/>
        </p:blipFill>
        <p:spPr>
          <a:xfrm>
            <a:off x="0" y="1581150"/>
            <a:ext cx="4343400" cy="33957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90425" y="492563"/>
            <a:ext cx="691134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Classification report for train and test data</a:t>
            </a:r>
            <a:endParaRPr sz="2650"/>
          </a:p>
        </p:txBody>
      </p:sp>
      <p:sp>
        <p:nvSpPr>
          <p:cNvPr id="179" name="Google Shape;179;p21"/>
          <p:cNvSpPr txBox="1"/>
          <p:nvPr/>
        </p:nvSpPr>
        <p:spPr>
          <a:xfrm>
            <a:off x="538591" y="1551759"/>
            <a:ext cx="2966609" cy="289823"/>
          </a:xfrm>
          <a:prstGeom prst="rect">
            <a:avLst/>
          </a:prstGeom>
          <a:noFill/>
          <a:ln>
            <a:noFill/>
          </a:ln>
        </p:spPr>
        <p:txBody>
          <a:bodyPr anchorCtr="0" anchor="t" bIns="0" lIns="0" spcFirstLastPara="1" rIns="0" wrap="square" tIns="12700">
            <a:spAutoFit/>
          </a:bodyPr>
          <a:lstStyle/>
          <a:p>
            <a:pPr indent="-317500" lvl="0" marL="330200" marR="0" rtl="0" algn="l">
              <a:lnSpc>
                <a:spcPct val="100000"/>
              </a:lnSpc>
              <a:spcBef>
                <a:spcPts val="0"/>
              </a:spcBef>
              <a:spcAft>
                <a:spcPts val="0"/>
              </a:spcAft>
              <a:buClr>
                <a:srgbClr val="F5FDFF"/>
              </a:buClr>
              <a:buSzPts val="1800"/>
              <a:buFont typeface="Arial"/>
              <a:buChar char="●"/>
            </a:pPr>
            <a:r>
              <a:rPr lang="en-US" sz="1800">
                <a:solidFill>
                  <a:srgbClr val="17364D"/>
                </a:solidFill>
                <a:latin typeface="Arial"/>
                <a:ea typeface="Arial"/>
                <a:cs typeface="Arial"/>
                <a:sym typeface="Arial"/>
              </a:rPr>
              <a:t>    Train set</a:t>
            </a:r>
            <a:endParaRPr sz="1800">
              <a:solidFill>
                <a:schemeClr val="dk1"/>
              </a:solidFill>
              <a:latin typeface="Arial"/>
              <a:ea typeface="Arial"/>
              <a:cs typeface="Arial"/>
              <a:sym typeface="Arial"/>
            </a:endParaRPr>
          </a:p>
        </p:txBody>
      </p:sp>
      <p:sp>
        <p:nvSpPr>
          <p:cNvPr id="180" name="Google Shape;180;p21"/>
          <p:cNvSpPr txBox="1"/>
          <p:nvPr/>
        </p:nvSpPr>
        <p:spPr>
          <a:xfrm>
            <a:off x="4729102" y="1551759"/>
            <a:ext cx="2281298" cy="289823"/>
          </a:xfrm>
          <a:prstGeom prst="rect">
            <a:avLst/>
          </a:prstGeom>
          <a:noFill/>
          <a:ln>
            <a:noFill/>
          </a:ln>
        </p:spPr>
        <p:txBody>
          <a:bodyPr anchorCtr="0" anchor="t" bIns="0" lIns="0" spcFirstLastPara="1" rIns="0" wrap="square" tIns="12700">
            <a:spAutoFit/>
          </a:bodyPr>
          <a:lstStyle/>
          <a:p>
            <a:pPr indent="-317500" lvl="0" marL="330200" marR="0" rtl="0" algn="l">
              <a:lnSpc>
                <a:spcPct val="100000"/>
              </a:lnSpc>
              <a:spcBef>
                <a:spcPts val="0"/>
              </a:spcBef>
              <a:spcAft>
                <a:spcPts val="0"/>
              </a:spcAft>
              <a:buClr>
                <a:srgbClr val="F5FDFF"/>
              </a:buClr>
              <a:buSzPts val="1800"/>
              <a:buFont typeface="Arial"/>
              <a:buChar char="●"/>
            </a:pPr>
            <a:r>
              <a:rPr lang="en-US" sz="1800">
                <a:solidFill>
                  <a:srgbClr val="143F57"/>
                </a:solidFill>
                <a:latin typeface="Arial"/>
                <a:ea typeface="Arial"/>
                <a:cs typeface="Arial"/>
                <a:sym typeface="Arial"/>
              </a:rPr>
              <a:t>      Test Set</a:t>
            </a:r>
            <a:endParaRPr sz="1800">
              <a:solidFill>
                <a:schemeClr val="dk1"/>
              </a:solidFill>
              <a:latin typeface="Arial"/>
              <a:ea typeface="Arial"/>
              <a:cs typeface="Arial"/>
              <a:sym typeface="Arial"/>
            </a:endParaRPr>
          </a:p>
        </p:txBody>
      </p:sp>
      <p:sp>
        <p:nvSpPr>
          <p:cNvPr id="181" name="Google Shape;181;p21"/>
          <p:cNvSpPr txBox="1"/>
          <p:nvPr/>
        </p:nvSpPr>
        <p:spPr>
          <a:xfrm>
            <a:off x="8775769" y="4761176"/>
            <a:ext cx="167005"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000">
                <a:solidFill>
                  <a:srgbClr val="F5FDFF"/>
                </a:solidFill>
                <a:latin typeface="Arial"/>
                <a:ea typeface="Arial"/>
                <a:cs typeface="Arial"/>
                <a:sym typeface="Arial"/>
              </a:rPr>
              <a:t>21</a:t>
            </a:r>
            <a:endParaRPr sz="1000">
              <a:solidFill>
                <a:schemeClr val="dk1"/>
              </a:solidFill>
              <a:latin typeface="Arial"/>
              <a:ea typeface="Arial"/>
              <a:cs typeface="Arial"/>
              <a:sym typeface="Arial"/>
            </a:endParaRPr>
          </a:p>
        </p:txBody>
      </p:sp>
      <p:pic>
        <p:nvPicPr>
          <p:cNvPr id="182" name="Google Shape;182;p21"/>
          <p:cNvPicPr preferRelativeResize="0"/>
          <p:nvPr/>
        </p:nvPicPr>
        <p:blipFill rotWithShape="1">
          <a:blip r:embed="rId3">
            <a:alphaModFix/>
          </a:blip>
          <a:srcRect b="0" l="0" r="0" t="0"/>
          <a:stretch/>
        </p:blipFill>
        <p:spPr>
          <a:xfrm>
            <a:off x="152400" y="2114550"/>
            <a:ext cx="4025496" cy="1981200"/>
          </a:xfrm>
          <a:prstGeom prst="rect">
            <a:avLst/>
          </a:prstGeom>
          <a:noFill/>
          <a:ln>
            <a:noFill/>
          </a:ln>
        </p:spPr>
      </p:pic>
      <p:pic>
        <p:nvPicPr>
          <p:cNvPr id="183" name="Google Shape;183;p21"/>
          <p:cNvPicPr preferRelativeResize="0"/>
          <p:nvPr/>
        </p:nvPicPr>
        <p:blipFill rotWithShape="1">
          <a:blip r:embed="rId4">
            <a:alphaModFix/>
          </a:blip>
          <a:srcRect b="0" l="0" r="0" t="0"/>
          <a:stretch/>
        </p:blipFill>
        <p:spPr>
          <a:xfrm>
            <a:off x="4729102" y="2195020"/>
            <a:ext cx="4366078" cy="18202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nvSpPr>
        <p:spPr>
          <a:xfrm>
            <a:off x="394475" y="1885152"/>
            <a:ext cx="8061325" cy="751840"/>
          </a:xfrm>
          <a:prstGeom prst="rect">
            <a:avLst/>
          </a:prstGeom>
          <a:noFill/>
          <a:ln>
            <a:noFill/>
          </a:ln>
        </p:spPr>
        <p:txBody>
          <a:bodyPr anchorCtr="0" anchor="t" bIns="0" lIns="0" spcFirstLastPara="1" rIns="0" wrap="square" tIns="22850">
            <a:spAutoFit/>
          </a:bodyPr>
          <a:lstStyle/>
          <a:p>
            <a:pPr indent="0" lvl="0" marL="12700" marR="5080" rtl="0" algn="l">
              <a:lnSpc>
                <a:spcPct val="95000"/>
              </a:lnSpc>
              <a:spcBef>
                <a:spcPts val="0"/>
              </a:spcBef>
              <a:spcAft>
                <a:spcPts val="0"/>
              </a:spcAft>
              <a:buNone/>
            </a:pPr>
            <a:r>
              <a:rPr b="1" i="0" lang="en-US" sz="2000" u="none" cap="none" strike="noStrike">
                <a:solidFill>
                  <a:srgbClr val="134F5C"/>
                </a:solidFill>
                <a:latin typeface="Arial"/>
                <a:ea typeface="Arial"/>
                <a:cs typeface="Arial"/>
                <a:sym typeface="Arial"/>
              </a:rPr>
              <a:t>This challenge asks you to build a classification model to predict the sentiment of  COVID-19 tweets.The tweets have been pulled from Twitter and manual tagging has  been done then.</a:t>
            </a:r>
            <a:endParaRPr b="0" i="0" sz="2000" u="none" cap="none" strike="noStrike">
              <a:solidFill>
                <a:schemeClr val="dk1"/>
              </a:solidFill>
              <a:latin typeface="Arial"/>
              <a:ea typeface="Arial"/>
              <a:cs typeface="Arial"/>
              <a:sym typeface="Arial"/>
            </a:endParaRPr>
          </a:p>
        </p:txBody>
      </p:sp>
      <p:sp>
        <p:nvSpPr>
          <p:cNvPr id="63" name="Google Shape;63;p3"/>
          <p:cNvSpPr txBox="1"/>
          <p:nvPr/>
        </p:nvSpPr>
        <p:spPr>
          <a:xfrm>
            <a:off x="420984" y="1184056"/>
            <a:ext cx="330644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3000" u="none" cap="none" strike="noStrike">
                <a:solidFill>
                  <a:srgbClr val="CC0000"/>
                </a:solidFill>
                <a:latin typeface="Arial"/>
                <a:ea typeface="Arial"/>
                <a:cs typeface="Arial"/>
                <a:sym typeface="Arial"/>
              </a:rPr>
              <a:t>Aim of our project</a:t>
            </a:r>
            <a:endParaRPr b="0" i="0" sz="3000" u="none" cap="none" strike="noStrike">
              <a:solidFill>
                <a:schemeClr val="dk1"/>
              </a:solidFill>
              <a:latin typeface="Arial"/>
              <a:ea typeface="Arial"/>
              <a:cs typeface="Arial"/>
              <a:sym typeface="Arial"/>
            </a:endParaRPr>
          </a:p>
        </p:txBody>
      </p:sp>
      <p:sp>
        <p:nvSpPr>
          <p:cNvPr id="64" name="Google Shape;64;p3"/>
          <p:cNvSpPr txBox="1"/>
          <p:nvPr/>
        </p:nvSpPr>
        <p:spPr>
          <a:xfrm>
            <a:off x="8846401" y="4761176"/>
            <a:ext cx="9652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000" u="none" cap="none" strike="noStrike">
                <a:solidFill>
                  <a:srgbClr val="F5FDFF"/>
                </a:solidFill>
                <a:latin typeface="Arial"/>
                <a:ea typeface="Arial"/>
                <a:cs typeface="Arial"/>
                <a:sym typeface="Arial"/>
              </a:rPr>
              <a:t>3</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390425" y="492563"/>
            <a:ext cx="496443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What is Sentimental Analysis?</a:t>
            </a:r>
            <a:endParaRPr sz="2650"/>
          </a:p>
        </p:txBody>
      </p:sp>
      <p:sp>
        <p:nvSpPr>
          <p:cNvPr id="70" name="Google Shape;70;p4"/>
          <p:cNvSpPr txBox="1"/>
          <p:nvPr/>
        </p:nvSpPr>
        <p:spPr>
          <a:xfrm>
            <a:off x="390424" y="1437156"/>
            <a:ext cx="7871459" cy="21672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000" u="none" cap="none" strike="noStrike">
                <a:solidFill>
                  <a:srgbClr val="2B3E51"/>
                </a:solidFill>
                <a:latin typeface="Arial"/>
                <a:ea typeface="Arial"/>
                <a:cs typeface="Arial"/>
                <a:sym typeface="Arial"/>
              </a:rPr>
              <a:t>Sentiment analysis </a:t>
            </a:r>
            <a:r>
              <a:rPr b="0" i="0" lang="en-US" sz="2000" u="none" cap="none" strike="noStrike">
                <a:solidFill>
                  <a:srgbClr val="2B3E51"/>
                </a:solidFill>
                <a:latin typeface="Arial"/>
                <a:ea typeface="Arial"/>
                <a:cs typeface="Arial"/>
                <a:sym typeface="Arial"/>
              </a:rPr>
              <a:t>(or </a:t>
            </a:r>
            <a:r>
              <a:rPr b="1" i="0" lang="en-US" sz="2000" u="none" cap="none" strike="noStrike">
                <a:solidFill>
                  <a:srgbClr val="2B3E51"/>
                </a:solidFill>
                <a:latin typeface="Arial"/>
                <a:ea typeface="Arial"/>
                <a:cs typeface="Arial"/>
                <a:sym typeface="Arial"/>
              </a:rPr>
              <a:t>opinion mining</a:t>
            </a:r>
            <a:r>
              <a:rPr b="0" i="0" lang="en-US" sz="2000" u="none" cap="none" strike="noStrike">
                <a:solidFill>
                  <a:srgbClr val="2B3E51"/>
                </a:solidFill>
                <a:latin typeface="Arial"/>
                <a:ea typeface="Arial"/>
                <a:cs typeface="Arial"/>
                <a:sym typeface="Arial"/>
              </a:rPr>
              <a:t>) is a </a:t>
            </a:r>
            <a:r>
              <a:rPr b="0" i="0" lang="en-US" sz="2000" u="none" cap="none" strike="noStrike">
                <a:solidFill>
                  <a:srgbClr val="008BFF"/>
                </a:solidFill>
                <a:latin typeface="Arial"/>
                <a:ea typeface="Arial"/>
                <a:cs typeface="Arial"/>
                <a:sym typeface="Arial"/>
              </a:rPr>
              <a:t>natural language processing </a:t>
            </a:r>
            <a:r>
              <a:rPr b="0" i="0" lang="en-US" sz="2000" u="none" cap="none" strike="noStrike">
                <a:solidFill>
                  <a:srgbClr val="2B3E51"/>
                </a:solidFill>
                <a:latin typeface="Arial"/>
                <a:ea typeface="Arial"/>
                <a:cs typeface="Arial"/>
                <a:sym typeface="Arial"/>
              </a:rPr>
              <a:t>technique used to  determine whether data is positive, negative or neutral.</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b="0" i="0" sz="2000" u="none" cap="none" strike="noStrike">
              <a:solidFill>
                <a:schemeClr val="dk1"/>
              </a:solidFill>
              <a:latin typeface="Arial"/>
              <a:ea typeface="Arial"/>
              <a:cs typeface="Arial"/>
              <a:sym typeface="Arial"/>
            </a:endParaRPr>
          </a:p>
          <a:p>
            <a:pPr indent="0" lvl="0" marL="12700" marR="130175" rtl="0" algn="l">
              <a:lnSpc>
                <a:spcPct val="100000"/>
              </a:lnSpc>
              <a:spcBef>
                <a:spcPts val="0"/>
              </a:spcBef>
              <a:spcAft>
                <a:spcPts val="0"/>
              </a:spcAft>
              <a:buNone/>
            </a:pPr>
            <a:r>
              <a:rPr b="0" i="0" lang="en-US" sz="2000" u="none" cap="none" strike="noStrike">
                <a:solidFill>
                  <a:srgbClr val="2B3E51"/>
                </a:solidFill>
                <a:latin typeface="Arial"/>
                <a:ea typeface="Arial"/>
                <a:cs typeface="Arial"/>
                <a:sym typeface="Arial"/>
              </a:rPr>
              <a:t>Sentiment analysis is often performed on textual data to help businesses monitor brand and  product sentiment in customer feedback, and understand customer needs.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title"/>
          </p:nvPr>
        </p:nvSpPr>
        <p:spPr>
          <a:xfrm>
            <a:off x="390425" y="492563"/>
            <a:ext cx="241617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Data Summary</a:t>
            </a:r>
            <a:endParaRPr sz="2650"/>
          </a:p>
        </p:txBody>
      </p:sp>
      <p:sp>
        <p:nvSpPr>
          <p:cNvPr id="76" name="Google Shape;76;p5"/>
          <p:cNvSpPr txBox="1"/>
          <p:nvPr/>
        </p:nvSpPr>
        <p:spPr>
          <a:xfrm>
            <a:off x="347950" y="1360595"/>
            <a:ext cx="7490400" cy="1502400"/>
          </a:xfrm>
          <a:prstGeom prst="rect">
            <a:avLst/>
          </a:prstGeom>
          <a:noFill/>
          <a:ln>
            <a:noFill/>
          </a:ln>
        </p:spPr>
        <p:txBody>
          <a:bodyPr anchorCtr="0" anchor="t" bIns="0" lIns="0" spcFirstLastPara="1" rIns="0" wrap="square" tIns="12700">
            <a:spAutoFit/>
          </a:bodyPr>
          <a:lstStyle/>
          <a:p>
            <a:pPr indent="0" lvl="0" marL="12700" marR="0" rtl="0" algn="l">
              <a:lnSpc>
                <a:spcPct val="102437"/>
              </a:lnSpc>
              <a:spcBef>
                <a:spcPts val="0"/>
              </a:spcBef>
              <a:spcAft>
                <a:spcPts val="0"/>
              </a:spcAft>
              <a:buNone/>
            </a:pPr>
            <a:r>
              <a:rPr b="1" i="0" lang="en-US" sz="1600" u="none" cap="none" strike="noStrike">
                <a:solidFill>
                  <a:srgbClr val="1F324F"/>
                </a:solidFill>
                <a:latin typeface="Calibri"/>
                <a:ea typeface="Calibri"/>
                <a:cs typeface="Calibri"/>
                <a:sym typeface="Calibri"/>
              </a:rPr>
              <a:t>The following images gives basic detail about our data.</a:t>
            </a:r>
            <a:endParaRPr b="1" i="0" sz="1600" u="none" cap="none" strike="noStrike">
              <a:solidFill>
                <a:schemeClr val="dk1"/>
              </a:solidFill>
              <a:latin typeface="Calibri"/>
              <a:ea typeface="Calibri"/>
              <a:cs typeface="Calibri"/>
              <a:sym typeface="Calibri"/>
            </a:endParaRPr>
          </a:p>
          <a:p>
            <a:pPr indent="-140970" lvl="0" marL="153035" marR="0" rtl="0" algn="l">
              <a:lnSpc>
                <a:spcPct val="100000"/>
              </a:lnSpc>
              <a:spcBef>
                <a:spcPts val="0"/>
              </a:spcBef>
              <a:spcAft>
                <a:spcPts val="0"/>
              </a:spcAft>
              <a:buClr>
                <a:srgbClr val="1F324F"/>
              </a:buClr>
              <a:buSzPts val="1600"/>
              <a:buFont typeface="Calibri"/>
              <a:buChar char="-"/>
            </a:pPr>
            <a:r>
              <a:rPr b="1" i="0" lang="en-US" sz="1600" u="none" cap="none" strike="noStrike">
                <a:solidFill>
                  <a:srgbClr val="1F324F"/>
                </a:solidFill>
                <a:latin typeface="Calibri"/>
                <a:ea typeface="Calibri"/>
                <a:cs typeface="Calibri"/>
                <a:sym typeface="Calibri"/>
              </a:rPr>
              <a:t>Total Number of rows are 41156</a:t>
            </a:r>
            <a:endParaRPr b="1" i="0" sz="1600" u="none" cap="none" strike="noStrike">
              <a:solidFill>
                <a:schemeClr val="dk1"/>
              </a:solidFill>
              <a:latin typeface="Calibri"/>
              <a:ea typeface="Calibri"/>
              <a:cs typeface="Calibri"/>
              <a:sym typeface="Calibri"/>
            </a:endParaRPr>
          </a:p>
          <a:p>
            <a:pPr indent="-140970" lvl="0" marL="153035" marR="0" rtl="0" algn="l">
              <a:lnSpc>
                <a:spcPct val="100000"/>
              </a:lnSpc>
              <a:spcBef>
                <a:spcPts val="0"/>
              </a:spcBef>
              <a:spcAft>
                <a:spcPts val="0"/>
              </a:spcAft>
              <a:buClr>
                <a:srgbClr val="1F324F"/>
              </a:buClr>
              <a:buSzPts val="1600"/>
              <a:buFont typeface="Calibri"/>
              <a:buChar char="-"/>
            </a:pPr>
            <a:r>
              <a:rPr b="1" i="0" lang="en-US" sz="1600" u="none" cap="none" strike="noStrike">
                <a:solidFill>
                  <a:srgbClr val="1F324F"/>
                </a:solidFill>
                <a:latin typeface="Calibri"/>
                <a:ea typeface="Calibri"/>
                <a:cs typeface="Calibri"/>
                <a:sym typeface="Calibri"/>
              </a:rPr>
              <a:t>Data of type int64(2) and Object(4) are only present</a:t>
            </a:r>
            <a:endParaRPr b="1" i="0" sz="1600" u="none" cap="none" strike="noStrike">
              <a:solidFill>
                <a:schemeClr val="dk1"/>
              </a:solidFill>
              <a:latin typeface="Calibri"/>
              <a:ea typeface="Calibri"/>
              <a:cs typeface="Calibri"/>
              <a:sym typeface="Calibri"/>
            </a:endParaRPr>
          </a:p>
          <a:p>
            <a:pPr indent="-140970" lvl="0" marL="153035" marR="0" rtl="0" algn="l">
              <a:lnSpc>
                <a:spcPct val="100000"/>
              </a:lnSpc>
              <a:spcBef>
                <a:spcPts val="0"/>
              </a:spcBef>
              <a:spcAft>
                <a:spcPts val="0"/>
              </a:spcAft>
              <a:buClr>
                <a:srgbClr val="1F324F"/>
              </a:buClr>
              <a:buSzPts val="1600"/>
              <a:buFont typeface="Calibri"/>
              <a:buChar char="-"/>
            </a:pPr>
            <a:r>
              <a:rPr b="1" i="0" lang="en-US" sz="1600" u="none" cap="none" strike="noStrike">
                <a:solidFill>
                  <a:srgbClr val="1F324F"/>
                </a:solidFill>
                <a:latin typeface="Calibri"/>
                <a:ea typeface="Calibri"/>
                <a:cs typeface="Calibri"/>
                <a:sym typeface="Calibri"/>
              </a:rPr>
              <a:t>Location column has some null values.</a:t>
            </a:r>
            <a:endParaRPr b="1" i="0" sz="1600" u="none" cap="none" strike="noStrike">
              <a:solidFill>
                <a:schemeClr val="dk1"/>
              </a:solidFill>
              <a:latin typeface="Calibri"/>
              <a:ea typeface="Calibri"/>
              <a:cs typeface="Calibri"/>
              <a:sym typeface="Calibri"/>
            </a:endParaRPr>
          </a:p>
          <a:p>
            <a:pPr indent="-140970" lvl="0" marL="153035" marR="0" rtl="0" algn="l">
              <a:lnSpc>
                <a:spcPct val="102437"/>
              </a:lnSpc>
              <a:spcBef>
                <a:spcPts val="0"/>
              </a:spcBef>
              <a:spcAft>
                <a:spcPts val="0"/>
              </a:spcAft>
              <a:buClr>
                <a:srgbClr val="1F324F"/>
              </a:buClr>
              <a:buSzPts val="1600"/>
              <a:buFont typeface="Calibri"/>
              <a:buChar char="-"/>
            </a:pPr>
            <a:r>
              <a:rPr b="1" i="0" lang="en-US" sz="1600" u="none" cap="none" strike="noStrike">
                <a:solidFill>
                  <a:srgbClr val="1F324F"/>
                </a:solidFill>
                <a:latin typeface="Calibri"/>
                <a:ea typeface="Calibri"/>
                <a:cs typeface="Calibri"/>
                <a:sym typeface="Calibri"/>
              </a:rPr>
              <a:t>About 20.8% null values are present in location column, whereas all other columns are clean</a:t>
            </a:r>
            <a:r>
              <a:rPr b="1" i="0" lang="en-US" sz="1400" u="none" cap="none" strike="noStrike">
                <a:solidFill>
                  <a:srgbClr val="1F324F"/>
                </a:solidFill>
              </a:rPr>
              <a:t>.</a:t>
            </a:r>
            <a:endParaRPr b="1" i="0" sz="1400" u="none" cap="none" strike="noStrike">
              <a:solidFill>
                <a:schemeClr val="dk1"/>
              </a:solidFill>
            </a:endParaRPr>
          </a:p>
        </p:txBody>
      </p:sp>
      <p:pic>
        <p:nvPicPr>
          <p:cNvPr id="77" name="Google Shape;77;p5"/>
          <p:cNvPicPr preferRelativeResize="0"/>
          <p:nvPr/>
        </p:nvPicPr>
        <p:blipFill rotWithShape="1">
          <a:blip r:embed="rId3">
            <a:alphaModFix/>
          </a:blip>
          <a:srcRect b="0" l="0" r="0" t="0"/>
          <a:stretch/>
        </p:blipFill>
        <p:spPr>
          <a:xfrm>
            <a:off x="466475" y="2813614"/>
            <a:ext cx="2962525" cy="2329886"/>
          </a:xfrm>
          <a:prstGeom prst="rect">
            <a:avLst/>
          </a:prstGeom>
          <a:noFill/>
          <a:ln>
            <a:noFill/>
          </a:ln>
        </p:spPr>
      </p:pic>
      <p:pic>
        <p:nvPicPr>
          <p:cNvPr id="78" name="Google Shape;78;p5"/>
          <p:cNvPicPr preferRelativeResize="0"/>
          <p:nvPr/>
        </p:nvPicPr>
        <p:blipFill rotWithShape="1">
          <a:blip r:embed="rId4">
            <a:alphaModFix/>
          </a:blip>
          <a:srcRect b="0" l="0" r="0" t="0"/>
          <a:stretch/>
        </p:blipFill>
        <p:spPr>
          <a:xfrm>
            <a:off x="4896200" y="2670500"/>
            <a:ext cx="3699475" cy="247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1734388" y="2257430"/>
            <a:ext cx="5675223" cy="57403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90425" y="492563"/>
            <a:ext cx="3970654"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solidFill>
                  <a:srgbClr val="1C3555"/>
                </a:solidFill>
              </a:rPr>
              <a:t>Sentimental Distribution</a:t>
            </a:r>
            <a:endParaRPr sz="2650"/>
          </a:p>
        </p:txBody>
      </p:sp>
      <p:pic>
        <p:nvPicPr>
          <p:cNvPr id="89" name="Google Shape;89;p7"/>
          <p:cNvPicPr preferRelativeResize="0"/>
          <p:nvPr/>
        </p:nvPicPr>
        <p:blipFill rotWithShape="1">
          <a:blip r:embed="rId3">
            <a:alphaModFix/>
          </a:blip>
          <a:srcRect b="0" l="0" r="0" t="0"/>
          <a:stretch/>
        </p:blipFill>
        <p:spPr>
          <a:xfrm>
            <a:off x="4114800" y="819150"/>
            <a:ext cx="4651542" cy="4158634"/>
          </a:xfrm>
          <a:prstGeom prst="rect">
            <a:avLst/>
          </a:prstGeom>
          <a:noFill/>
          <a:ln>
            <a:noFill/>
          </a:ln>
        </p:spPr>
      </p:pic>
      <p:pic>
        <p:nvPicPr>
          <p:cNvPr id="90" name="Google Shape;90;p7"/>
          <p:cNvPicPr preferRelativeResize="0"/>
          <p:nvPr/>
        </p:nvPicPr>
        <p:blipFill rotWithShape="1">
          <a:blip r:embed="rId4">
            <a:alphaModFix/>
          </a:blip>
          <a:srcRect b="0" l="0" r="0" t="0"/>
          <a:stretch/>
        </p:blipFill>
        <p:spPr>
          <a:xfrm>
            <a:off x="533400" y="1428750"/>
            <a:ext cx="2949968" cy="27976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90425" y="492563"/>
            <a:ext cx="443865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Tweet distribution in March</a:t>
            </a:r>
            <a:endParaRPr sz="2650"/>
          </a:p>
        </p:txBody>
      </p:sp>
      <p:pic>
        <p:nvPicPr>
          <p:cNvPr id="96" name="Google Shape;96;p8"/>
          <p:cNvPicPr preferRelativeResize="0"/>
          <p:nvPr/>
        </p:nvPicPr>
        <p:blipFill rotWithShape="1">
          <a:blip r:embed="rId3">
            <a:alphaModFix/>
          </a:blip>
          <a:srcRect b="0" l="0" r="0" t="0"/>
          <a:stretch/>
        </p:blipFill>
        <p:spPr>
          <a:xfrm>
            <a:off x="228600" y="1123950"/>
            <a:ext cx="8382000" cy="3826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90425" y="492563"/>
            <a:ext cx="419798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Tweet distribution in April</a:t>
            </a:r>
            <a:endParaRPr sz="2650"/>
          </a:p>
        </p:txBody>
      </p:sp>
      <p:pic>
        <p:nvPicPr>
          <p:cNvPr id="102" name="Google Shape;102;p9"/>
          <p:cNvPicPr preferRelativeResize="0"/>
          <p:nvPr/>
        </p:nvPicPr>
        <p:blipFill rotWithShape="1">
          <a:blip r:embed="rId3">
            <a:alphaModFix/>
          </a:blip>
          <a:srcRect b="0" l="0" r="0" t="0"/>
          <a:stretch/>
        </p:blipFill>
        <p:spPr>
          <a:xfrm>
            <a:off x="228600" y="1123950"/>
            <a:ext cx="8534400" cy="37068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2021-10-05T16:07:17Z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2021-07-30T00:00:00Z</vt:filetime>
  </property>
  <property fmtid="{D5CDD505-2E9C-101B-9397-08002B2CF9AE}" pid="3" name="Creator">
    <vt:lpwstr>Keynote</vt:lpwstr>
  </property>
  <property fmtid="{D5CDD505-2E9C-101B-9397-08002B2CF9AE}" pid="4" name="LastSaved">
    <vt:filetime>2021-10-05T00:00:00Z</vt:filetime>
  </property>
</Properties>
</file>