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29" roundtripDataSignature="AMtx7mj6nvX6As4RwpipM198g2XGVbh12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2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2" name="Shape 12"/>
        <p:cNvGrpSpPr/>
        <p:nvPr/>
      </p:nvGrpSpPr>
      <p:grpSpPr>
        <a:xfrm>
          <a:off x="0" y="0"/>
          <a:ext cx="0" cy="0"/>
          <a:chOff x="0" y="0"/>
          <a:chExt cx="0" cy="0"/>
        </a:xfrm>
      </p:grpSpPr>
      <p:sp>
        <p:nvSpPr>
          <p:cNvPr id="13" name="Google Shape;13;p25"/>
          <p:cNvSpPr txBox="1"/>
          <p:nvPr>
            <p:ph type="title"/>
          </p:nvPr>
        </p:nvSpPr>
        <p:spPr>
          <a:xfrm>
            <a:off x="2946374" y="2257430"/>
            <a:ext cx="3251250" cy="57403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600">
                <a:solidFill>
                  <a:srgbClr val="CC00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7" name="Shape 17"/>
        <p:cNvGrpSpPr/>
        <p:nvPr/>
      </p:nvGrpSpPr>
      <p:grpSpPr>
        <a:xfrm>
          <a:off x="0" y="0"/>
          <a:ext cx="0" cy="0"/>
          <a:chOff x="0" y="0"/>
          <a:chExt cx="0" cy="0"/>
        </a:xfrm>
      </p:grpSpPr>
      <p:sp>
        <p:nvSpPr>
          <p:cNvPr id="18" name="Google Shape;18;p26"/>
          <p:cNvSpPr txBox="1"/>
          <p:nvPr>
            <p:ph type="title"/>
          </p:nvPr>
        </p:nvSpPr>
        <p:spPr>
          <a:xfrm>
            <a:off x="2946374" y="2257430"/>
            <a:ext cx="3251250" cy="57403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600">
                <a:solidFill>
                  <a:srgbClr val="CC00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6"/>
          <p:cNvSpPr txBox="1"/>
          <p:nvPr>
            <p:ph idx="1" type="body"/>
          </p:nvPr>
        </p:nvSpPr>
        <p:spPr>
          <a:xfrm>
            <a:off x="390425" y="1124573"/>
            <a:ext cx="8363149" cy="123317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 name="Google Shape;20;p2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3" name="Shape 23"/>
        <p:cNvGrpSpPr/>
        <p:nvPr/>
      </p:nvGrpSpPr>
      <p:grpSpPr>
        <a:xfrm>
          <a:off x="0" y="0"/>
          <a:ext cx="0" cy="0"/>
          <a:chOff x="0" y="0"/>
          <a:chExt cx="0" cy="0"/>
        </a:xfrm>
      </p:grpSpPr>
      <p:sp>
        <p:nvSpPr>
          <p:cNvPr id="24" name="Google Shape;24;p2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7" name="Shape 27"/>
        <p:cNvGrpSpPr/>
        <p:nvPr/>
      </p:nvGrpSpPr>
      <p:grpSpPr>
        <a:xfrm>
          <a:off x="0" y="0"/>
          <a:ext cx="0" cy="0"/>
          <a:chOff x="0" y="0"/>
          <a:chExt cx="0" cy="0"/>
        </a:xfrm>
      </p:grpSpPr>
      <p:sp>
        <p:nvSpPr>
          <p:cNvPr id="28" name="Google Shape;28;p28"/>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8"/>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3" name="Shape 33"/>
        <p:cNvGrpSpPr/>
        <p:nvPr/>
      </p:nvGrpSpPr>
      <p:grpSpPr>
        <a:xfrm>
          <a:off x="0" y="0"/>
          <a:ext cx="0" cy="0"/>
          <a:chOff x="0" y="0"/>
          <a:chExt cx="0" cy="0"/>
        </a:xfrm>
      </p:grpSpPr>
      <p:sp>
        <p:nvSpPr>
          <p:cNvPr id="34" name="Google Shape;34;p29"/>
          <p:cNvSpPr txBox="1"/>
          <p:nvPr>
            <p:ph type="title"/>
          </p:nvPr>
        </p:nvSpPr>
        <p:spPr>
          <a:xfrm>
            <a:off x="2946374" y="2257430"/>
            <a:ext cx="3251250" cy="57403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600">
                <a:solidFill>
                  <a:srgbClr val="CC00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9"/>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29"/>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29"/>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9"/>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9"/>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24"/>
          <p:cNvPicPr preferRelativeResize="0"/>
          <p:nvPr/>
        </p:nvPicPr>
        <p:blipFill rotWithShape="1">
          <a:blip r:embed="rId1">
            <a:alphaModFix/>
          </a:blip>
          <a:srcRect b="0" l="0" r="0" t="0"/>
          <a:stretch/>
        </p:blipFill>
        <p:spPr>
          <a:xfrm>
            <a:off x="8602974" y="66525"/>
            <a:ext cx="348619" cy="357955"/>
          </a:xfrm>
          <a:prstGeom prst="rect">
            <a:avLst/>
          </a:prstGeom>
          <a:noFill/>
          <a:ln>
            <a:noFill/>
          </a:ln>
        </p:spPr>
      </p:pic>
      <p:sp>
        <p:nvSpPr>
          <p:cNvPr id="7" name="Google Shape;7;p24"/>
          <p:cNvSpPr txBox="1"/>
          <p:nvPr>
            <p:ph type="title"/>
          </p:nvPr>
        </p:nvSpPr>
        <p:spPr>
          <a:xfrm>
            <a:off x="2946374" y="2257430"/>
            <a:ext cx="3251250" cy="57403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600" u="none" cap="none" strike="noStrike">
                <a:solidFill>
                  <a:srgbClr val="CC000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24"/>
          <p:cNvSpPr txBox="1"/>
          <p:nvPr>
            <p:ph idx="1" type="body"/>
          </p:nvPr>
        </p:nvSpPr>
        <p:spPr>
          <a:xfrm>
            <a:off x="390425" y="1124573"/>
            <a:ext cx="8363149" cy="123317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2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2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jpg"/><Relationship Id="rId4"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jpg"/><Relationship Id="rId4"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1"/>
          <p:cNvSpPr txBox="1"/>
          <p:nvPr>
            <p:ph type="title"/>
          </p:nvPr>
        </p:nvSpPr>
        <p:spPr>
          <a:xfrm>
            <a:off x="1047532" y="1875252"/>
            <a:ext cx="7049134" cy="1300480"/>
          </a:xfrm>
          <a:prstGeom prst="rect">
            <a:avLst/>
          </a:prstGeom>
          <a:noFill/>
          <a:ln>
            <a:noFill/>
          </a:ln>
        </p:spPr>
        <p:txBody>
          <a:bodyPr anchorCtr="0" anchor="t" bIns="0" lIns="0" spcFirstLastPara="1" rIns="0" wrap="square" tIns="30475">
            <a:spAutoFit/>
          </a:bodyPr>
          <a:lstStyle/>
          <a:p>
            <a:pPr indent="976630" lvl="0" marL="12700" marR="5080" rtl="0" algn="l">
              <a:lnSpc>
                <a:spcPct val="119047"/>
              </a:lnSpc>
              <a:spcBef>
                <a:spcPts val="0"/>
              </a:spcBef>
              <a:spcAft>
                <a:spcPts val="0"/>
              </a:spcAft>
              <a:buNone/>
            </a:pPr>
            <a:r>
              <a:rPr lang="en-US" sz="4200"/>
              <a:t>Capstone	Project  </a:t>
            </a:r>
            <a:r>
              <a:rPr lang="en-US" sz="4200">
                <a:solidFill>
                  <a:srgbClr val="134F5C"/>
                </a:solidFill>
              </a:rPr>
              <a:t>Facial Emotion Recognition</a:t>
            </a:r>
            <a:endParaRPr sz="4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0"/>
          <p:cNvSpPr txBox="1"/>
          <p:nvPr>
            <p:ph type="title"/>
          </p:nvPr>
        </p:nvSpPr>
        <p:spPr>
          <a:xfrm>
            <a:off x="2946374" y="2257430"/>
            <a:ext cx="3251250" cy="57403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Model Training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1"/>
          <p:cNvSpPr txBox="1"/>
          <p:nvPr>
            <p:ph type="title"/>
          </p:nvPr>
        </p:nvSpPr>
        <p:spPr>
          <a:xfrm>
            <a:off x="390425" y="492563"/>
            <a:ext cx="4236720" cy="435609"/>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sz="2650"/>
              <a:t>Using a Pre-trained Model</a:t>
            </a:r>
            <a:endParaRPr sz="2650"/>
          </a:p>
        </p:txBody>
      </p:sp>
      <p:sp>
        <p:nvSpPr>
          <p:cNvPr id="107" name="Google Shape;107;p11"/>
          <p:cNvSpPr txBox="1"/>
          <p:nvPr/>
        </p:nvSpPr>
        <p:spPr>
          <a:xfrm>
            <a:off x="403125" y="1124573"/>
            <a:ext cx="8311500" cy="2760000"/>
          </a:xfrm>
          <a:prstGeom prst="rect">
            <a:avLst/>
          </a:prstGeom>
          <a:noFill/>
          <a:ln>
            <a:noFill/>
          </a:ln>
        </p:spPr>
        <p:txBody>
          <a:bodyPr anchorCtr="0" anchor="t" bIns="0" lIns="0" spcFirstLastPara="1" rIns="0" wrap="square" tIns="12700">
            <a:spAutoFit/>
          </a:bodyPr>
          <a:lstStyle/>
          <a:p>
            <a:pPr indent="-140335" lvl="0" marL="140335" marR="156210" rtl="0" algn="l">
              <a:lnSpc>
                <a:spcPct val="141500"/>
              </a:lnSpc>
              <a:spcBef>
                <a:spcPts val="0"/>
              </a:spcBef>
              <a:spcAft>
                <a:spcPts val="0"/>
              </a:spcAft>
              <a:buClr>
                <a:schemeClr val="dk1"/>
              </a:buClr>
              <a:buSzPts val="1400"/>
              <a:buFont typeface="Arial"/>
              <a:buChar char="•"/>
            </a:pPr>
            <a:r>
              <a:rPr b="1" i="0" lang="en-US" sz="1400" u="none" cap="none" strike="noStrike">
                <a:solidFill>
                  <a:schemeClr val="dk1"/>
                </a:solidFill>
                <a:latin typeface="Arial"/>
                <a:ea typeface="Arial"/>
                <a:cs typeface="Arial"/>
                <a:sym typeface="Arial"/>
              </a:rPr>
              <a:t>In past, there have been many research in field of computer vision and so topic of emotion recognition  was very popular. Some researchers published their own model with various facial features detection  techniques which can be used. Since our aim is built a proper live class monitoring system it is  necessary to check how the model works.</a:t>
            </a:r>
            <a:endParaRPr/>
          </a:p>
          <a:p>
            <a:pPr indent="-140335" lvl="0" marL="140335" marR="0" rtl="0" algn="l">
              <a:lnSpc>
                <a:spcPct val="141500"/>
              </a:lnSpc>
              <a:spcBef>
                <a:spcPts val="0"/>
              </a:spcBef>
              <a:spcAft>
                <a:spcPts val="0"/>
              </a:spcAft>
              <a:buClr>
                <a:schemeClr val="dk1"/>
              </a:buClr>
              <a:buSzPts val="1400"/>
              <a:buFont typeface="Arial"/>
              <a:buChar char="•"/>
            </a:pPr>
            <a:r>
              <a:rPr b="1" i="0" lang="en-US" sz="1400" u="none" cap="none" strike="noStrike">
                <a:solidFill>
                  <a:schemeClr val="dk1"/>
                </a:solidFill>
                <a:latin typeface="Arial"/>
                <a:ea typeface="Arial"/>
                <a:cs typeface="Arial"/>
                <a:sym typeface="Arial"/>
              </a:rPr>
              <a:t>We will use DeepFace. DeepFace is a deep learning facial recognition system created by a research  group at Facebook. It identifies human faces in digital images. The program employs a nine-layer neural  network with over 120 million connection weights and was trained on four million images uploaded by  Facebook users.</a:t>
            </a:r>
            <a:endParaRPr/>
          </a:p>
          <a:p>
            <a:pPr indent="0" lvl="0" marL="114300" marR="0" rtl="0" algn="l">
              <a:lnSpc>
                <a:spcPct val="100000"/>
              </a:lnSpc>
              <a:spcBef>
                <a:spcPts val="720"/>
              </a:spcBef>
              <a:spcAft>
                <a:spcPts val="0"/>
              </a:spcAft>
              <a:buNone/>
            </a:pPr>
            <a:r>
              <a:rPr b="0" i="0" lang="en-US" sz="1400" u="none" cap="none" strike="noStrike">
                <a:solidFill>
                  <a:srgbClr val="F5FDFF"/>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2"/>
          <p:cNvSpPr txBox="1"/>
          <p:nvPr>
            <p:ph type="title"/>
          </p:nvPr>
        </p:nvSpPr>
        <p:spPr>
          <a:xfrm>
            <a:off x="390425" y="492563"/>
            <a:ext cx="3155950" cy="435609"/>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sz="2650"/>
              <a:t>What is DeepFace?</a:t>
            </a:r>
            <a:endParaRPr sz="2650"/>
          </a:p>
        </p:txBody>
      </p:sp>
      <p:sp>
        <p:nvSpPr>
          <p:cNvPr id="113" name="Google Shape;113;p12"/>
          <p:cNvSpPr txBox="1"/>
          <p:nvPr/>
        </p:nvSpPr>
        <p:spPr>
          <a:xfrm>
            <a:off x="504725" y="3835082"/>
            <a:ext cx="7839075" cy="864980"/>
          </a:xfrm>
          <a:prstGeom prst="rect">
            <a:avLst/>
          </a:prstGeom>
          <a:noFill/>
          <a:ln>
            <a:noFill/>
          </a:ln>
        </p:spPr>
        <p:txBody>
          <a:bodyPr anchorCtr="0" anchor="t" bIns="0" lIns="0" spcFirstLastPara="1" rIns="0" wrap="square" tIns="59050">
            <a:spAutoFit/>
          </a:bodyPr>
          <a:lstStyle/>
          <a:p>
            <a:pPr indent="0" lvl="0" marL="295275" marR="0" rtl="0" algn="ctr">
              <a:lnSpc>
                <a:spcPct val="100000"/>
              </a:lnSpc>
              <a:spcBef>
                <a:spcPts val="0"/>
              </a:spcBef>
              <a:spcAft>
                <a:spcPts val="0"/>
              </a:spcAft>
              <a:buNone/>
            </a:pPr>
            <a:r>
              <a:rPr b="1" i="0" lang="en-US" sz="1200" u="none" cap="none" strike="noStrike">
                <a:solidFill>
                  <a:srgbClr val="292929"/>
                </a:solidFill>
                <a:latin typeface="Century"/>
                <a:ea typeface="Century"/>
                <a:cs typeface="Century"/>
                <a:sym typeface="Century"/>
              </a:rPr>
              <a:t>Deep-face is a lightweight face recognition and facial attribute analysis (age, gender, emotion and race) framework for python.</a:t>
            </a:r>
            <a:endParaRPr b="1" i="0" sz="1200" u="none" cap="none" strike="noStrike">
              <a:solidFill>
                <a:schemeClr val="dk1"/>
              </a:solidFill>
              <a:latin typeface="Century"/>
              <a:ea typeface="Century"/>
              <a:cs typeface="Century"/>
              <a:sym typeface="Century"/>
            </a:endParaRPr>
          </a:p>
          <a:p>
            <a:pPr indent="0" lvl="0" marL="295275" marR="0" rtl="0" algn="ctr">
              <a:lnSpc>
                <a:spcPct val="100000"/>
              </a:lnSpc>
              <a:spcBef>
                <a:spcPts val="375"/>
              </a:spcBef>
              <a:spcAft>
                <a:spcPts val="0"/>
              </a:spcAft>
              <a:buNone/>
            </a:pPr>
            <a:r>
              <a:rPr b="1" i="0" lang="en-US" sz="1200" u="none" cap="none" strike="noStrike">
                <a:solidFill>
                  <a:srgbClr val="292929"/>
                </a:solidFill>
                <a:latin typeface="Century"/>
                <a:ea typeface="Century"/>
                <a:cs typeface="Century"/>
                <a:sym typeface="Century"/>
              </a:rPr>
              <a:t>The library is mainly based on  Keras and TensorFlow.</a:t>
            </a:r>
            <a:endParaRPr b="1" i="0" sz="1200" u="none" cap="none" strike="noStrike">
              <a:solidFill>
                <a:schemeClr val="dk1"/>
              </a:solidFill>
              <a:latin typeface="Century"/>
              <a:ea typeface="Century"/>
              <a:cs typeface="Century"/>
              <a:sym typeface="Century"/>
            </a:endParaRPr>
          </a:p>
          <a:p>
            <a:pPr indent="0" lvl="0" marL="12700" marR="0" rtl="0" algn="l">
              <a:lnSpc>
                <a:spcPct val="100000"/>
              </a:lnSpc>
              <a:spcBef>
                <a:spcPts val="334"/>
              </a:spcBef>
              <a:spcAft>
                <a:spcPts val="0"/>
              </a:spcAft>
              <a:buNone/>
            </a:pPr>
            <a:r>
              <a:rPr b="0" i="0" lang="en-US" sz="1050" u="none" cap="none" strike="noStrike">
                <a:solidFill>
                  <a:srgbClr val="F5FDFF"/>
                </a:solidFill>
                <a:latin typeface="Arial"/>
                <a:ea typeface="Arial"/>
                <a:cs typeface="Arial"/>
                <a:sym typeface="Arial"/>
              </a:rPr>
              <a:t>●</a:t>
            </a:r>
            <a:endParaRPr b="0" i="0" sz="1050" u="none" cap="none" strike="noStrike">
              <a:solidFill>
                <a:schemeClr val="dk1"/>
              </a:solidFill>
              <a:latin typeface="Arial"/>
              <a:ea typeface="Arial"/>
              <a:cs typeface="Arial"/>
              <a:sym typeface="Arial"/>
            </a:endParaRPr>
          </a:p>
        </p:txBody>
      </p:sp>
      <p:pic>
        <p:nvPicPr>
          <p:cNvPr id="114" name="Google Shape;114;p12"/>
          <p:cNvPicPr preferRelativeResize="0"/>
          <p:nvPr/>
        </p:nvPicPr>
        <p:blipFill rotWithShape="1">
          <a:blip r:embed="rId3">
            <a:alphaModFix/>
          </a:blip>
          <a:srcRect b="0" l="0" r="0" t="0"/>
          <a:stretch/>
        </p:blipFill>
        <p:spPr>
          <a:xfrm>
            <a:off x="2425378" y="1203384"/>
            <a:ext cx="4293243" cy="24149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3"/>
          <p:cNvSpPr txBox="1"/>
          <p:nvPr>
            <p:ph type="title"/>
          </p:nvPr>
        </p:nvSpPr>
        <p:spPr>
          <a:xfrm>
            <a:off x="390425" y="492563"/>
            <a:ext cx="7100570" cy="435609"/>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sz="2650"/>
              <a:t>Comparison of Different Pre-trained Models</a:t>
            </a:r>
            <a:endParaRPr sz="2650"/>
          </a:p>
        </p:txBody>
      </p:sp>
      <p:pic>
        <p:nvPicPr>
          <p:cNvPr id="120" name="Google Shape;120;p13"/>
          <p:cNvPicPr preferRelativeResize="0"/>
          <p:nvPr/>
        </p:nvPicPr>
        <p:blipFill rotWithShape="1">
          <a:blip r:embed="rId3">
            <a:alphaModFix/>
          </a:blip>
          <a:srcRect b="0" l="0" r="0" t="0"/>
          <a:stretch/>
        </p:blipFill>
        <p:spPr>
          <a:xfrm>
            <a:off x="1098640" y="1209675"/>
            <a:ext cx="7042054" cy="3302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4"/>
          <p:cNvSpPr txBox="1"/>
          <p:nvPr>
            <p:ph type="title"/>
          </p:nvPr>
        </p:nvSpPr>
        <p:spPr>
          <a:xfrm>
            <a:off x="390425" y="492563"/>
            <a:ext cx="1845945" cy="435609"/>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sz="2650"/>
              <a:t>CNN Model</a:t>
            </a:r>
            <a:endParaRPr sz="2650"/>
          </a:p>
        </p:txBody>
      </p:sp>
      <p:pic>
        <p:nvPicPr>
          <p:cNvPr id="126" name="Google Shape;126;p14"/>
          <p:cNvPicPr preferRelativeResize="0"/>
          <p:nvPr/>
        </p:nvPicPr>
        <p:blipFill rotWithShape="1">
          <a:blip r:embed="rId3">
            <a:alphaModFix/>
          </a:blip>
          <a:srcRect b="0" l="0" r="0" t="0"/>
          <a:stretch/>
        </p:blipFill>
        <p:spPr>
          <a:xfrm>
            <a:off x="470901" y="1425833"/>
            <a:ext cx="7980160" cy="269964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5"/>
          <p:cNvSpPr txBox="1"/>
          <p:nvPr>
            <p:ph type="title"/>
          </p:nvPr>
        </p:nvSpPr>
        <p:spPr>
          <a:xfrm>
            <a:off x="390425" y="492563"/>
            <a:ext cx="5374640" cy="435609"/>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sz="2650"/>
              <a:t>Pre-Trained Model vs CNN Model</a:t>
            </a:r>
            <a:endParaRPr sz="2650"/>
          </a:p>
        </p:txBody>
      </p:sp>
      <p:sp>
        <p:nvSpPr>
          <p:cNvPr id="132" name="Google Shape;132;p15"/>
          <p:cNvSpPr txBox="1"/>
          <p:nvPr/>
        </p:nvSpPr>
        <p:spPr>
          <a:xfrm>
            <a:off x="390425" y="1124573"/>
            <a:ext cx="2419350" cy="1753685"/>
          </a:xfrm>
          <a:prstGeom prst="rect">
            <a:avLst/>
          </a:prstGeom>
          <a:noFill/>
          <a:ln>
            <a:noFill/>
          </a:ln>
        </p:spPr>
        <p:txBody>
          <a:bodyPr anchorCtr="0" anchor="t" bIns="0" lIns="0" spcFirstLastPara="1" rIns="0" wrap="square" tIns="100950">
            <a:spAutoFit/>
          </a:bodyPr>
          <a:lstStyle/>
          <a:p>
            <a:pPr indent="-140970" lvl="0" marL="153035" marR="0" rtl="0" algn="l">
              <a:lnSpc>
                <a:spcPct val="100000"/>
              </a:lnSpc>
              <a:spcBef>
                <a:spcPts val="0"/>
              </a:spcBef>
              <a:spcAft>
                <a:spcPts val="0"/>
              </a:spcAft>
              <a:buClr>
                <a:srgbClr val="1A1A1A"/>
              </a:buClr>
              <a:buSzPts val="1400"/>
              <a:buFont typeface="Arial"/>
              <a:buChar char="•"/>
            </a:pPr>
            <a:r>
              <a:rPr b="1" i="0" lang="en-US" sz="1400" u="none" cap="none" strike="noStrike">
                <a:solidFill>
                  <a:srgbClr val="1A1A1A"/>
                </a:solidFill>
                <a:latin typeface="Arial"/>
                <a:ea typeface="Arial"/>
                <a:cs typeface="Arial"/>
                <a:sym typeface="Arial"/>
              </a:rPr>
              <a:t>Improper Prediction</a:t>
            </a:r>
            <a:endParaRPr b="1" i="0" sz="1400" u="none" cap="none" strike="noStrike">
              <a:solidFill>
                <a:schemeClr val="dk1"/>
              </a:solidFill>
              <a:latin typeface="Arial"/>
              <a:ea typeface="Arial"/>
              <a:cs typeface="Arial"/>
              <a:sym typeface="Arial"/>
            </a:endParaRPr>
          </a:p>
          <a:p>
            <a:pPr indent="-140970" lvl="0" marL="153035" marR="0" rtl="0" algn="l">
              <a:lnSpc>
                <a:spcPct val="100000"/>
              </a:lnSpc>
              <a:spcBef>
                <a:spcPts val="700"/>
              </a:spcBef>
              <a:spcAft>
                <a:spcPts val="0"/>
              </a:spcAft>
              <a:buClr>
                <a:srgbClr val="1A1A1A"/>
              </a:buClr>
              <a:buSzPts val="1400"/>
              <a:buFont typeface="Arial"/>
              <a:buChar char="•"/>
            </a:pPr>
            <a:r>
              <a:rPr b="1" i="0" lang="en-US" sz="1400" u="none" cap="none" strike="noStrike">
                <a:solidFill>
                  <a:srgbClr val="1A1A1A"/>
                </a:solidFill>
                <a:latin typeface="Arial"/>
                <a:ea typeface="Arial"/>
                <a:cs typeface="Arial"/>
                <a:sym typeface="Arial"/>
              </a:rPr>
              <a:t>Accuracy</a:t>
            </a:r>
            <a:endParaRPr b="1" i="0" sz="1400" u="none" cap="none" strike="noStrike">
              <a:solidFill>
                <a:schemeClr val="dk1"/>
              </a:solidFill>
              <a:latin typeface="Arial"/>
              <a:ea typeface="Arial"/>
              <a:cs typeface="Arial"/>
              <a:sym typeface="Arial"/>
            </a:endParaRPr>
          </a:p>
          <a:p>
            <a:pPr indent="-140970" lvl="0" marL="153035" marR="0" rtl="0" algn="l">
              <a:lnSpc>
                <a:spcPct val="100000"/>
              </a:lnSpc>
              <a:spcBef>
                <a:spcPts val="695"/>
              </a:spcBef>
              <a:spcAft>
                <a:spcPts val="0"/>
              </a:spcAft>
              <a:buClr>
                <a:srgbClr val="1A1A1A"/>
              </a:buClr>
              <a:buSzPts val="1400"/>
              <a:buFont typeface="Arial"/>
              <a:buChar char="•"/>
            </a:pPr>
            <a:r>
              <a:rPr b="1" i="0" lang="en-US" sz="1400" u="none" cap="none" strike="noStrike">
                <a:solidFill>
                  <a:srgbClr val="1A1A1A"/>
                </a:solidFill>
                <a:latin typeface="Arial"/>
                <a:ea typeface="Arial"/>
                <a:cs typeface="Arial"/>
                <a:sym typeface="Arial"/>
              </a:rPr>
              <a:t>Experimented with less Data</a:t>
            </a:r>
            <a:endParaRPr b="1" i="0" sz="1400" u="none" cap="none" strike="noStrike">
              <a:solidFill>
                <a:schemeClr val="dk1"/>
              </a:solidFill>
              <a:latin typeface="Arial"/>
              <a:ea typeface="Arial"/>
              <a:cs typeface="Arial"/>
              <a:sym typeface="Arial"/>
            </a:endParaRPr>
          </a:p>
          <a:p>
            <a:pPr indent="-140970" lvl="0" marL="153035" marR="0" rtl="0" algn="l">
              <a:lnSpc>
                <a:spcPct val="100000"/>
              </a:lnSpc>
              <a:spcBef>
                <a:spcPts val="695"/>
              </a:spcBef>
              <a:spcAft>
                <a:spcPts val="0"/>
              </a:spcAft>
              <a:buClr>
                <a:srgbClr val="1A1A1A"/>
              </a:buClr>
              <a:buSzPts val="1400"/>
              <a:buFont typeface="Arial"/>
              <a:buChar char="•"/>
            </a:pPr>
            <a:r>
              <a:rPr b="1" i="0" lang="en-US" sz="1400" u="none" cap="none" strike="noStrike">
                <a:solidFill>
                  <a:srgbClr val="1A1A1A"/>
                </a:solidFill>
                <a:latin typeface="Arial"/>
                <a:ea typeface="Arial"/>
                <a:cs typeface="Arial"/>
                <a:sym typeface="Arial"/>
              </a:rPr>
              <a:t>Tuning of parameters</a:t>
            </a:r>
            <a:endParaRPr b="1" i="0" sz="1400" u="none" cap="none" strike="noStrike">
              <a:solidFill>
                <a:schemeClr val="dk1"/>
              </a:solidFill>
              <a:latin typeface="Arial"/>
              <a:ea typeface="Arial"/>
              <a:cs typeface="Arial"/>
              <a:sym typeface="Arial"/>
            </a:endParaRPr>
          </a:p>
          <a:p>
            <a:pPr indent="-140970" lvl="0" marL="153035" marR="0" rtl="0" algn="l">
              <a:lnSpc>
                <a:spcPct val="100000"/>
              </a:lnSpc>
              <a:spcBef>
                <a:spcPts val="700"/>
              </a:spcBef>
              <a:spcAft>
                <a:spcPts val="0"/>
              </a:spcAft>
              <a:buClr>
                <a:srgbClr val="1A1A1A"/>
              </a:buClr>
              <a:buSzPts val="1400"/>
              <a:buFont typeface="Arial"/>
              <a:buChar char="•"/>
            </a:pPr>
            <a:r>
              <a:rPr b="1" i="0" lang="en-US" sz="1400" u="none" cap="none" strike="noStrike">
                <a:solidFill>
                  <a:srgbClr val="1A1A1A"/>
                </a:solidFill>
                <a:latin typeface="Arial"/>
                <a:ea typeface="Arial"/>
                <a:cs typeface="Arial"/>
                <a:sym typeface="Arial"/>
              </a:rPr>
              <a:t>Enhanced Baseline</a:t>
            </a:r>
            <a:endParaRPr b="1" i="0" sz="1400" u="none" cap="none" strike="noStrike">
              <a:solidFill>
                <a:schemeClr val="dk1"/>
              </a:solidFill>
              <a:latin typeface="Arial"/>
              <a:ea typeface="Arial"/>
              <a:cs typeface="Arial"/>
              <a:sym typeface="Arial"/>
            </a:endParaRPr>
          </a:p>
        </p:txBody>
      </p:sp>
      <p:sp>
        <p:nvSpPr>
          <p:cNvPr id="133" name="Google Shape;133;p15"/>
          <p:cNvSpPr txBox="1"/>
          <p:nvPr/>
        </p:nvSpPr>
        <p:spPr>
          <a:xfrm>
            <a:off x="504725" y="3024455"/>
            <a:ext cx="13335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1400" u="none" cap="none" strike="noStrike">
                <a:solidFill>
                  <a:srgbClr val="F5FDFF"/>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6"/>
          <p:cNvSpPr txBox="1"/>
          <p:nvPr>
            <p:ph type="title"/>
          </p:nvPr>
        </p:nvSpPr>
        <p:spPr>
          <a:xfrm>
            <a:off x="390425" y="492563"/>
            <a:ext cx="6969125" cy="435609"/>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sz="2650"/>
              <a:t>Real time Emotion Detection - Local server</a:t>
            </a:r>
            <a:endParaRPr sz="2650"/>
          </a:p>
        </p:txBody>
      </p:sp>
      <p:sp>
        <p:nvSpPr>
          <p:cNvPr id="139" name="Google Shape;139;p16"/>
          <p:cNvSpPr txBox="1"/>
          <p:nvPr/>
        </p:nvSpPr>
        <p:spPr>
          <a:xfrm>
            <a:off x="390425" y="1124573"/>
            <a:ext cx="8123555" cy="1233170"/>
          </a:xfrm>
          <a:prstGeom prst="rect">
            <a:avLst/>
          </a:prstGeom>
          <a:noFill/>
          <a:ln>
            <a:noFill/>
          </a:ln>
        </p:spPr>
        <p:txBody>
          <a:bodyPr anchorCtr="0" anchor="t" bIns="0" lIns="0" spcFirstLastPara="1" rIns="0" wrap="square" tIns="12700">
            <a:spAutoFit/>
          </a:bodyPr>
          <a:lstStyle/>
          <a:p>
            <a:pPr indent="-180975" lvl="0" marL="193040" marR="5080" rtl="0" algn="l">
              <a:lnSpc>
                <a:spcPct val="141500"/>
              </a:lnSpc>
              <a:spcBef>
                <a:spcPts val="0"/>
              </a:spcBef>
              <a:spcAft>
                <a:spcPts val="0"/>
              </a:spcAft>
              <a:buClr>
                <a:srgbClr val="1A1A1A"/>
              </a:buClr>
              <a:buSzPts val="1400"/>
              <a:buFont typeface="Arial"/>
              <a:buChar char="•"/>
            </a:pPr>
            <a:r>
              <a:rPr b="1" i="0" lang="en-US" sz="1400" u="none" cap="none" strike="noStrike">
                <a:solidFill>
                  <a:srgbClr val="1A1A1A"/>
                </a:solidFill>
                <a:latin typeface="Arial"/>
                <a:ea typeface="Arial"/>
                <a:cs typeface="Arial"/>
                <a:sym typeface="Arial"/>
              </a:rPr>
              <a:t>The front end to deploy model as web app is done using streamlit. As opencv-python cannot be used  for cloud servers, we used streamlit-webrtc for that purpose.</a:t>
            </a:r>
            <a:endParaRPr b="1" i="0" sz="1400" u="none" cap="none" strike="noStrike">
              <a:solidFill>
                <a:schemeClr val="dk1"/>
              </a:solidFill>
              <a:latin typeface="Arial"/>
              <a:ea typeface="Arial"/>
              <a:cs typeface="Arial"/>
              <a:sym typeface="Arial"/>
            </a:endParaRPr>
          </a:p>
          <a:p>
            <a:pPr indent="-180975" lvl="0" marL="193040" marR="5715" rtl="0" algn="l">
              <a:lnSpc>
                <a:spcPct val="141500"/>
              </a:lnSpc>
              <a:spcBef>
                <a:spcPts val="0"/>
              </a:spcBef>
              <a:spcAft>
                <a:spcPts val="0"/>
              </a:spcAft>
              <a:buClr>
                <a:srgbClr val="1A1A1A"/>
              </a:buClr>
              <a:buSzPts val="1400"/>
              <a:buFont typeface="Arial"/>
              <a:buChar char="•"/>
            </a:pPr>
            <a:r>
              <a:rPr b="1" i="0" lang="en-US" sz="1400" u="none" cap="none" strike="noStrike">
                <a:solidFill>
                  <a:srgbClr val="1A1A1A"/>
                </a:solidFill>
                <a:latin typeface="Arial"/>
                <a:ea typeface="Arial"/>
                <a:cs typeface="Arial"/>
                <a:sym typeface="Arial"/>
              </a:rPr>
              <a:t>To access video of web app running on local server click on link given</a:t>
            </a:r>
            <a:r>
              <a:rPr b="0" i="0" lang="en-US" sz="1400" u="none" cap="none" strike="noStrike">
                <a:solidFill>
                  <a:srgbClr val="1A1A1A"/>
                </a:solidFill>
                <a:latin typeface="Arial"/>
                <a:ea typeface="Arial"/>
                <a:cs typeface="Arial"/>
                <a:sym typeface="Arial"/>
              </a:rPr>
              <a:t>:</a:t>
            </a:r>
            <a:r>
              <a:rPr b="0" i="0" lang="en-US" sz="1400" u="none" cap="none" strike="noStrike">
                <a:solidFill>
                  <a:srgbClr val="0097A7"/>
                </a:solidFill>
                <a:latin typeface="Arial"/>
                <a:ea typeface="Arial"/>
                <a:cs typeface="Arial"/>
                <a:sym typeface="Arial"/>
              </a:rPr>
              <a:t> </a:t>
            </a:r>
            <a:r>
              <a:rPr b="0" i="0" lang="en-US" sz="1400" u="sng" cap="none" strike="noStrike">
                <a:solidFill>
                  <a:srgbClr val="0097A7"/>
                </a:solidFill>
                <a:latin typeface="Arial"/>
                <a:ea typeface="Arial"/>
                <a:cs typeface="Arial"/>
                <a:sym typeface="Arial"/>
              </a:rPr>
              <a:t>https://github.com/SajalSinha/ </a:t>
            </a:r>
            <a:r>
              <a:rPr b="0" i="0" lang="en-US" sz="1400" u="none" cap="none" strike="noStrike">
                <a:solidFill>
                  <a:srgbClr val="0097A7"/>
                </a:solidFill>
                <a:latin typeface="Arial"/>
                <a:ea typeface="Arial"/>
                <a:cs typeface="Arial"/>
                <a:sym typeface="Arial"/>
              </a:rPr>
              <a:t> </a:t>
            </a:r>
            <a:r>
              <a:rPr b="0" i="0" lang="en-US" sz="1400" u="sng" cap="none" strike="noStrike">
                <a:solidFill>
                  <a:srgbClr val="0097A7"/>
                </a:solidFill>
                <a:latin typeface="Arial"/>
                <a:ea typeface="Arial"/>
                <a:cs typeface="Arial"/>
                <a:sym typeface="Arial"/>
              </a:rPr>
              <a:t>Facial-Emotion-Recognition/blob/main/Sample_Local.mp4</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7"/>
          <p:cNvSpPr txBox="1"/>
          <p:nvPr>
            <p:ph type="title"/>
          </p:nvPr>
        </p:nvSpPr>
        <p:spPr>
          <a:xfrm>
            <a:off x="390425" y="492563"/>
            <a:ext cx="3458845" cy="435609"/>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sz="2650"/>
              <a:t>Deployment Platform</a:t>
            </a:r>
            <a:endParaRPr sz="2650"/>
          </a:p>
        </p:txBody>
      </p:sp>
      <p:sp>
        <p:nvSpPr>
          <p:cNvPr id="145" name="Google Shape;145;p17"/>
          <p:cNvSpPr txBox="1"/>
          <p:nvPr/>
        </p:nvSpPr>
        <p:spPr>
          <a:xfrm>
            <a:off x="390425" y="1124573"/>
            <a:ext cx="8269605" cy="2460161"/>
          </a:xfrm>
          <a:prstGeom prst="rect">
            <a:avLst/>
          </a:prstGeom>
          <a:noFill/>
          <a:ln>
            <a:noFill/>
          </a:ln>
        </p:spPr>
        <p:txBody>
          <a:bodyPr anchorCtr="0" anchor="t" bIns="0" lIns="0" spcFirstLastPara="1" rIns="0" wrap="square" tIns="12700">
            <a:spAutoFit/>
          </a:bodyPr>
          <a:lstStyle/>
          <a:p>
            <a:pPr indent="-140970" lvl="0" marL="153035" marR="210820" rtl="0" algn="l">
              <a:lnSpc>
                <a:spcPct val="141500"/>
              </a:lnSpc>
              <a:spcBef>
                <a:spcPts val="0"/>
              </a:spcBef>
              <a:spcAft>
                <a:spcPts val="0"/>
              </a:spcAft>
              <a:buClr>
                <a:schemeClr val="dk1"/>
              </a:buClr>
              <a:buSzPts val="1400"/>
              <a:buFont typeface="Arial"/>
              <a:buChar char="•"/>
            </a:pPr>
            <a:r>
              <a:rPr b="1" i="0" lang="en-US" sz="1400" u="none" cap="none" strike="noStrike">
                <a:solidFill>
                  <a:schemeClr val="dk1"/>
                </a:solidFill>
                <a:latin typeface="Arial"/>
                <a:ea typeface="Arial"/>
                <a:cs typeface="Arial"/>
                <a:sym typeface="Arial"/>
              </a:rPr>
              <a:t>Heroku is a cloud platform as a service supporting several programming languages. One of the first  cloud platforms, Heroku has been in development since June 2007, when it supported only the Ruby  programming language, but now supports Java, Node.js, Scala, Clojure, Python, PHP, and Go.</a:t>
            </a:r>
            <a:endParaRPr/>
          </a:p>
          <a:p>
            <a:pPr indent="-140970" lvl="0" marL="153035" marR="1348740" rtl="0" algn="l">
              <a:lnSpc>
                <a:spcPct val="141500"/>
              </a:lnSpc>
              <a:spcBef>
                <a:spcPts val="0"/>
              </a:spcBef>
              <a:spcAft>
                <a:spcPts val="0"/>
              </a:spcAft>
              <a:buClr>
                <a:schemeClr val="dk1"/>
              </a:buClr>
              <a:buSzPts val="1400"/>
              <a:buFont typeface="Arial"/>
              <a:buChar char="•"/>
            </a:pPr>
            <a:r>
              <a:rPr b="1" i="0" lang="en-US" sz="1400" u="none" cap="none" strike="noStrike">
                <a:solidFill>
                  <a:schemeClr val="dk1"/>
                </a:solidFill>
                <a:latin typeface="Arial"/>
                <a:ea typeface="Arial"/>
                <a:cs typeface="Arial"/>
                <a:sym typeface="Arial"/>
              </a:rPr>
              <a:t>To access web app please click on this link (Heroku): </a:t>
            </a:r>
            <a:r>
              <a:rPr b="0" i="0" lang="en-US" sz="1400" u="sng" cap="none" strike="noStrike">
                <a:solidFill>
                  <a:srgbClr val="0097A7"/>
                </a:solidFill>
                <a:latin typeface="Arial"/>
                <a:ea typeface="Arial"/>
                <a:cs typeface="Arial"/>
                <a:sym typeface="Arial"/>
              </a:rPr>
              <a:t>https://face-emotion-recognition- </a:t>
            </a:r>
            <a:r>
              <a:rPr b="0" i="0" lang="en-US" sz="1400" u="none" cap="none" strike="noStrike">
                <a:solidFill>
                  <a:srgbClr val="0097A7"/>
                </a:solidFill>
                <a:latin typeface="Arial"/>
                <a:ea typeface="Arial"/>
                <a:cs typeface="Arial"/>
                <a:sym typeface="Arial"/>
              </a:rPr>
              <a:t> </a:t>
            </a:r>
            <a:r>
              <a:rPr b="0" i="0" lang="en-US" sz="1400" u="sng" cap="none" strike="noStrike">
                <a:solidFill>
                  <a:srgbClr val="0097A7"/>
                </a:solidFill>
                <a:latin typeface="Arial"/>
                <a:ea typeface="Arial"/>
                <a:cs typeface="Arial"/>
                <a:sym typeface="Arial"/>
              </a:rPr>
              <a:t>webap.herokuapp.com/</a:t>
            </a:r>
            <a:endParaRPr b="0" i="0" sz="1400" u="none" cap="none" strike="noStrike">
              <a:solidFill>
                <a:schemeClr val="dk1"/>
              </a:solidFill>
              <a:latin typeface="Arial"/>
              <a:ea typeface="Arial"/>
              <a:cs typeface="Arial"/>
              <a:sym typeface="Arial"/>
            </a:endParaRPr>
          </a:p>
          <a:p>
            <a:pPr indent="-140970" lvl="0" marL="153035" marR="5080" rtl="0" algn="l">
              <a:lnSpc>
                <a:spcPct val="141500"/>
              </a:lnSpc>
              <a:spcBef>
                <a:spcPts val="0"/>
              </a:spcBef>
              <a:spcAft>
                <a:spcPts val="0"/>
              </a:spcAft>
              <a:buClr>
                <a:schemeClr val="dk1"/>
              </a:buClr>
              <a:buSzPts val="1400"/>
              <a:buFont typeface="Arial"/>
              <a:buChar char="•"/>
            </a:pPr>
            <a:r>
              <a:rPr b="1" i="0" lang="en-US" sz="1400" u="none" cap="none" strike="noStrike">
                <a:solidFill>
                  <a:schemeClr val="dk1"/>
                </a:solidFill>
                <a:latin typeface="Arial"/>
                <a:ea typeface="Arial"/>
                <a:cs typeface="Arial"/>
                <a:sym typeface="Arial"/>
              </a:rPr>
              <a:t>To access web app please click on this link (streamlit share) : </a:t>
            </a:r>
            <a:r>
              <a:rPr b="0" i="0" lang="en-US" sz="1400" u="sng" cap="none" strike="noStrike">
                <a:solidFill>
                  <a:srgbClr val="0097A7"/>
                </a:solidFill>
                <a:latin typeface="Arial"/>
                <a:ea typeface="Arial"/>
                <a:cs typeface="Arial"/>
                <a:sym typeface="Arial"/>
              </a:rPr>
              <a:t>https://share.streamlit.io/sajalsinha/facial- </a:t>
            </a:r>
            <a:r>
              <a:rPr b="0" i="0" lang="en-US" sz="1400" u="none" cap="none" strike="noStrike">
                <a:solidFill>
                  <a:srgbClr val="0097A7"/>
                </a:solidFill>
                <a:latin typeface="Arial"/>
                <a:ea typeface="Arial"/>
                <a:cs typeface="Arial"/>
                <a:sym typeface="Arial"/>
              </a:rPr>
              <a:t> </a:t>
            </a:r>
            <a:r>
              <a:rPr b="0" i="0" lang="en-US" sz="1400" u="sng" cap="none" strike="noStrike">
                <a:solidFill>
                  <a:srgbClr val="0097A7"/>
                </a:solidFill>
                <a:latin typeface="Arial"/>
                <a:ea typeface="Arial"/>
                <a:cs typeface="Arial"/>
                <a:sym typeface="Arial"/>
              </a:rPr>
              <a:t>emotion-recognition/main/app.py</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8"/>
          <p:cNvSpPr txBox="1"/>
          <p:nvPr>
            <p:ph type="title"/>
          </p:nvPr>
        </p:nvSpPr>
        <p:spPr>
          <a:xfrm>
            <a:off x="390425" y="492563"/>
            <a:ext cx="4863465" cy="435609"/>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sz="2650"/>
              <a:t>Snaps of local server working</a:t>
            </a:r>
            <a:endParaRPr sz="2650"/>
          </a:p>
        </p:txBody>
      </p:sp>
      <p:pic>
        <p:nvPicPr>
          <p:cNvPr id="151" name="Google Shape;151;p18"/>
          <p:cNvPicPr preferRelativeResize="0"/>
          <p:nvPr/>
        </p:nvPicPr>
        <p:blipFill rotWithShape="1">
          <a:blip r:embed="rId3">
            <a:alphaModFix/>
          </a:blip>
          <a:srcRect b="0" l="0" r="0" t="0"/>
          <a:stretch/>
        </p:blipFill>
        <p:spPr>
          <a:xfrm>
            <a:off x="547871" y="1702394"/>
            <a:ext cx="3616655" cy="2638471"/>
          </a:xfrm>
          <a:prstGeom prst="rect">
            <a:avLst/>
          </a:prstGeom>
          <a:noFill/>
          <a:ln>
            <a:noFill/>
          </a:ln>
        </p:spPr>
      </p:pic>
      <p:pic>
        <p:nvPicPr>
          <p:cNvPr id="152" name="Google Shape;152;p18"/>
          <p:cNvPicPr preferRelativeResize="0"/>
          <p:nvPr/>
        </p:nvPicPr>
        <p:blipFill rotWithShape="1">
          <a:blip r:embed="rId4">
            <a:alphaModFix/>
          </a:blip>
          <a:srcRect b="0" l="0" r="0" t="0"/>
          <a:stretch/>
        </p:blipFill>
        <p:spPr>
          <a:xfrm>
            <a:off x="4402925" y="2053924"/>
            <a:ext cx="4069206" cy="194886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19"/>
          <p:cNvPicPr preferRelativeResize="0"/>
          <p:nvPr/>
        </p:nvPicPr>
        <p:blipFill rotWithShape="1">
          <a:blip r:embed="rId3">
            <a:alphaModFix/>
          </a:blip>
          <a:srcRect b="0" l="0" r="0" t="0"/>
          <a:stretch/>
        </p:blipFill>
        <p:spPr>
          <a:xfrm>
            <a:off x="742025" y="1580087"/>
            <a:ext cx="3399629" cy="2578512"/>
          </a:xfrm>
          <a:prstGeom prst="rect">
            <a:avLst/>
          </a:prstGeom>
          <a:noFill/>
          <a:ln>
            <a:noFill/>
          </a:ln>
        </p:spPr>
      </p:pic>
      <p:pic>
        <p:nvPicPr>
          <p:cNvPr id="158" name="Google Shape;158;p19"/>
          <p:cNvPicPr preferRelativeResize="0"/>
          <p:nvPr/>
        </p:nvPicPr>
        <p:blipFill rotWithShape="1">
          <a:blip r:embed="rId4">
            <a:alphaModFix/>
          </a:blip>
          <a:srcRect b="0" l="0" r="0" t="0"/>
          <a:stretch/>
        </p:blipFill>
        <p:spPr>
          <a:xfrm>
            <a:off x="4577693" y="1620995"/>
            <a:ext cx="3919035" cy="25306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2"/>
          <p:cNvSpPr txBox="1"/>
          <p:nvPr>
            <p:ph type="title"/>
          </p:nvPr>
        </p:nvSpPr>
        <p:spPr>
          <a:xfrm>
            <a:off x="390425" y="492563"/>
            <a:ext cx="2016760" cy="435609"/>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sz="2650"/>
              <a:t>Introduction</a:t>
            </a:r>
            <a:endParaRPr sz="2650"/>
          </a:p>
        </p:txBody>
      </p:sp>
      <p:sp>
        <p:nvSpPr>
          <p:cNvPr id="50" name="Google Shape;50;p2"/>
          <p:cNvSpPr txBox="1"/>
          <p:nvPr/>
        </p:nvSpPr>
        <p:spPr>
          <a:xfrm>
            <a:off x="390425" y="1134680"/>
            <a:ext cx="8335009" cy="3751220"/>
          </a:xfrm>
          <a:prstGeom prst="rect">
            <a:avLst/>
          </a:prstGeom>
          <a:noFill/>
          <a:ln>
            <a:noFill/>
          </a:ln>
        </p:spPr>
        <p:txBody>
          <a:bodyPr anchorCtr="0" anchor="t" bIns="0" lIns="0" spcFirstLastPara="1" rIns="0" wrap="square" tIns="12700">
            <a:spAutoFit/>
          </a:bodyPr>
          <a:lstStyle/>
          <a:p>
            <a:pPr indent="-120650" lvl="0" marL="132715" marR="313055" rtl="0" algn="l">
              <a:lnSpc>
                <a:spcPct val="145800"/>
              </a:lnSpc>
              <a:spcBef>
                <a:spcPts val="0"/>
              </a:spcBef>
              <a:spcAft>
                <a:spcPts val="0"/>
              </a:spcAft>
              <a:buClr>
                <a:schemeClr val="dk1"/>
              </a:buClr>
              <a:buSzPts val="1400"/>
              <a:buFont typeface="Times New Roman"/>
              <a:buChar char="•"/>
            </a:pPr>
            <a:r>
              <a:rPr b="1" i="0" lang="en-US" sz="1400" u="none" cap="none" strike="noStrike">
                <a:solidFill>
                  <a:schemeClr val="dk1"/>
                </a:solidFill>
                <a:latin typeface="Times New Roman"/>
                <a:ea typeface="Times New Roman"/>
                <a:cs typeface="Times New Roman"/>
                <a:sym typeface="Times New Roman"/>
              </a:rPr>
              <a:t>The Indian education landscape has been undergoing rapid changes for the past 10 years owing to the advancement of web-based  learning services, specifically, eLearning platforms.</a:t>
            </a:r>
            <a:endParaRPr b="1" i="0" sz="1400" u="none" cap="none" strike="noStrike">
              <a:solidFill>
                <a:schemeClr val="dk1"/>
              </a:solidFill>
              <a:latin typeface="Times New Roman"/>
              <a:ea typeface="Times New Roman"/>
              <a:cs typeface="Times New Roman"/>
              <a:sym typeface="Times New Roman"/>
            </a:endParaRPr>
          </a:p>
          <a:p>
            <a:pPr indent="-120650" lvl="0" marL="132715" marR="93980" rtl="0" algn="l">
              <a:lnSpc>
                <a:spcPct val="145800"/>
              </a:lnSpc>
              <a:spcBef>
                <a:spcPts val="0"/>
              </a:spcBef>
              <a:spcAft>
                <a:spcPts val="0"/>
              </a:spcAft>
              <a:buClr>
                <a:schemeClr val="dk1"/>
              </a:buClr>
              <a:buSzPts val="1400"/>
              <a:buFont typeface="Times New Roman"/>
              <a:buChar char="•"/>
            </a:pPr>
            <a:r>
              <a:rPr b="1" i="0" lang="en-US" sz="1400" u="none" cap="none" strike="noStrike">
                <a:solidFill>
                  <a:schemeClr val="dk1"/>
                </a:solidFill>
                <a:latin typeface="Times New Roman"/>
                <a:ea typeface="Times New Roman"/>
                <a:cs typeface="Times New Roman"/>
                <a:sym typeface="Times New Roman"/>
              </a:rPr>
              <a:t>In a physical classroom during a lecturing teacher can see the faces and assess the emotion of the class and tune their lecture  accordingly, whether he is going fast or slow. He can identify students who need special attention. Digital classrooms are conducted  via video telephony software program (exZoom) where it’s not possible for medium scale class (25-50) to see all students and access  the mood. Because of this drawback, students are not focusing on content due to lack of surveillance.</a:t>
            </a:r>
            <a:endParaRPr b="1" i="0" sz="1400" u="none" cap="none" strike="noStrike">
              <a:solidFill>
                <a:schemeClr val="dk1"/>
              </a:solidFill>
              <a:latin typeface="Times New Roman"/>
              <a:ea typeface="Times New Roman"/>
              <a:cs typeface="Times New Roman"/>
              <a:sym typeface="Times New Roman"/>
            </a:endParaRPr>
          </a:p>
          <a:p>
            <a:pPr indent="-120650" lvl="0" marL="132715" marR="5080" rtl="0" algn="l">
              <a:lnSpc>
                <a:spcPct val="145800"/>
              </a:lnSpc>
              <a:spcBef>
                <a:spcPts val="0"/>
              </a:spcBef>
              <a:spcAft>
                <a:spcPts val="0"/>
              </a:spcAft>
              <a:buClr>
                <a:schemeClr val="dk1"/>
              </a:buClr>
              <a:buSzPts val="1400"/>
              <a:buFont typeface="Times New Roman"/>
              <a:buChar char="•"/>
            </a:pPr>
            <a:r>
              <a:rPr b="1" i="0" lang="en-US" sz="1400" u="none" cap="none" strike="noStrike">
                <a:solidFill>
                  <a:schemeClr val="dk1"/>
                </a:solidFill>
                <a:latin typeface="Times New Roman"/>
                <a:ea typeface="Times New Roman"/>
                <a:cs typeface="Times New Roman"/>
                <a:sym typeface="Times New Roman"/>
              </a:rPr>
              <a:t>While digital platforms have limitations in terms of physical surveillance but it comes with the power of data and machines which can  work for you. It provides data in the form of video, audio, and texts which can be analysed using deep learning algorithms. Deep  learning backed system not only solves the surveillance issue, but it also removes the human bias from the system, and all information  is no longer in the teacher’s brain rather translated in numbers that can be analysed and tracked.</a:t>
            </a:r>
            <a:endParaRPr b="1" i="0" sz="1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0"/>
          <p:cNvPicPr preferRelativeResize="0"/>
          <p:nvPr/>
        </p:nvPicPr>
        <p:blipFill rotWithShape="1">
          <a:blip r:embed="rId3">
            <a:alphaModFix/>
          </a:blip>
          <a:srcRect b="0" l="0" r="0" t="0"/>
          <a:stretch/>
        </p:blipFill>
        <p:spPr>
          <a:xfrm>
            <a:off x="904304" y="1893689"/>
            <a:ext cx="3338169" cy="1933864"/>
          </a:xfrm>
          <a:prstGeom prst="rect">
            <a:avLst/>
          </a:prstGeom>
          <a:noFill/>
          <a:ln>
            <a:noFill/>
          </a:ln>
        </p:spPr>
      </p:pic>
      <p:pic>
        <p:nvPicPr>
          <p:cNvPr id="164" name="Google Shape;164;p20"/>
          <p:cNvPicPr preferRelativeResize="0"/>
          <p:nvPr/>
        </p:nvPicPr>
        <p:blipFill rotWithShape="1">
          <a:blip r:embed="rId4">
            <a:alphaModFix/>
          </a:blip>
          <a:srcRect b="0" l="0" r="0" t="0"/>
          <a:stretch/>
        </p:blipFill>
        <p:spPr>
          <a:xfrm>
            <a:off x="4609438" y="1727143"/>
            <a:ext cx="3486190" cy="270806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1"/>
          <p:cNvSpPr txBox="1"/>
          <p:nvPr>
            <p:ph type="title"/>
          </p:nvPr>
        </p:nvSpPr>
        <p:spPr>
          <a:xfrm>
            <a:off x="390425" y="492563"/>
            <a:ext cx="1884680" cy="435609"/>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sz="2650"/>
              <a:t>Conclusion</a:t>
            </a:r>
            <a:endParaRPr sz="2650"/>
          </a:p>
        </p:txBody>
      </p:sp>
      <p:sp>
        <p:nvSpPr>
          <p:cNvPr id="170" name="Google Shape;170;p21"/>
          <p:cNvSpPr txBox="1"/>
          <p:nvPr/>
        </p:nvSpPr>
        <p:spPr>
          <a:xfrm>
            <a:off x="390425" y="1124573"/>
            <a:ext cx="5854065" cy="1448473"/>
          </a:xfrm>
          <a:prstGeom prst="rect">
            <a:avLst/>
          </a:prstGeom>
          <a:noFill/>
          <a:ln>
            <a:noFill/>
          </a:ln>
        </p:spPr>
        <p:txBody>
          <a:bodyPr anchorCtr="0" anchor="t" bIns="0" lIns="0" spcFirstLastPara="1" rIns="0" wrap="square" tIns="100950">
            <a:spAutoFit/>
          </a:bodyPr>
          <a:lstStyle/>
          <a:p>
            <a:pPr indent="-140970" lvl="0" marL="153035" marR="0" rtl="0" algn="l">
              <a:lnSpc>
                <a:spcPct val="100000"/>
              </a:lnSpc>
              <a:spcBef>
                <a:spcPts val="0"/>
              </a:spcBef>
              <a:spcAft>
                <a:spcPts val="0"/>
              </a:spcAft>
              <a:buClr>
                <a:srgbClr val="1A1A1A"/>
              </a:buClr>
              <a:buSzPts val="1400"/>
              <a:buFont typeface="Arial"/>
              <a:buChar char="•"/>
            </a:pPr>
            <a:r>
              <a:rPr b="1" i="0" lang="en-US" sz="1400" u="none" cap="none" strike="noStrike">
                <a:solidFill>
                  <a:srgbClr val="1A1A1A"/>
                </a:solidFill>
                <a:latin typeface="Arial"/>
                <a:ea typeface="Arial"/>
                <a:cs typeface="Arial"/>
                <a:sym typeface="Arial"/>
              </a:rPr>
              <a:t>Our model gave validation accuracy of ~62% and train accuracy of 90%.</a:t>
            </a:r>
            <a:endParaRPr b="1" i="0" sz="1400" u="none" cap="none" strike="noStrike">
              <a:solidFill>
                <a:schemeClr val="dk1"/>
              </a:solidFill>
              <a:latin typeface="Arial"/>
              <a:ea typeface="Arial"/>
              <a:cs typeface="Arial"/>
              <a:sym typeface="Arial"/>
            </a:endParaRPr>
          </a:p>
          <a:p>
            <a:pPr indent="-140970" lvl="0" marL="153035" marR="0" rtl="0" algn="l">
              <a:lnSpc>
                <a:spcPct val="100000"/>
              </a:lnSpc>
              <a:spcBef>
                <a:spcPts val="700"/>
              </a:spcBef>
              <a:spcAft>
                <a:spcPts val="0"/>
              </a:spcAft>
              <a:buClr>
                <a:srgbClr val="1A1A1A"/>
              </a:buClr>
              <a:buSzPts val="1400"/>
              <a:buFont typeface="Arial"/>
              <a:buChar char="•"/>
            </a:pPr>
            <a:r>
              <a:rPr b="1" i="0" lang="en-US" sz="1400" u="none" cap="none" strike="noStrike">
                <a:solidFill>
                  <a:srgbClr val="1A1A1A"/>
                </a:solidFill>
                <a:latin typeface="Arial"/>
                <a:ea typeface="Arial"/>
                <a:cs typeface="Arial"/>
                <a:sym typeface="Arial"/>
              </a:rPr>
              <a:t>Model is successfully able to detect emotions and faces.</a:t>
            </a:r>
            <a:endParaRPr b="1" i="0" sz="1400" u="none" cap="none" strike="noStrike">
              <a:solidFill>
                <a:schemeClr val="dk1"/>
              </a:solidFill>
              <a:latin typeface="Arial"/>
              <a:ea typeface="Arial"/>
              <a:cs typeface="Arial"/>
              <a:sym typeface="Arial"/>
            </a:endParaRPr>
          </a:p>
          <a:p>
            <a:pPr indent="-140970" lvl="0" marL="153035" marR="0" rtl="0" algn="l">
              <a:lnSpc>
                <a:spcPct val="100000"/>
              </a:lnSpc>
              <a:spcBef>
                <a:spcPts val="695"/>
              </a:spcBef>
              <a:spcAft>
                <a:spcPts val="0"/>
              </a:spcAft>
              <a:buClr>
                <a:srgbClr val="1A1A1A"/>
              </a:buClr>
              <a:buSzPts val="1400"/>
              <a:buFont typeface="Arial"/>
              <a:buChar char="•"/>
            </a:pPr>
            <a:r>
              <a:rPr b="1" i="0" lang="en-US" sz="1400" u="none" cap="none" strike="noStrike">
                <a:solidFill>
                  <a:srgbClr val="1A1A1A"/>
                </a:solidFill>
                <a:latin typeface="Arial"/>
                <a:ea typeface="Arial"/>
                <a:cs typeface="Arial"/>
                <a:sym typeface="Arial"/>
              </a:rPr>
              <a:t>It got easily deployed on Heroku and Streamlit Share.</a:t>
            </a:r>
            <a:endParaRPr b="1" i="0" sz="1400" u="none" cap="none" strike="noStrike">
              <a:solidFill>
                <a:schemeClr val="dk1"/>
              </a:solidFill>
              <a:latin typeface="Arial"/>
              <a:ea typeface="Arial"/>
              <a:cs typeface="Arial"/>
              <a:sym typeface="Arial"/>
            </a:endParaRPr>
          </a:p>
          <a:p>
            <a:pPr indent="-140970" lvl="0" marL="153035" marR="0" rtl="0" algn="l">
              <a:lnSpc>
                <a:spcPct val="100000"/>
              </a:lnSpc>
              <a:spcBef>
                <a:spcPts val="695"/>
              </a:spcBef>
              <a:spcAft>
                <a:spcPts val="0"/>
              </a:spcAft>
              <a:buClr>
                <a:srgbClr val="1A1A1A"/>
              </a:buClr>
              <a:buSzPts val="1400"/>
              <a:buFont typeface="Arial"/>
              <a:buChar char="•"/>
            </a:pPr>
            <a:r>
              <a:rPr b="1" i="0" lang="en-US" sz="1400" u="none" cap="none" strike="noStrike">
                <a:solidFill>
                  <a:srgbClr val="1A1A1A"/>
                </a:solidFill>
                <a:latin typeface="Arial"/>
                <a:ea typeface="Arial"/>
                <a:cs typeface="Arial"/>
                <a:sym typeface="Arial"/>
              </a:rPr>
              <a:t>Frontend Work has been done using Streamlit.</a:t>
            </a:r>
            <a:endParaRPr b="1" i="0" sz="14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2"/>
          <p:cNvSpPr txBox="1"/>
          <p:nvPr>
            <p:ph type="title"/>
          </p:nvPr>
        </p:nvSpPr>
        <p:spPr>
          <a:xfrm>
            <a:off x="390425" y="492563"/>
            <a:ext cx="2928620" cy="435609"/>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sz="2650"/>
              <a:t>Challenges Faced</a:t>
            </a:r>
            <a:endParaRPr sz="2650"/>
          </a:p>
        </p:txBody>
      </p:sp>
      <p:sp>
        <p:nvSpPr>
          <p:cNvPr id="176" name="Google Shape;176;p22"/>
          <p:cNvSpPr txBox="1"/>
          <p:nvPr/>
        </p:nvSpPr>
        <p:spPr>
          <a:xfrm>
            <a:off x="390425" y="1124573"/>
            <a:ext cx="6974840" cy="1448473"/>
          </a:xfrm>
          <a:prstGeom prst="rect">
            <a:avLst/>
          </a:prstGeom>
          <a:noFill/>
          <a:ln>
            <a:noFill/>
          </a:ln>
        </p:spPr>
        <p:txBody>
          <a:bodyPr anchorCtr="0" anchor="t" bIns="0" lIns="0" spcFirstLastPara="1" rIns="0" wrap="square" tIns="100950">
            <a:spAutoFit/>
          </a:bodyPr>
          <a:lstStyle/>
          <a:p>
            <a:pPr indent="-140970" lvl="0" marL="153035" marR="0" rtl="0" algn="l">
              <a:lnSpc>
                <a:spcPct val="100000"/>
              </a:lnSpc>
              <a:spcBef>
                <a:spcPts val="0"/>
              </a:spcBef>
              <a:spcAft>
                <a:spcPts val="0"/>
              </a:spcAft>
              <a:buClr>
                <a:srgbClr val="1A1A1A"/>
              </a:buClr>
              <a:buSzPts val="1400"/>
              <a:buFont typeface="Arial"/>
              <a:buChar char="•"/>
            </a:pPr>
            <a:r>
              <a:rPr b="1" i="0" lang="en-US" sz="1400" u="none" cap="none" strike="noStrike">
                <a:solidFill>
                  <a:srgbClr val="1A1A1A"/>
                </a:solidFill>
                <a:latin typeface="Arial"/>
                <a:ea typeface="Arial"/>
                <a:cs typeface="Arial"/>
                <a:sym typeface="Arial"/>
              </a:rPr>
              <a:t>While Making CNN model, its training was hard n Colab as system was crashing often.</a:t>
            </a:r>
            <a:endParaRPr b="1" i="0" sz="1400" u="none" cap="none" strike="noStrike">
              <a:solidFill>
                <a:schemeClr val="dk1"/>
              </a:solidFill>
              <a:latin typeface="Arial"/>
              <a:ea typeface="Arial"/>
              <a:cs typeface="Arial"/>
              <a:sym typeface="Arial"/>
            </a:endParaRPr>
          </a:p>
          <a:p>
            <a:pPr indent="-140970" lvl="0" marL="153035" marR="0" rtl="0" algn="l">
              <a:lnSpc>
                <a:spcPct val="100000"/>
              </a:lnSpc>
              <a:spcBef>
                <a:spcPts val="700"/>
              </a:spcBef>
              <a:spcAft>
                <a:spcPts val="0"/>
              </a:spcAft>
              <a:buClr>
                <a:srgbClr val="1A1A1A"/>
              </a:buClr>
              <a:buSzPts val="1400"/>
              <a:buFont typeface="Arial"/>
              <a:buChar char="•"/>
            </a:pPr>
            <a:r>
              <a:rPr b="1" i="0" lang="en-US" sz="1400" u="none" cap="none" strike="noStrike">
                <a:solidFill>
                  <a:srgbClr val="1A1A1A"/>
                </a:solidFill>
                <a:latin typeface="Arial"/>
                <a:ea typeface="Arial"/>
                <a:cs typeface="Arial"/>
                <a:sym typeface="Arial"/>
              </a:rPr>
              <a:t>Running high epoch was stressful.</a:t>
            </a:r>
            <a:endParaRPr b="1" i="0" sz="1400" u="none" cap="none" strike="noStrike">
              <a:solidFill>
                <a:schemeClr val="dk1"/>
              </a:solidFill>
              <a:latin typeface="Arial"/>
              <a:ea typeface="Arial"/>
              <a:cs typeface="Arial"/>
              <a:sym typeface="Arial"/>
            </a:endParaRPr>
          </a:p>
          <a:p>
            <a:pPr indent="-140970" lvl="0" marL="153035" marR="0" rtl="0" algn="l">
              <a:lnSpc>
                <a:spcPct val="100000"/>
              </a:lnSpc>
              <a:spcBef>
                <a:spcPts val="695"/>
              </a:spcBef>
              <a:spcAft>
                <a:spcPts val="0"/>
              </a:spcAft>
              <a:buClr>
                <a:srgbClr val="1A1A1A"/>
              </a:buClr>
              <a:buSzPts val="1400"/>
              <a:buFont typeface="Arial"/>
              <a:buChar char="•"/>
            </a:pPr>
            <a:r>
              <a:rPr b="1" i="0" lang="en-US" sz="1400" u="none" cap="none" strike="noStrike">
                <a:solidFill>
                  <a:srgbClr val="1A1A1A"/>
                </a:solidFill>
                <a:latin typeface="Arial"/>
                <a:ea typeface="Arial"/>
                <a:cs typeface="Arial"/>
                <a:sym typeface="Arial"/>
              </a:rPr>
              <a:t>Access of webcam in google colab as well as in streamlit was tough.</a:t>
            </a:r>
            <a:endParaRPr b="1" i="0" sz="1400" u="none" cap="none" strike="noStrike">
              <a:solidFill>
                <a:schemeClr val="dk1"/>
              </a:solidFill>
              <a:latin typeface="Arial"/>
              <a:ea typeface="Arial"/>
              <a:cs typeface="Arial"/>
              <a:sym typeface="Arial"/>
            </a:endParaRPr>
          </a:p>
          <a:p>
            <a:pPr indent="-140970" lvl="0" marL="153035" marR="0" rtl="0" algn="l">
              <a:lnSpc>
                <a:spcPct val="100000"/>
              </a:lnSpc>
              <a:spcBef>
                <a:spcPts val="695"/>
              </a:spcBef>
              <a:spcAft>
                <a:spcPts val="0"/>
              </a:spcAft>
              <a:buClr>
                <a:srgbClr val="1A1A1A"/>
              </a:buClr>
              <a:buSzPts val="1400"/>
              <a:buFont typeface="Arial"/>
              <a:buChar char="•"/>
            </a:pPr>
            <a:r>
              <a:rPr b="1" i="0" lang="en-US" sz="1400" u="none" cap="none" strike="noStrike">
                <a:solidFill>
                  <a:srgbClr val="1A1A1A"/>
                </a:solidFill>
                <a:latin typeface="Arial"/>
                <a:ea typeface="Arial"/>
                <a:cs typeface="Arial"/>
                <a:sym typeface="Arial"/>
              </a:rPr>
              <a:t>While deployment, version compatibility has to be properly managed.</a:t>
            </a:r>
            <a:endParaRPr b="1" i="0" sz="14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txBox="1"/>
          <p:nvPr>
            <p:ph type="title"/>
          </p:nvPr>
        </p:nvSpPr>
        <p:spPr>
          <a:xfrm>
            <a:off x="2667774" y="2123918"/>
            <a:ext cx="2964180" cy="723265"/>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lang="en-US" sz="4550"/>
              <a:t>Thank-you</a:t>
            </a:r>
            <a:endParaRPr sz="45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3"/>
          <p:cNvSpPr txBox="1"/>
          <p:nvPr>
            <p:ph type="title"/>
          </p:nvPr>
        </p:nvSpPr>
        <p:spPr>
          <a:xfrm>
            <a:off x="390425" y="492563"/>
            <a:ext cx="3136900" cy="435609"/>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sz="2650"/>
              <a:t>Problem Statement</a:t>
            </a:r>
            <a:endParaRPr sz="2650"/>
          </a:p>
        </p:txBody>
      </p:sp>
      <p:sp>
        <p:nvSpPr>
          <p:cNvPr id="56" name="Google Shape;56;p3"/>
          <p:cNvSpPr txBox="1"/>
          <p:nvPr/>
        </p:nvSpPr>
        <p:spPr>
          <a:xfrm>
            <a:off x="390425" y="1134680"/>
            <a:ext cx="8294370" cy="605487"/>
          </a:xfrm>
          <a:prstGeom prst="rect">
            <a:avLst/>
          </a:prstGeom>
          <a:noFill/>
          <a:ln>
            <a:noFill/>
          </a:ln>
        </p:spPr>
        <p:txBody>
          <a:bodyPr anchorCtr="0" anchor="t" bIns="0" lIns="0" spcFirstLastPara="1" rIns="0" wrap="square" tIns="12700">
            <a:spAutoFit/>
          </a:bodyPr>
          <a:lstStyle/>
          <a:p>
            <a:pPr indent="-120650" lvl="0" marL="132715" marR="5080" rtl="0" algn="l">
              <a:lnSpc>
                <a:spcPct val="145800"/>
              </a:lnSpc>
              <a:spcBef>
                <a:spcPts val="0"/>
              </a:spcBef>
              <a:spcAft>
                <a:spcPts val="0"/>
              </a:spcAft>
              <a:buClr>
                <a:schemeClr val="dk1"/>
              </a:buClr>
              <a:buSzPts val="1400"/>
              <a:buFont typeface="Arial"/>
              <a:buChar char="•"/>
            </a:pPr>
            <a:r>
              <a:rPr b="1" i="0" lang="en-US" sz="1400" u="none" cap="none" strike="noStrike">
                <a:solidFill>
                  <a:schemeClr val="dk1"/>
                </a:solidFill>
                <a:latin typeface="Arial"/>
                <a:ea typeface="Arial"/>
                <a:cs typeface="Arial"/>
                <a:sym typeface="Arial"/>
              </a:rPr>
              <a:t>We will solve the before-mentioned challenge by applying deep learning algorithms to live video data. The solution to this problem is  by recognizing facial emotions.</a:t>
            </a:r>
            <a:endParaRPr b="1" i="0" sz="14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4"/>
          <p:cNvSpPr txBox="1"/>
          <p:nvPr>
            <p:ph type="title"/>
          </p:nvPr>
        </p:nvSpPr>
        <p:spPr>
          <a:xfrm>
            <a:off x="390425" y="492563"/>
            <a:ext cx="6037580" cy="435609"/>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sz="2650"/>
              <a:t>What is Facial Emotion Recognition?</a:t>
            </a:r>
            <a:endParaRPr sz="2650"/>
          </a:p>
        </p:txBody>
      </p:sp>
      <p:sp>
        <p:nvSpPr>
          <p:cNvPr id="62" name="Google Shape;62;p4"/>
          <p:cNvSpPr txBox="1"/>
          <p:nvPr/>
        </p:nvSpPr>
        <p:spPr>
          <a:xfrm>
            <a:off x="390425" y="1117919"/>
            <a:ext cx="8329930" cy="2806987"/>
          </a:xfrm>
          <a:prstGeom prst="rect">
            <a:avLst/>
          </a:prstGeom>
          <a:noFill/>
          <a:ln>
            <a:noFill/>
          </a:ln>
        </p:spPr>
        <p:txBody>
          <a:bodyPr anchorCtr="0" anchor="t" bIns="0" lIns="0" spcFirstLastPara="1" rIns="0" wrap="square" tIns="12700">
            <a:spAutoFit/>
          </a:bodyPr>
          <a:lstStyle/>
          <a:p>
            <a:pPr indent="-140970" lvl="0" marL="153035" marR="57150" rtl="0" algn="l">
              <a:lnSpc>
                <a:spcPct val="151800"/>
              </a:lnSpc>
              <a:spcBef>
                <a:spcPts val="0"/>
              </a:spcBef>
              <a:spcAft>
                <a:spcPts val="0"/>
              </a:spcAft>
              <a:buClr>
                <a:srgbClr val="24292F"/>
              </a:buClr>
              <a:buSzPts val="1400"/>
              <a:buFont typeface="Arial"/>
              <a:buChar char="•"/>
            </a:pPr>
            <a:r>
              <a:rPr b="1" i="0" lang="en-US" sz="1400" u="none" cap="none" strike="noStrike">
                <a:solidFill>
                  <a:srgbClr val="24292F"/>
                </a:solidFill>
                <a:latin typeface="Arial"/>
                <a:ea typeface="Arial"/>
                <a:cs typeface="Arial"/>
                <a:sym typeface="Arial"/>
              </a:rPr>
              <a:t>Facial emotion recognition is the process of detecting human emotions from facial expressions. The  human brain recognizes emotions automatically, and software has now been developed that can  recognize emotions as well. This technology is becoming more accurate all the time, and will eventually  be able to read emotions as well as our brains do.</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45"/>
              </a:spcBef>
              <a:spcAft>
                <a:spcPts val="0"/>
              </a:spcAft>
              <a:buClr>
                <a:srgbClr val="24292F"/>
              </a:buClr>
              <a:buSzPts val="1400"/>
              <a:buFont typeface="Arial"/>
              <a:buNone/>
            </a:pPr>
            <a:r>
              <a:t/>
            </a:r>
            <a:endParaRPr b="1" i="0" sz="1400" u="none" cap="none" strike="noStrike">
              <a:solidFill>
                <a:schemeClr val="dk1"/>
              </a:solidFill>
              <a:latin typeface="Arial"/>
              <a:ea typeface="Arial"/>
              <a:cs typeface="Arial"/>
              <a:sym typeface="Arial"/>
            </a:endParaRPr>
          </a:p>
          <a:p>
            <a:pPr indent="-140970" lvl="0" marL="153035" marR="5080" rtl="0" algn="l">
              <a:lnSpc>
                <a:spcPct val="151800"/>
              </a:lnSpc>
              <a:spcBef>
                <a:spcPts val="0"/>
              </a:spcBef>
              <a:spcAft>
                <a:spcPts val="0"/>
              </a:spcAft>
              <a:buClr>
                <a:srgbClr val="24292F"/>
              </a:buClr>
              <a:buSzPts val="1400"/>
              <a:buFont typeface="Arial"/>
              <a:buChar char="•"/>
            </a:pPr>
            <a:r>
              <a:rPr b="1" i="0" lang="en-US" sz="1400" u="none" cap="none" strike="noStrike">
                <a:solidFill>
                  <a:srgbClr val="24292F"/>
                </a:solidFill>
                <a:latin typeface="Arial"/>
                <a:ea typeface="Arial"/>
                <a:cs typeface="Arial"/>
                <a:sym typeface="Arial"/>
              </a:rPr>
              <a:t>AI can detect emotions by learning what each facial expression means and applying that knowledge to  the new information presented to it. Emotional artificial intelligence, or emotion AI, is a technology that is  capable of reading, imitating, interpreting, and responding to human facial expressions and emotions.</a:t>
            </a:r>
            <a:endParaRPr b="1" i="0" sz="1400" u="none" cap="none" strike="noStrike">
              <a:solidFill>
                <a:schemeClr val="dk1"/>
              </a:solidFill>
              <a:latin typeface="Arial"/>
              <a:ea typeface="Arial"/>
              <a:cs typeface="Arial"/>
              <a:sym typeface="Arial"/>
            </a:endParaRPr>
          </a:p>
        </p:txBody>
      </p:sp>
      <p:sp>
        <p:nvSpPr>
          <p:cNvPr id="63" name="Google Shape;63;p4"/>
          <p:cNvSpPr txBox="1"/>
          <p:nvPr/>
        </p:nvSpPr>
        <p:spPr>
          <a:xfrm>
            <a:off x="504725" y="3895713"/>
            <a:ext cx="13335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1400" u="none" cap="none" strike="noStrike">
                <a:solidFill>
                  <a:srgbClr val="F5FDFF"/>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5"/>
          <p:cNvSpPr txBox="1"/>
          <p:nvPr>
            <p:ph type="title"/>
          </p:nvPr>
        </p:nvSpPr>
        <p:spPr>
          <a:xfrm>
            <a:off x="390425" y="492563"/>
            <a:ext cx="8073390" cy="435609"/>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sz="2650"/>
              <a:t>Other Applications of Facial Emotion Recognition</a:t>
            </a:r>
            <a:endParaRPr sz="2650"/>
          </a:p>
        </p:txBody>
      </p:sp>
      <p:sp>
        <p:nvSpPr>
          <p:cNvPr id="69" name="Google Shape;69;p5"/>
          <p:cNvSpPr txBox="1"/>
          <p:nvPr/>
        </p:nvSpPr>
        <p:spPr>
          <a:xfrm>
            <a:off x="390424" y="1139703"/>
            <a:ext cx="8318500" cy="2766078"/>
          </a:xfrm>
          <a:prstGeom prst="rect">
            <a:avLst/>
          </a:prstGeom>
          <a:noFill/>
          <a:ln>
            <a:noFill/>
          </a:ln>
        </p:spPr>
        <p:txBody>
          <a:bodyPr anchorCtr="0" anchor="t" bIns="0" lIns="0" spcFirstLastPara="1" rIns="0" wrap="square" tIns="12700">
            <a:spAutoFit/>
          </a:bodyPr>
          <a:lstStyle/>
          <a:p>
            <a:pPr indent="-231140" lvl="0" marL="243204" marR="5080" rtl="0" algn="l">
              <a:lnSpc>
                <a:spcPct val="141500"/>
              </a:lnSpc>
              <a:spcBef>
                <a:spcPts val="0"/>
              </a:spcBef>
              <a:spcAft>
                <a:spcPts val="0"/>
              </a:spcAft>
              <a:buClr>
                <a:srgbClr val="24292F"/>
              </a:buClr>
              <a:buSzPts val="1400"/>
              <a:buFont typeface="Arial"/>
              <a:buChar char="•"/>
            </a:pPr>
            <a:r>
              <a:rPr b="1" i="0" lang="en-US" sz="1400" u="sng" cap="none" strike="noStrike">
                <a:solidFill>
                  <a:srgbClr val="24292F"/>
                </a:solidFill>
                <a:latin typeface="Arial"/>
                <a:ea typeface="Arial"/>
                <a:cs typeface="Arial"/>
                <a:sym typeface="Arial"/>
              </a:rPr>
              <a:t>Market Research</a:t>
            </a:r>
            <a:r>
              <a:rPr b="1" i="0" lang="en-US" sz="1400" u="none" cap="none" strike="noStrike">
                <a:solidFill>
                  <a:srgbClr val="24292F"/>
                </a:solidFill>
                <a:latin typeface="Arial"/>
                <a:ea typeface="Arial"/>
                <a:cs typeface="Arial"/>
                <a:sym typeface="Arial"/>
              </a:rPr>
              <a:t>: Companies have traditionally done market research by conducting surveys to find  out about what consumers want and need. This method however, assumes that the preferences stated  are correct and reflect future actions. But this is not always the case. Another popular approach in  market research is to employ behavioral methods where user’s reactions are observed, while  interacting with a brand or a product. Although effective, such techniques can quickly become very  labor intensive as the sample size increases. In such circumstances, facial expression recognition  technology can save the day by allowing companies to conduct market research and measure  moment-by-moment facial expressions of emotions automatically, making it easy aggregate the results</a:t>
            </a:r>
            <a:endParaRPr b="1" i="0" sz="14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6"/>
          <p:cNvSpPr txBox="1"/>
          <p:nvPr/>
        </p:nvSpPr>
        <p:spPr>
          <a:xfrm>
            <a:off x="390425" y="1117919"/>
            <a:ext cx="8314690" cy="2616200"/>
          </a:xfrm>
          <a:prstGeom prst="rect">
            <a:avLst/>
          </a:prstGeom>
          <a:noFill/>
          <a:ln>
            <a:noFill/>
          </a:ln>
        </p:spPr>
        <p:txBody>
          <a:bodyPr anchorCtr="0" anchor="t" bIns="0" lIns="0" spcFirstLastPara="1" rIns="0" wrap="square" tIns="12700">
            <a:spAutoFit/>
          </a:bodyPr>
          <a:lstStyle/>
          <a:p>
            <a:pPr indent="-231140" lvl="0" marL="243204" marR="5080" rtl="0" algn="l">
              <a:lnSpc>
                <a:spcPct val="151800"/>
              </a:lnSpc>
              <a:spcBef>
                <a:spcPts val="0"/>
              </a:spcBef>
              <a:spcAft>
                <a:spcPts val="0"/>
              </a:spcAft>
              <a:buClr>
                <a:srgbClr val="24292F"/>
              </a:buClr>
              <a:buSzPts val="1400"/>
              <a:buFont typeface="Arial"/>
              <a:buChar char="•"/>
            </a:pPr>
            <a:r>
              <a:rPr b="1" i="0" lang="en-US" sz="1400" u="sng" cap="none" strike="noStrike">
                <a:solidFill>
                  <a:srgbClr val="24292F"/>
                </a:solidFill>
                <a:latin typeface="Arial"/>
                <a:ea typeface="Arial"/>
                <a:cs typeface="Arial"/>
                <a:sym typeface="Arial"/>
              </a:rPr>
              <a:t>VideoGame Testing</a:t>
            </a:r>
            <a:r>
              <a:rPr b="1" i="0" lang="en-US" sz="1400" u="none" cap="none" strike="noStrike">
                <a:solidFill>
                  <a:srgbClr val="24292F"/>
                </a:solidFill>
                <a:latin typeface="Arial"/>
                <a:ea typeface="Arial"/>
                <a:cs typeface="Arial"/>
                <a:sym typeface="Arial"/>
              </a:rPr>
              <a:t>: Facial expression recognition can also be used in the video game testing phase.  In this phase, usually a focus group of users is asked to play a game for a given amount of time and  their behavior and emotions are monitored. By using facial expression recognition, game developers  can gain insights and draw conclusions about the emotions experienced during game play and  incorporate that feedback in the making of the final product. Facial expression analysis is a practical  means of going beyond the typical survey approach. It is a way of appreciating what the user is  experiencing, all while getting feedback. When feedback is taken in this format, it becomes genuinely  non-intrusive when it comes to user experience</a:t>
            </a:r>
            <a:endParaRPr b="1" i="0" sz="14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7"/>
          <p:cNvSpPr txBox="1"/>
          <p:nvPr>
            <p:ph type="title"/>
          </p:nvPr>
        </p:nvSpPr>
        <p:spPr>
          <a:xfrm>
            <a:off x="390425" y="492563"/>
            <a:ext cx="3022600" cy="435609"/>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sz="2650"/>
              <a:t>About our DataSet</a:t>
            </a:r>
            <a:endParaRPr sz="2650"/>
          </a:p>
        </p:txBody>
      </p:sp>
      <p:sp>
        <p:nvSpPr>
          <p:cNvPr id="80" name="Google Shape;80;p7"/>
          <p:cNvSpPr txBox="1"/>
          <p:nvPr/>
        </p:nvSpPr>
        <p:spPr>
          <a:xfrm>
            <a:off x="390425" y="1237550"/>
            <a:ext cx="8240395" cy="2691442"/>
          </a:xfrm>
          <a:prstGeom prst="rect">
            <a:avLst/>
          </a:prstGeom>
          <a:noFill/>
          <a:ln>
            <a:noFill/>
          </a:ln>
        </p:spPr>
        <p:txBody>
          <a:bodyPr anchorCtr="0" anchor="t" bIns="0" lIns="0" spcFirstLastPara="1" rIns="0" wrap="square" tIns="12700">
            <a:spAutoFit/>
          </a:bodyPr>
          <a:lstStyle/>
          <a:p>
            <a:pPr indent="-140970" lvl="0" marL="153035" marR="0" rtl="0" algn="l">
              <a:lnSpc>
                <a:spcPct val="100000"/>
              </a:lnSpc>
              <a:spcBef>
                <a:spcPts val="0"/>
              </a:spcBef>
              <a:spcAft>
                <a:spcPts val="0"/>
              </a:spcAft>
              <a:buClr>
                <a:schemeClr val="dk1"/>
              </a:buClr>
              <a:buSzPts val="1400"/>
              <a:buFont typeface="Arial"/>
              <a:buChar char="•"/>
            </a:pPr>
            <a:r>
              <a:rPr b="1" i="0" lang="en-US" sz="1400" u="none" cap="none" strike="noStrike">
                <a:solidFill>
                  <a:schemeClr val="dk1"/>
                </a:solidFill>
                <a:latin typeface="Arial"/>
                <a:ea typeface="Arial"/>
                <a:cs typeface="Arial"/>
                <a:sym typeface="Arial"/>
              </a:rPr>
              <a:t>The FER-2013 dataset consists of 28,000 labeled images in the training set, 3,500 labeled images in the</a:t>
            </a:r>
            <a:endParaRPr/>
          </a:p>
          <a:p>
            <a:pPr indent="0" lvl="0" marL="153035" marR="5080" rtl="0" algn="l">
              <a:lnSpc>
                <a:spcPct val="160700"/>
              </a:lnSpc>
              <a:spcBef>
                <a:spcPts val="0"/>
              </a:spcBef>
              <a:spcAft>
                <a:spcPts val="0"/>
              </a:spcAft>
              <a:buNone/>
            </a:pPr>
            <a:r>
              <a:rPr b="1" i="0" lang="en-US" sz="1400" u="none" cap="none" strike="noStrike">
                <a:solidFill>
                  <a:schemeClr val="dk1"/>
                </a:solidFill>
                <a:latin typeface="Arial"/>
                <a:ea typeface="Arial"/>
                <a:cs typeface="Arial"/>
                <a:sym typeface="Arial"/>
              </a:rPr>
              <a:t>development set, and 3,500 images in the test set. Each image in FER-2013 is labeled as one of seven emotions:  happy, sad, angry, afraid, surprise, disgust, and neutral, with happy being the most prevalent emotion, providing a  baseline for random guessing of 24.4%.</a:t>
            </a:r>
            <a:endParaRPr/>
          </a:p>
          <a:p>
            <a:pPr indent="-140970" lvl="0" marL="153035" marR="0" rtl="0" algn="l">
              <a:lnSpc>
                <a:spcPct val="100000"/>
              </a:lnSpc>
              <a:spcBef>
                <a:spcPts val="1019"/>
              </a:spcBef>
              <a:spcAft>
                <a:spcPts val="0"/>
              </a:spcAft>
              <a:buClr>
                <a:schemeClr val="dk1"/>
              </a:buClr>
              <a:buSzPts val="1400"/>
              <a:buFont typeface="Arial"/>
              <a:buChar char="•"/>
            </a:pPr>
            <a:r>
              <a:rPr b="1" i="0" lang="en-US" sz="1400" u="none" cap="none" strike="noStrike">
                <a:solidFill>
                  <a:schemeClr val="dk1"/>
                </a:solidFill>
                <a:latin typeface="Arial"/>
                <a:ea typeface="Arial"/>
                <a:cs typeface="Arial"/>
                <a:sym typeface="Arial"/>
              </a:rPr>
              <a:t>The images in FER-2013 consist of both posed and unposed headshots, which are in grayscale and 48x48 pixels.</a:t>
            </a:r>
            <a:endParaRPr b="1" i="0" sz="1400" u="none" cap="none" strike="noStrike">
              <a:solidFill>
                <a:schemeClr val="dk1"/>
              </a:solidFill>
              <a:latin typeface="Arial"/>
              <a:ea typeface="Arial"/>
              <a:cs typeface="Arial"/>
              <a:sym typeface="Arial"/>
            </a:endParaRPr>
          </a:p>
          <a:p>
            <a:pPr indent="-140970" lvl="0" marL="153035" marR="540385" rtl="0" algn="l">
              <a:lnSpc>
                <a:spcPct val="160700"/>
              </a:lnSpc>
              <a:spcBef>
                <a:spcPts val="0"/>
              </a:spcBef>
              <a:spcAft>
                <a:spcPts val="0"/>
              </a:spcAft>
              <a:buClr>
                <a:schemeClr val="dk1"/>
              </a:buClr>
              <a:buSzPts val="1400"/>
              <a:buFont typeface="Arial"/>
              <a:buChar char="•"/>
            </a:pPr>
            <a:r>
              <a:rPr b="1" i="0" lang="en-US" sz="1400" u="none" cap="none" strike="noStrike">
                <a:solidFill>
                  <a:schemeClr val="dk1"/>
                </a:solidFill>
                <a:latin typeface="Arial"/>
                <a:ea typeface="Arial"/>
                <a:cs typeface="Arial"/>
                <a:sym typeface="Arial"/>
              </a:rPr>
              <a:t>The FER-2013 dataset was created by gathering the results of a Google image search of each emotion and  synonyms of the emotions.</a:t>
            </a:r>
            <a:endParaRPr b="1" i="0" sz="14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8"/>
          <p:cNvSpPr txBox="1"/>
          <p:nvPr>
            <p:ph type="title"/>
          </p:nvPr>
        </p:nvSpPr>
        <p:spPr>
          <a:xfrm>
            <a:off x="390425" y="492563"/>
            <a:ext cx="3611879" cy="435609"/>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sz="2650"/>
              <a:t>Problems in FER 2013</a:t>
            </a:r>
            <a:endParaRPr sz="2650"/>
          </a:p>
        </p:txBody>
      </p:sp>
      <p:sp>
        <p:nvSpPr>
          <p:cNvPr id="86" name="Google Shape;86;p8"/>
          <p:cNvSpPr txBox="1"/>
          <p:nvPr/>
        </p:nvSpPr>
        <p:spPr>
          <a:xfrm>
            <a:off x="390425" y="1124573"/>
            <a:ext cx="1796414" cy="1535430"/>
          </a:xfrm>
          <a:prstGeom prst="rect">
            <a:avLst/>
          </a:prstGeom>
          <a:noFill/>
          <a:ln>
            <a:noFill/>
          </a:ln>
        </p:spPr>
        <p:txBody>
          <a:bodyPr anchorCtr="0" anchor="t" bIns="0" lIns="0" spcFirstLastPara="1" rIns="0" wrap="square" tIns="100950">
            <a:spAutoFit/>
          </a:bodyPr>
          <a:lstStyle/>
          <a:p>
            <a:pPr indent="-140970" lvl="0" marL="153035" marR="0" rtl="0" algn="l">
              <a:lnSpc>
                <a:spcPct val="100000"/>
              </a:lnSpc>
              <a:spcBef>
                <a:spcPts val="0"/>
              </a:spcBef>
              <a:spcAft>
                <a:spcPts val="0"/>
              </a:spcAft>
              <a:buClr>
                <a:srgbClr val="1A1A1A"/>
              </a:buClr>
              <a:buSzPts val="1400"/>
              <a:buFont typeface="Arial"/>
              <a:buChar char="•"/>
            </a:pPr>
            <a:r>
              <a:rPr b="1" i="0" lang="en-US" sz="1400" u="none" cap="none" strike="noStrike">
                <a:solidFill>
                  <a:srgbClr val="1A1A1A"/>
                </a:solidFill>
                <a:latin typeface="Arial"/>
                <a:ea typeface="Arial"/>
                <a:cs typeface="Arial"/>
                <a:sym typeface="Arial"/>
              </a:rPr>
              <a:t>Imbalance Dataset</a:t>
            </a:r>
            <a:endParaRPr b="0" i="0" sz="1400" u="none" cap="none" strike="noStrike">
              <a:solidFill>
                <a:schemeClr val="dk1"/>
              </a:solidFill>
              <a:latin typeface="Arial"/>
              <a:ea typeface="Arial"/>
              <a:cs typeface="Arial"/>
              <a:sym typeface="Arial"/>
            </a:endParaRPr>
          </a:p>
          <a:p>
            <a:pPr indent="-140970" lvl="0" marL="153035" marR="0" rtl="0" algn="l">
              <a:lnSpc>
                <a:spcPct val="100000"/>
              </a:lnSpc>
              <a:spcBef>
                <a:spcPts val="700"/>
              </a:spcBef>
              <a:spcAft>
                <a:spcPts val="0"/>
              </a:spcAft>
              <a:buClr>
                <a:srgbClr val="1A1A1A"/>
              </a:buClr>
              <a:buSzPts val="1400"/>
              <a:buFont typeface="Arial"/>
              <a:buChar char="•"/>
            </a:pPr>
            <a:r>
              <a:rPr b="1" i="0" lang="en-US" sz="1400" u="none" cap="none" strike="noStrike">
                <a:solidFill>
                  <a:srgbClr val="1A1A1A"/>
                </a:solidFill>
                <a:latin typeface="Arial"/>
                <a:ea typeface="Arial"/>
                <a:cs typeface="Arial"/>
                <a:sym typeface="Arial"/>
              </a:rPr>
              <a:t>Intraclass Variation</a:t>
            </a:r>
            <a:endParaRPr b="0" i="0" sz="1400" u="none" cap="none" strike="noStrike">
              <a:solidFill>
                <a:schemeClr val="dk1"/>
              </a:solidFill>
              <a:latin typeface="Arial"/>
              <a:ea typeface="Arial"/>
              <a:cs typeface="Arial"/>
              <a:sym typeface="Arial"/>
            </a:endParaRPr>
          </a:p>
          <a:p>
            <a:pPr indent="-140970" lvl="0" marL="153035" marR="0" rtl="0" algn="l">
              <a:lnSpc>
                <a:spcPct val="100000"/>
              </a:lnSpc>
              <a:spcBef>
                <a:spcPts val="695"/>
              </a:spcBef>
              <a:spcAft>
                <a:spcPts val="0"/>
              </a:spcAft>
              <a:buClr>
                <a:srgbClr val="1A1A1A"/>
              </a:buClr>
              <a:buSzPts val="1400"/>
              <a:buFont typeface="Arial"/>
              <a:buChar char="•"/>
            </a:pPr>
            <a:r>
              <a:rPr b="1" i="0" lang="en-US" sz="1400" u="none" cap="none" strike="noStrike">
                <a:solidFill>
                  <a:srgbClr val="1A1A1A"/>
                </a:solidFill>
                <a:latin typeface="Arial"/>
                <a:ea typeface="Arial"/>
                <a:cs typeface="Arial"/>
                <a:sym typeface="Arial"/>
              </a:rPr>
              <a:t>Contrast</a:t>
            </a:r>
            <a:endParaRPr b="0" i="0" sz="1400" u="none" cap="none" strike="noStrike">
              <a:solidFill>
                <a:schemeClr val="dk1"/>
              </a:solidFill>
              <a:latin typeface="Arial"/>
              <a:ea typeface="Arial"/>
              <a:cs typeface="Arial"/>
              <a:sym typeface="Arial"/>
            </a:endParaRPr>
          </a:p>
          <a:p>
            <a:pPr indent="-140970" lvl="0" marL="153035" marR="0" rtl="0" algn="l">
              <a:lnSpc>
                <a:spcPct val="100000"/>
              </a:lnSpc>
              <a:spcBef>
                <a:spcPts val="695"/>
              </a:spcBef>
              <a:spcAft>
                <a:spcPts val="0"/>
              </a:spcAft>
              <a:buClr>
                <a:srgbClr val="1A1A1A"/>
              </a:buClr>
              <a:buSzPts val="1400"/>
              <a:buFont typeface="Arial"/>
              <a:buChar char="•"/>
            </a:pPr>
            <a:r>
              <a:rPr b="1" i="0" lang="en-US" sz="1400" u="none" cap="none" strike="noStrike">
                <a:solidFill>
                  <a:srgbClr val="1A1A1A"/>
                </a:solidFill>
                <a:latin typeface="Arial"/>
                <a:ea typeface="Arial"/>
                <a:cs typeface="Arial"/>
                <a:sym typeface="Arial"/>
              </a:rPr>
              <a:t>Eye-Glasses</a:t>
            </a:r>
            <a:endParaRPr b="0" i="0" sz="1400" u="none" cap="none" strike="noStrike">
              <a:solidFill>
                <a:schemeClr val="dk1"/>
              </a:solidFill>
              <a:latin typeface="Arial"/>
              <a:ea typeface="Arial"/>
              <a:cs typeface="Arial"/>
              <a:sym typeface="Arial"/>
            </a:endParaRPr>
          </a:p>
          <a:p>
            <a:pPr indent="-140970" lvl="0" marL="153035" marR="0" rtl="0" algn="l">
              <a:lnSpc>
                <a:spcPct val="100000"/>
              </a:lnSpc>
              <a:spcBef>
                <a:spcPts val="700"/>
              </a:spcBef>
              <a:spcAft>
                <a:spcPts val="0"/>
              </a:spcAft>
              <a:buClr>
                <a:srgbClr val="1A1A1A"/>
              </a:buClr>
              <a:buSzPts val="1400"/>
              <a:buFont typeface="Arial"/>
              <a:buChar char="•"/>
            </a:pPr>
            <a:r>
              <a:rPr b="1" i="0" lang="en-US" sz="1400" u="none" cap="none" strike="noStrike">
                <a:solidFill>
                  <a:srgbClr val="1A1A1A"/>
                </a:solidFill>
                <a:latin typeface="Arial"/>
                <a:ea typeface="Arial"/>
                <a:cs typeface="Arial"/>
                <a:sym typeface="Arial"/>
              </a:rPr>
              <a:t>Outlier/Null Values</a:t>
            </a:r>
            <a:endParaRPr b="0" i="0" sz="1400" u="none" cap="none" strike="noStrike">
              <a:solidFill>
                <a:schemeClr val="dk1"/>
              </a:solidFill>
              <a:latin typeface="Arial"/>
              <a:ea typeface="Arial"/>
              <a:cs typeface="Arial"/>
              <a:sym typeface="Arial"/>
            </a:endParaRPr>
          </a:p>
        </p:txBody>
      </p:sp>
      <p:pic>
        <p:nvPicPr>
          <p:cNvPr id="87" name="Google Shape;87;p8"/>
          <p:cNvPicPr preferRelativeResize="0"/>
          <p:nvPr/>
        </p:nvPicPr>
        <p:blipFill rotWithShape="1">
          <a:blip r:embed="rId3">
            <a:alphaModFix/>
          </a:blip>
          <a:srcRect b="0" l="0" r="0" t="0"/>
          <a:stretch/>
        </p:blipFill>
        <p:spPr>
          <a:xfrm>
            <a:off x="5607436" y="1271868"/>
            <a:ext cx="2895600" cy="2806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9"/>
          <p:cNvSpPr txBox="1"/>
          <p:nvPr>
            <p:ph type="title"/>
          </p:nvPr>
        </p:nvSpPr>
        <p:spPr>
          <a:xfrm>
            <a:off x="390425" y="492563"/>
            <a:ext cx="2340610" cy="435609"/>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sz="2650"/>
              <a:t>Dependencies</a:t>
            </a:r>
            <a:endParaRPr sz="2650"/>
          </a:p>
        </p:txBody>
      </p:sp>
      <p:sp>
        <p:nvSpPr>
          <p:cNvPr id="93" name="Google Shape;93;p9"/>
          <p:cNvSpPr txBox="1"/>
          <p:nvPr/>
        </p:nvSpPr>
        <p:spPr>
          <a:xfrm>
            <a:off x="390425" y="1124575"/>
            <a:ext cx="1764000" cy="1842000"/>
          </a:xfrm>
          <a:prstGeom prst="rect">
            <a:avLst/>
          </a:prstGeom>
          <a:noFill/>
          <a:ln>
            <a:noFill/>
          </a:ln>
        </p:spPr>
        <p:txBody>
          <a:bodyPr anchorCtr="0" anchor="t" bIns="0" lIns="0" spcFirstLastPara="1" rIns="0" wrap="square" tIns="100950">
            <a:spAutoFit/>
          </a:bodyPr>
          <a:lstStyle/>
          <a:p>
            <a:pPr indent="-140970" lvl="0" marL="153035" marR="0" rtl="0" algn="l">
              <a:lnSpc>
                <a:spcPct val="100000"/>
              </a:lnSpc>
              <a:spcBef>
                <a:spcPts val="0"/>
              </a:spcBef>
              <a:spcAft>
                <a:spcPts val="0"/>
              </a:spcAft>
              <a:buClr>
                <a:srgbClr val="1A1A1A"/>
              </a:buClr>
              <a:buSzPts val="1400"/>
              <a:buFont typeface="Arial"/>
              <a:buChar char="•"/>
            </a:pPr>
            <a:r>
              <a:rPr b="1" i="0" lang="en-US" sz="1400" u="none" cap="none" strike="noStrike">
                <a:solidFill>
                  <a:srgbClr val="1A1A1A"/>
                </a:solidFill>
                <a:latin typeface="Arial"/>
                <a:ea typeface="Arial"/>
                <a:cs typeface="Arial"/>
                <a:sym typeface="Arial"/>
              </a:rPr>
              <a:t>Python</a:t>
            </a:r>
            <a:endParaRPr b="0" i="0" sz="1400" u="none" cap="none" strike="noStrike">
              <a:solidFill>
                <a:schemeClr val="dk1"/>
              </a:solidFill>
              <a:latin typeface="Arial"/>
              <a:ea typeface="Arial"/>
              <a:cs typeface="Arial"/>
              <a:sym typeface="Arial"/>
            </a:endParaRPr>
          </a:p>
          <a:p>
            <a:pPr indent="-140970" lvl="0" marL="153035" marR="0" rtl="0" algn="l">
              <a:lnSpc>
                <a:spcPct val="100000"/>
              </a:lnSpc>
              <a:spcBef>
                <a:spcPts val="700"/>
              </a:spcBef>
              <a:spcAft>
                <a:spcPts val="0"/>
              </a:spcAft>
              <a:buClr>
                <a:srgbClr val="1A1A1A"/>
              </a:buClr>
              <a:buSzPts val="1400"/>
              <a:buFont typeface="Arial"/>
              <a:buChar char="•"/>
            </a:pPr>
            <a:r>
              <a:rPr b="1" i="0" lang="en-US" sz="1400" u="none" cap="none" strike="noStrike">
                <a:solidFill>
                  <a:srgbClr val="1A1A1A"/>
                </a:solidFill>
                <a:latin typeface="Arial"/>
                <a:ea typeface="Arial"/>
                <a:cs typeface="Arial"/>
                <a:sym typeface="Arial"/>
              </a:rPr>
              <a:t>Tensorflow</a:t>
            </a:r>
            <a:endParaRPr b="0" i="0" sz="1400" u="none" cap="none" strike="noStrike">
              <a:solidFill>
                <a:schemeClr val="dk1"/>
              </a:solidFill>
              <a:latin typeface="Arial"/>
              <a:ea typeface="Arial"/>
              <a:cs typeface="Arial"/>
              <a:sym typeface="Arial"/>
            </a:endParaRPr>
          </a:p>
          <a:p>
            <a:pPr indent="-140970" lvl="0" marL="153035" marR="0" rtl="0" algn="l">
              <a:lnSpc>
                <a:spcPct val="100000"/>
              </a:lnSpc>
              <a:spcBef>
                <a:spcPts val="695"/>
              </a:spcBef>
              <a:spcAft>
                <a:spcPts val="0"/>
              </a:spcAft>
              <a:buClr>
                <a:srgbClr val="1A1A1A"/>
              </a:buClr>
              <a:buSzPts val="1400"/>
              <a:buFont typeface="Arial"/>
              <a:buChar char="•"/>
            </a:pPr>
            <a:r>
              <a:rPr b="1" i="0" lang="en-US" sz="1400" u="none" cap="none" strike="noStrike">
                <a:solidFill>
                  <a:srgbClr val="1A1A1A"/>
                </a:solidFill>
                <a:latin typeface="Arial"/>
                <a:ea typeface="Arial"/>
                <a:cs typeface="Arial"/>
                <a:sym typeface="Arial"/>
              </a:rPr>
              <a:t>Keras</a:t>
            </a:r>
            <a:endParaRPr b="0" i="0" sz="1400" u="none" cap="none" strike="noStrike">
              <a:solidFill>
                <a:schemeClr val="dk1"/>
              </a:solidFill>
              <a:latin typeface="Arial"/>
              <a:ea typeface="Arial"/>
              <a:cs typeface="Arial"/>
              <a:sym typeface="Arial"/>
            </a:endParaRPr>
          </a:p>
          <a:p>
            <a:pPr indent="-140970" lvl="0" marL="153035" marR="0" rtl="0" algn="l">
              <a:lnSpc>
                <a:spcPct val="100000"/>
              </a:lnSpc>
              <a:spcBef>
                <a:spcPts val="695"/>
              </a:spcBef>
              <a:spcAft>
                <a:spcPts val="0"/>
              </a:spcAft>
              <a:buClr>
                <a:srgbClr val="1A1A1A"/>
              </a:buClr>
              <a:buSzPts val="1400"/>
              <a:buFont typeface="Arial"/>
              <a:buChar char="•"/>
            </a:pPr>
            <a:r>
              <a:rPr b="1" i="0" lang="en-US" sz="1400" u="none" cap="none" strike="noStrike">
                <a:solidFill>
                  <a:srgbClr val="1A1A1A"/>
                </a:solidFill>
                <a:latin typeface="Arial"/>
                <a:ea typeface="Arial"/>
                <a:cs typeface="Arial"/>
                <a:sym typeface="Arial"/>
              </a:rPr>
              <a:t>Streamlit</a:t>
            </a:r>
            <a:endParaRPr b="0" i="0" sz="1400" u="none" cap="none" strike="noStrike">
              <a:solidFill>
                <a:schemeClr val="dk1"/>
              </a:solidFill>
              <a:latin typeface="Arial"/>
              <a:ea typeface="Arial"/>
              <a:cs typeface="Arial"/>
              <a:sym typeface="Arial"/>
            </a:endParaRPr>
          </a:p>
          <a:p>
            <a:pPr indent="-140970" lvl="0" marL="153035" marR="0" rtl="0" algn="l">
              <a:lnSpc>
                <a:spcPct val="100000"/>
              </a:lnSpc>
              <a:spcBef>
                <a:spcPts val="700"/>
              </a:spcBef>
              <a:spcAft>
                <a:spcPts val="0"/>
              </a:spcAft>
              <a:buClr>
                <a:srgbClr val="1A1A1A"/>
              </a:buClr>
              <a:buSzPts val="1400"/>
              <a:buFont typeface="Arial"/>
              <a:buChar char="•"/>
            </a:pPr>
            <a:r>
              <a:rPr b="1" i="0" lang="en-US" sz="1400" u="none" cap="none" strike="noStrike">
                <a:solidFill>
                  <a:srgbClr val="1A1A1A"/>
                </a:solidFill>
                <a:latin typeface="Arial"/>
                <a:ea typeface="Arial"/>
                <a:cs typeface="Arial"/>
                <a:sym typeface="Arial"/>
              </a:rPr>
              <a:t>Streamlit-Webrtc</a:t>
            </a:r>
            <a:endParaRPr b="0" i="0" sz="1400" u="none" cap="none" strike="noStrike">
              <a:solidFill>
                <a:schemeClr val="dk1"/>
              </a:solidFill>
              <a:latin typeface="Arial"/>
              <a:ea typeface="Arial"/>
              <a:cs typeface="Arial"/>
              <a:sym typeface="Arial"/>
            </a:endParaRPr>
          </a:p>
          <a:p>
            <a:pPr indent="-140970" lvl="0" marL="153035" marR="0" rtl="0" algn="l">
              <a:lnSpc>
                <a:spcPct val="100000"/>
              </a:lnSpc>
              <a:spcBef>
                <a:spcPts val="695"/>
              </a:spcBef>
              <a:spcAft>
                <a:spcPts val="0"/>
              </a:spcAft>
              <a:buClr>
                <a:srgbClr val="1A1A1A"/>
              </a:buClr>
              <a:buSzPts val="1400"/>
              <a:buFont typeface="Arial"/>
              <a:buChar char="•"/>
            </a:pPr>
            <a:r>
              <a:rPr b="1" i="0" lang="en-US" sz="1400" u="none" cap="none" strike="noStrike">
                <a:solidFill>
                  <a:srgbClr val="1A1A1A"/>
                </a:solidFill>
                <a:latin typeface="Arial"/>
                <a:ea typeface="Arial"/>
                <a:cs typeface="Arial"/>
                <a:sym typeface="Arial"/>
              </a:rPr>
              <a:t>Opencv</a:t>
            </a:r>
            <a:endParaRPr b="0" i="0" sz="1400" u="none" cap="none" strike="noStrike">
              <a:solidFill>
                <a:schemeClr val="dk1"/>
              </a:solidFill>
              <a:latin typeface="Arial"/>
              <a:ea typeface="Arial"/>
              <a:cs typeface="Arial"/>
              <a:sym typeface="Arial"/>
            </a:endParaRPr>
          </a:p>
        </p:txBody>
      </p:sp>
      <p:pic>
        <p:nvPicPr>
          <p:cNvPr id="94" name="Google Shape;94;p9"/>
          <p:cNvPicPr preferRelativeResize="0"/>
          <p:nvPr/>
        </p:nvPicPr>
        <p:blipFill rotWithShape="1">
          <a:blip r:embed="rId3">
            <a:alphaModFix/>
          </a:blip>
          <a:srcRect b="0" l="0" r="0" t="0"/>
          <a:stretch/>
        </p:blipFill>
        <p:spPr>
          <a:xfrm>
            <a:off x="3883967" y="1248898"/>
            <a:ext cx="1144824" cy="1136076"/>
          </a:xfrm>
          <a:prstGeom prst="rect">
            <a:avLst/>
          </a:prstGeom>
          <a:noFill/>
          <a:ln>
            <a:noFill/>
          </a:ln>
        </p:spPr>
      </p:pic>
      <p:pic>
        <p:nvPicPr>
          <p:cNvPr id="95" name="Google Shape;95;p9"/>
          <p:cNvPicPr preferRelativeResize="0"/>
          <p:nvPr/>
        </p:nvPicPr>
        <p:blipFill rotWithShape="1">
          <a:blip r:embed="rId4">
            <a:alphaModFix/>
          </a:blip>
          <a:srcRect b="0" l="0" r="0" t="0"/>
          <a:stretch/>
        </p:blipFill>
        <p:spPr>
          <a:xfrm>
            <a:off x="3690076" y="3091437"/>
            <a:ext cx="4190435" cy="599919"/>
          </a:xfrm>
          <a:prstGeom prst="rect">
            <a:avLst/>
          </a:prstGeom>
          <a:noFill/>
          <a:ln>
            <a:noFill/>
          </a:ln>
        </p:spPr>
      </p:pic>
      <p:pic>
        <p:nvPicPr>
          <p:cNvPr id="96" name="Google Shape;96;p9"/>
          <p:cNvPicPr preferRelativeResize="0"/>
          <p:nvPr/>
        </p:nvPicPr>
        <p:blipFill rotWithShape="1">
          <a:blip r:embed="rId5">
            <a:alphaModFix/>
          </a:blip>
          <a:srcRect b="0" l="0" r="0" t="0"/>
          <a:stretch/>
        </p:blipFill>
        <p:spPr>
          <a:xfrm>
            <a:off x="5689856" y="1060204"/>
            <a:ext cx="3056412" cy="151837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2021-10-05T19:24:01Z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2021-09-16T00:00:00Z</vt:filetime>
  </property>
  <property fmtid="{D5CDD505-2E9C-101B-9397-08002B2CF9AE}" pid="3" name="Creator">
    <vt:lpwstr>Keynote</vt:lpwstr>
  </property>
  <property fmtid="{D5CDD505-2E9C-101B-9397-08002B2CF9AE}" pid="4" name="LastSaved">
    <vt:filetime>2021-10-05T00:00:00Z</vt:filetime>
  </property>
</Properties>
</file>