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9440B4-E4E8-4D5B-A8E5-78F0704FC1BA}" v="14" dt="2022-11-03T14:24:19.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72" d="100"/>
          <a:sy n="72" d="100"/>
        </p:scale>
        <p:origin x="80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Ariful Islam Mozumder" userId="69d839d7f3e02e2f" providerId="LiveId" clId="{9C9440B4-E4E8-4D5B-A8E5-78F0704FC1BA}"/>
    <pc:docChg chg="undo custSel addSld modSld">
      <pc:chgData name="MD Ariful Islam Mozumder" userId="69d839d7f3e02e2f" providerId="LiveId" clId="{9C9440B4-E4E8-4D5B-A8E5-78F0704FC1BA}" dt="2022-11-03T14:25:33.888" v="1095" actId="114"/>
      <pc:docMkLst>
        <pc:docMk/>
      </pc:docMkLst>
      <pc:sldChg chg="modSp mod">
        <pc:chgData name="MD Ariful Islam Mozumder" userId="69d839d7f3e02e2f" providerId="LiveId" clId="{9C9440B4-E4E8-4D5B-A8E5-78F0704FC1BA}" dt="2022-11-03T14:24:19.951" v="1086"/>
        <pc:sldMkLst>
          <pc:docMk/>
          <pc:sldMk cId="4020280168" sldId="256"/>
        </pc:sldMkLst>
        <pc:spChg chg="mod">
          <ac:chgData name="MD Ariful Islam Mozumder" userId="69d839d7f3e02e2f" providerId="LiveId" clId="{9C9440B4-E4E8-4D5B-A8E5-78F0704FC1BA}" dt="2022-11-03T14:24:19.951" v="1086"/>
          <ac:spMkLst>
            <pc:docMk/>
            <pc:sldMk cId="4020280168" sldId="256"/>
            <ac:spMk id="2" creationId="{710038CD-E291-1878-A50A-8E84858969CC}"/>
          </ac:spMkLst>
        </pc:spChg>
        <pc:spChg chg="mod">
          <ac:chgData name="MD Ariful Islam Mozumder" userId="69d839d7f3e02e2f" providerId="LiveId" clId="{9C9440B4-E4E8-4D5B-A8E5-78F0704FC1BA}" dt="2022-11-03T14:24:19.951" v="1086"/>
          <ac:spMkLst>
            <pc:docMk/>
            <pc:sldMk cId="4020280168" sldId="256"/>
            <ac:spMk id="3" creationId="{EB8D7362-EE6E-8B6F-B428-75ACF61AC5BA}"/>
          </ac:spMkLst>
        </pc:spChg>
      </pc:sldChg>
      <pc:sldChg chg="modSp mod">
        <pc:chgData name="MD Ariful Islam Mozumder" userId="69d839d7f3e02e2f" providerId="LiveId" clId="{9C9440B4-E4E8-4D5B-A8E5-78F0704FC1BA}" dt="2022-11-03T14:17:29.308" v="1020" actId="20577"/>
        <pc:sldMkLst>
          <pc:docMk/>
          <pc:sldMk cId="440202512" sldId="257"/>
        </pc:sldMkLst>
        <pc:spChg chg="mod">
          <ac:chgData name="MD Ariful Islam Mozumder" userId="69d839d7f3e02e2f" providerId="LiveId" clId="{9C9440B4-E4E8-4D5B-A8E5-78F0704FC1BA}" dt="2022-11-03T14:17:29.308" v="1020" actId="20577"/>
          <ac:spMkLst>
            <pc:docMk/>
            <pc:sldMk cId="440202512" sldId="257"/>
            <ac:spMk id="3" creationId="{96ECE16C-0E6E-053F-33D4-98D0882DCD32}"/>
          </ac:spMkLst>
        </pc:spChg>
      </pc:sldChg>
      <pc:sldChg chg="modSp new mod">
        <pc:chgData name="MD Ariful Islam Mozumder" userId="69d839d7f3e02e2f" providerId="LiveId" clId="{9C9440B4-E4E8-4D5B-A8E5-78F0704FC1BA}" dt="2022-11-03T13:33:23.895" v="671" actId="27636"/>
        <pc:sldMkLst>
          <pc:docMk/>
          <pc:sldMk cId="60466116" sldId="258"/>
        </pc:sldMkLst>
        <pc:spChg chg="mod">
          <ac:chgData name="MD Ariful Islam Mozumder" userId="69d839d7f3e02e2f" providerId="LiveId" clId="{9C9440B4-E4E8-4D5B-A8E5-78F0704FC1BA}" dt="2022-11-03T10:55:30.782" v="203" actId="14100"/>
          <ac:spMkLst>
            <pc:docMk/>
            <pc:sldMk cId="60466116" sldId="258"/>
            <ac:spMk id="2" creationId="{422835E4-F7B6-F80E-213B-4AA5FA86958A}"/>
          </ac:spMkLst>
        </pc:spChg>
        <pc:spChg chg="mod">
          <ac:chgData name="MD Ariful Islam Mozumder" userId="69d839d7f3e02e2f" providerId="LiveId" clId="{9C9440B4-E4E8-4D5B-A8E5-78F0704FC1BA}" dt="2022-11-03T13:33:23.895" v="671" actId="27636"/>
          <ac:spMkLst>
            <pc:docMk/>
            <pc:sldMk cId="60466116" sldId="258"/>
            <ac:spMk id="3" creationId="{9648369E-9614-F1E2-1456-470F64C903A2}"/>
          </ac:spMkLst>
        </pc:spChg>
      </pc:sldChg>
      <pc:sldChg chg="modSp new mod">
        <pc:chgData name="MD Ariful Islam Mozumder" userId="69d839d7f3e02e2f" providerId="LiveId" clId="{9C9440B4-E4E8-4D5B-A8E5-78F0704FC1BA}" dt="2022-11-03T14:18:18.818" v="1022" actId="207"/>
        <pc:sldMkLst>
          <pc:docMk/>
          <pc:sldMk cId="2434968571" sldId="259"/>
        </pc:sldMkLst>
        <pc:spChg chg="mod">
          <ac:chgData name="MD Ariful Islam Mozumder" userId="69d839d7f3e02e2f" providerId="LiveId" clId="{9C9440B4-E4E8-4D5B-A8E5-78F0704FC1BA}" dt="2022-11-03T10:56:18.710" v="243" actId="14100"/>
          <ac:spMkLst>
            <pc:docMk/>
            <pc:sldMk cId="2434968571" sldId="259"/>
            <ac:spMk id="2" creationId="{1E294A37-91FD-DF08-7126-0B636DDECE7B}"/>
          </ac:spMkLst>
        </pc:spChg>
        <pc:spChg chg="mod">
          <ac:chgData name="MD Ariful Islam Mozumder" userId="69d839d7f3e02e2f" providerId="LiveId" clId="{9C9440B4-E4E8-4D5B-A8E5-78F0704FC1BA}" dt="2022-11-03T14:18:18.818" v="1022" actId="207"/>
          <ac:spMkLst>
            <pc:docMk/>
            <pc:sldMk cId="2434968571" sldId="259"/>
            <ac:spMk id="3" creationId="{02F92D9D-02AA-57B7-7F20-16FCD59463B9}"/>
          </ac:spMkLst>
        </pc:spChg>
      </pc:sldChg>
      <pc:sldChg chg="delSp modSp new mod">
        <pc:chgData name="MD Ariful Islam Mozumder" userId="69d839d7f3e02e2f" providerId="LiveId" clId="{9C9440B4-E4E8-4D5B-A8E5-78F0704FC1BA}" dt="2022-11-03T14:25:07.061" v="1088" actId="122"/>
        <pc:sldMkLst>
          <pc:docMk/>
          <pc:sldMk cId="516290549" sldId="260"/>
        </pc:sldMkLst>
        <pc:spChg chg="del">
          <ac:chgData name="MD Ariful Islam Mozumder" userId="69d839d7f3e02e2f" providerId="LiveId" clId="{9C9440B4-E4E8-4D5B-A8E5-78F0704FC1BA}" dt="2022-11-03T11:00:27.281" v="293" actId="478"/>
          <ac:spMkLst>
            <pc:docMk/>
            <pc:sldMk cId="516290549" sldId="260"/>
            <ac:spMk id="2" creationId="{BCB3ECB6-AD97-C741-6FFB-5685513FB15D}"/>
          </ac:spMkLst>
        </pc:spChg>
        <pc:spChg chg="mod">
          <ac:chgData name="MD Ariful Islam Mozumder" userId="69d839d7f3e02e2f" providerId="LiveId" clId="{9C9440B4-E4E8-4D5B-A8E5-78F0704FC1BA}" dt="2022-11-03T14:25:07.061" v="1088" actId="122"/>
          <ac:spMkLst>
            <pc:docMk/>
            <pc:sldMk cId="516290549" sldId="260"/>
            <ac:spMk id="3" creationId="{F5A9F26D-80A8-EF6E-3411-233BDC87CCD0}"/>
          </ac:spMkLst>
        </pc:spChg>
      </pc:sldChg>
      <pc:sldChg chg="addSp delSp modSp new mod">
        <pc:chgData name="MD Ariful Islam Mozumder" userId="69d839d7f3e02e2f" providerId="LiveId" clId="{9C9440B4-E4E8-4D5B-A8E5-78F0704FC1BA}" dt="2022-11-03T14:25:12.527" v="1089" actId="122"/>
        <pc:sldMkLst>
          <pc:docMk/>
          <pc:sldMk cId="3061935395" sldId="261"/>
        </pc:sldMkLst>
        <pc:spChg chg="del">
          <ac:chgData name="MD Ariful Islam Mozumder" userId="69d839d7f3e02e2f" providerId="LiveId" clId="{9C9440B4-E4E8-4D5B-A8E5-78F0704FC1BA}" dt="2022-11-03T11:04:56.117" v="361" actId="478"/>
          <ac:spMkLst>
            <pc:docMk/>
            <pc:sldMk cId="3061935395" sldId="261"/>
            <ac:spMk id="2" creationId="{92986679-5191-35F1-A7FD-19DBB877D945}"/>
          </ac:spMkLst>
        </pc:spChg>
        <pc:spChg chg="mod">
          <ac:chgData name="MD Ariful Islam Mozumder" userId="69d839d7f3e02e2f" providerId="LiveId" clId="{9C9440B4-E4E8-4D5B-A8E5-78F0704FC1BA}" dt="2022-11-03T14:25:12.527" v="1089" actId="122"/>
          <ac:spMkLst>
            <pc:docMk/>
            <pc:sldMk cId="3061935395" sldId="261"/>
            <ac:spMk id="3" creationId="{7592616D-3A4B-D2E4-2BC3-70781C7DB1C7}"/>
          </ac:spMkLst>
        </pc:spChg>
        <pc:spChg chg="add mod">
          <ac:chgData name="MD Ariful Islam Mozumder" userId="69d839d7f3e02e2f" providerId="LiveId" clId="{9C9440B4-E4E8-4D5B-A8E5-78F0704FC1BA}" dt="2022-11-03T14:11:16.637" v="975" actId="20577"/>
          <ac:spMkLst>
            <pc:docMk/>
            <pc:sldMk cId="3061935395" sldId="261"/>
            <ac:spMk id="6" creationId="{EAAFAC6C-BB04-3A4F-E82A-48597FC7CFE1}"/>
          </ac:spMkLst>
        </pc:spChg>
        <pc:picChg chg="add mod">
          <ac:chgData name="MD Ariful Islam Mozumder" userId="69d839d7f3e02e2f" providerId="LiveId" clId="{9C9440B4-E4E8-4D5B-A8E5-78F0704FC1BA}" dt="2022-11-03T14:18:47.872" v="1025" actId="14100"/>
          <ac:picMkLst>
            <pc:docMk/>
            <pc:sldMk cId="3061935395" sldId="261"/>
            <ac:picMk id="4" creationId="{621B7D77-17B7-BB9E-5131-D05496C1DB37}"/>
          </ac:picMkLst>
        </pc:picChg>
      </pc:sldChg>
      <pc:sldChg chg="modSp new mod">
        <pc:chgData name="MD Ariful Islam Mozumder" userId="69d839d7f3e02e2f" providerId="LiveId" clId="{9C9440B4-E4E8-4D5B-A8E5-78F0704FC1BA}" dt="2022-11-03T14:25:16.534" v="1090" actId="122"/>
        <pc:sldMkLst>
          <pc:docMk/>
          <pc:sldMk cId="4208076309" sldId="262"/>
        </pc:sldMkLst>
        <pc:spChg chg="mod">
          <ac:chgData name="MD Ariful Islam Mozumder" userId="69d839d7f3e02e2f" providerId="LiveId" clId="{9C9440B4-E4E8-4D5B-A8E5-78F0704FC1BA}" dt="2022-11-03T14:25:16.534" v="1090" actId="122"/>
          <ac:spMkLst>
            <pc:docMk/>
            <pc:sldMk cId="4208076309" sldId="262"/>
            <ac:spMk id="2" creationId="{AA6DA415-FACB-4C1A-8A1F-84CBE47C6C5D}"/>
          </ac:spMkLst>
        </pc:spChg>
        <pc:spChg chg="mod">
          <ac:chgData name="MD Ariful Islam Mozumder" userId="69d839d7f3e02e2f" providerId="LiveId" clId="{9C9440B4-E4E8-4D5B-A8E5-78F0704FC1BA}" dt="2022-11-03T14:19:01.755" v="1027" actId="14100"/>
          <ac:spMkLst>
            <pc:docMk/>
            <pc:sldMk cId="4208076309" sldId="262"/>
            <ac:spMk id="3" creationId="{19199E26-EF36-CE3E-C5CF-BA563B28C85B}"/>
          </ac:spMkLst>
        </pc:spChg>
      </pc:sldChg>
      <pc:sldChg chg="addSp modSp new mod">
        <pc:chgData name="MD Ariful Islam Mozumder" userId="69d839d7f3e02e2f" providerId="LiveId" clId="{9C9440B4-E4E8-4D5B-A8E5-78F0704FC1BA}" dt="2022-11-03T14:25:21.749" v="1091" actId="122"/>
        <pc:sldMkLst>
          <pc:docMk/>
          <pc:sldMk cId="3989378556" sldId="263"/>
        </pc:sldMkLst>
        <pc:spChg chg="mod">
          <ac:chgData name="MD Ariful Islam Mozumder" userId="69d839d7f3e02e2f" providerId="LiveId" clId="{9C9440B4-E4E8-4D5B-A8E5-78F0704FC1BA}" dt="2022-11-03T14:25:21.749" v="1091" actId="122"/>
          <ac:spMkLst>
            <pc:docMk/>
            <pc:sldMk cId="3989378556" sldId="263"/>
            <ac:spMk id="2" creationId="{2BAB9A4D-A1CD-5BBE-5E6B-3C40BC627DF4}"/>
          </ac:spMkLst>
        </pc:spChg>
        <pc:spChg chg="mod">
          <ac:chgData name="MD Ariful Islam Mozumder" userId="69d839d7f3e02e2f" providerId="LiveId" clId="{9C9440B4-E4E8-4D5B-A8E5-78F0704FC1BA}" dt="2022-11-03T14:19:12.135" v="1028" actId="207"/>
          <ac:spMkLst>
            <pc:docMk/>
            <pc:sldMk cId="3989378556" sldId="263"/>
            <ac:spMk id="3" creationId="{5927296F-28B8-77B0-2302-39D1335074C5}"/>
          </ac:spMkLst>
        </pc:spChg>
        <pc:spChg chg="add mod">
          <ac:chgData name="MD Ariful Islam Mozumder" userId="69d839d7f3e02e2f" providerId="LiveId" clId="{9C9440B4-E4E8-4D5B-A8E5-78F0704FC1BA}" dt="2022-11-03T11:17:19.001" v="634" actId="20577"/>
          <ac:spMkLst>
            <pc:docMk/>
            <pc:sldMk cId="3989378556" sldId="263"/>
            <ac:spMk id="6" creationId="{B775B8E1-6A72-F7FD-5C63-AC8948975C59}"/>
          </ac:spMkLst>
        </pc:spChg>
        <pc:picChg chg="add mod">
          <ac:chgData name="MD Ariful Islam Mozumder" userId="69d839d7f3e02e2f" providerId="LiveId" clId="{9C9440B4-E4E8-4D5B-A8E5-78F0704FC1BA}" dt="2022-11-03T13:48:15.411" v="763" actId="1076"/>
          <ac:picMkLst>
            <pc:docMk/>
            <pc:sldMk cId="3989378556" sldId="263"/>
            <ac:picMk id="4" creationId="{4347647A-CF6D-D583-761B-C1A3EE191CB5}"/>
          </ac:picMkLst>
        </pc:picChg>
      </pc:sldChg>
      <pc:sldChg chg="addSp delSp modSp new mod">
        <pc:chgData name="MD Ariful Islam Mozumder" userId="69d839d7f3e02e2f" providerId="LiveId" clId="{9C9440B4-E4E8-4D5B-A8E5-78F0704FC1BA}" dt="2022-11-03T14:25:33.888" v="1095" actId="114"/>
        <pc:sldMkLst>
          <pc:docMk/>
          <pc:sldMk cId="4054416325" sldId="264"/>
        </pc:sldMkLst>
        <pc:spChg chg="del mod">
          <ac:chgData name="MD Ariful Islam Mozumder" userId="69d839d7f3e02e2f" providerId="LiveId" clId="{9C9440B4-E4E8-4D5B-A8E5-78F0704FC1BA}" dt="2022-11-03T11:10:56.120" v="460" actId="478"/>
          <ac:spMkLst>
            <pc:docMk/>
            <pc:sldMk cId="4054416325" sldId="264"/>
            <ac:spMk id="2" creationId="{7569DC62-7EF6-16F2-80B9-2A59838B0CBC}"/>
          </ac:spMkLst>
        </pc:spChg>
        <pc:spChg chg="mod">
          <ac:chgData name="MD Ariful Islam Mozumder" userId="69d839d7f3e02e2f" providerId="LiveId" clId="{9C9440B4-E4E8-4D5B-A8E5-78F0704FC1BA}" dt="2022-11-03T14:25:33.888" v="1095" actId="114"/>
          <ac:spMkLst>
            <pc:docMk/>
            <pc:sldMk cId="4054416325" sldId="264"/>
            <ac:spMk id="3" creationId="{63649F11-CC8F-456D-E03A-0B7E86BE5C1E}"/>
          </ac:spMkLst>
        </pc:spChg>
        <pc:spChg chg="add mod">
          <ac:chgData name="MD Ariful Islam Mozumder" userId="69d839d7f3e02e2f" providerId="LiveId" clId="{9C9440B4-E4E8-4D5B-A8E5-78F0704FC1BA}" dt="2022-11-03T11:15:15.631" v="550" actId="113"/>
          <ac:spMkLst>
            <pc:docMk/>
            <pc:sldMk cId="4054416325" sldId="264"/>
            <ac:spMk id="6" creationId="{D29A33A3-F943-1FF0-3745-7AC1CE4B7C14}"/>
          </ac:spMkLst>
        </pc:spChg>
        <pc:picChg chg="add mod">
          <ac:chgData name="MD Ariful Islam Mozumder" userId="69d839d7f3e02e2f" providerId="LiveId" clId="{9C9440B4-E4E8-4D5B-A8E5-78F0704FC1BA}" dt="2022-11-03T11:14:05.708" v="529" actId="1076"/>
          <ac:picMkLst>
            <pc:docMk/>
            <pc:sldMk cId="4054416325" sldId="264"/>
            <ac:picMk id="4" creationId="{2AC676B1-FB36-14B8-5716-FEF31E345B4F}"/>
          </ac:picMkLst>
        </pc:picChg>
      </pc:sldChg>
      <pc:sldChg chg="addSp delSp modSp new mod">
        <pc:chgData name="MD Ariful Islam Mozumder" userId="69d839d7f3e02e2f" providerId="LiveId" clId="{9C9440B4-E4E8-4D5B-A8E5-78F0704FC1BA}" dt="2022-11-03T14:23:14.339" v="1080" actId="1076"/>
        <pc:sldMkLst>
          <pc:docMk/>
          <pc:sldMk cId="1730628539" sldId="265"/>
        </pc:sldMkLst>
        <pc:spChg chg="mod">
          <ac:chgData name="MD Ariful Islam Mozumder" userId="69d839d7f3e02e2f" providerId="LiveId" clId="{9C9440B4-E4E8-4D5B-A8E5-78F0704FC1BA}" dt="2022-11-03T14:19:30.404" v="1030" actId="207"/>
          <ac:spMkLst>
            <pc:docMk/>
            <pc:sldMk cId="1730628539" sldId="265"/>
            <ac:spMk id="2" creationId="{B634233C-A228-F900-53BC-DB77DE02A6F0}"/>
          </ac:spMkLst>
        </pc:spChg>
        <pc:spChg chg="del">
          <ac:chgData name="MD Ariful Islam Mozumder" userId="69d839d7f3e02e2f" providerId="LiveId" clId="{9C9440B4-E4E8-4D5B-A8E5-78F0704FC1BA}" dt="2022-11-03T11:11:57.886" v="474"/>
          <ac:spMkLst>
            <pc:docMk/>
            <pc:sldMk cId="1730628539" sldId="265"/>
            <ac:spMk id="3" creationId="{67EE7E95-D481-6BFE-3EC6-4CF874FA3A09}"/>
          </ac:spMkLst>
        </pc:spChg>
        <pc:spChg chg="add mod">
          <ac:chgData name="MD Ariful Islam Mozumder" userId="69d839d7f3e02e2f" providerId="LiveId" clId="{9C9440B4-E4E8-4D5B-A8E5-78F0704FC1BA}" dt="2022-11-03T14:15:30.340" v="994" actId="1076"/>
          <ac:spMkLst>
            <pc:docMk/>
            <pc:sldMk cId="1730628539" sldId="265"/>
            <ac:spMk id="6" creationId="{54F46FC6-A54C-4E68-F0BB-2F89971259B0}"/>
          </ac:spMkLst>
        </pc:spChg>
        <pc:spChg chg="add del mod">
          <ac:chgData name="MD Ariful Islam Mozumder" userId="69d839d7f3e02e2f" providerId="LiveId" clId="{9C9440B4-E4E8-4D5B-A8E5-78F0704FC1BA}" dt="2022-11-03T14:14:18.447" v="977"/>
          <ac:spMkLst>
            <pc:docMk/>
            <pc:sldMk cId="1730628539" sldId="265"/>
            <ac:spMk id="8" creationId="{F8BFECC6-BABD-44B5-79EE-367478DB105E}"/>
          </ac:spMkLst>
        </pc:spChg>
        <pc:graphicFrameChg chg="add mod modGraphic">
          <ac:chgData name="MD Ariful Islam Mozumder" userId="69d839d7f3e02e2f" providerId="LiveId" clId="{9C9440B4-E4E8-4D5B-A8E5-78F0704FC1BA}" dt="2022-11-03T14:23:14.339" v="1080" actId="1076"/>
          <ac:graphicFrameMkLst>
            <pc:docMk/>
            <pc:sldMk cId="1730628539" sldId="265"/>
            <ac:graphicFrameMk id="13" creationId="{84EA8921-7310-235B-2B02-18914AE1F910}"/>
          </ac:graphicFrameMkLst>
        </pc:graphicFrameChg>
        <pc:picChg chg="add del mod">
          <ac:chgData name="MD Ariful Islam Mozumder" userId="69d839d7f3e02e2f" providerId="LiveId" clId="{9C9440B4-E4E8-4D5B-A8E5-78F0704FC1BA}" dt="2022-11-03T14:14:00.189" v="976" actId="478"/>
          <ac:picMkLst>
            <pc:docMk/>
            <pc:sldMk cId="1730628539" sldId="265"/>
            <ac:picMk id="4" creationId="{4578A36D-F714-CD48-3CCE-09BFFF8A82AD}"/>
          </ac:picMkLst>
        </pc:picChg>
        <pc:picChg chg="add mod">
          <ac:chgData name="MD Ariful Islam Mozumder" userId="69d839d7f3e02e2f" providerId="LiveId" clId="{9C9440B4-E4E8-4D5B-A8E5-78F0704FC1BA}" dt="2022-11-03T14:15:45.229" v="996" actId="14100"/>
          <ac:picMkLst>
            <pc:docMk/>
            <pc:sldMk cId="1730628539" sldId="265"/>
            <ac:picMk id="10" creationId="{E4AA8E3D-ED25-7813-C887-F508C701C36F}"/>
          </ac:picMkLst>
        </pc:picChg>
        <pc:picChg chg="add mod">
          <ac:chgData name="MD Ariful Islam Mozumder" userId="69d839d7f3e02e2f" providerId="LiveId" clId="{9C9440B4-E4E8-4D5B-A8E5-78F0704FC1BA}" dt="2022-11-03T14:15:40.900" v="995" actId="14100"/>
          <ac:picMkLst>
            <pc:docMk/>
            <pc:sldMk cId="1730628539" sldId="265"/>
            <ac:picMk id="12" creationId="{7128F5A3-415E-1DF4-700D-0D90500EFABB}"/>
          </ac:picMkLst>
        </pc:picChg>
      </pc:sldChg>
      <pc:sldChg chg="modSp new mod">
        <pc:chgData name="MD Ariful Islam Mozumder" userId="69d839d7f3e02e2f" providerId="LiveId" clId="{9C9440B4-E4E8-4D5B-A8E5-78F0704FC1BA}" dt="2022-11-03T14:24:54.687" v="1087" actId="122"/>
        <pc:sldMkLst>
          <pc:docMk/>
          <pc:sldMk cId="2562299529" sldId="266"/>
        </pc:sldMkLst>
        <pc:spChg chg="mod">
          <ac:chgData name="MD Ariful Islam Mozumder" userId="69d839d7f3e02e2f" providerId="LiveId" clId="{9C9440B4-E4E8-4D5B-A8E5-78F0704FC1BA}" dt="2022-11-03T14:24:54.687" v="1087" actId="122"/>
          <ac:spMkLst>
            <pc:docMk/>
            <pc:sldMk cId="2562299529" sldId="266"/>
            <ac:spMk id="2" creationId="{80DCCD17-99A1-4F6C-AD3E-911F2429AC4E}"/>
          </ac:spMkLst>
        </pc:spChg>
        <pc:spChg chg="mod">
          <ac:chgData name="MD Ariful Islam Mozumder" userId="69d839d7f3e02e2f" providerId="LiveId" clId="{9C9440B4-E4E8-4D5B-A8E5-78F0704FC1BA}" dt="2022-11-03T14:00:33.033" v="959" actId="20577"/>
          <ac:spMkLst>
            <pc:docMk/>
            <pc:sldMk cId="2562299529" sldId="266"/>
            <ac:spMk id="3" creationId="{388E0E75-AF64-538E-6DFC-AF54D6C17BD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17C3130C-F49E-4FD4-8D77-8BBB71581508}" type="datetimeFigureOut">
              <a:rPr lang="en-US" smtClean="0"/>
              <a:t>11/3/2022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231408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1137213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2440232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EFE372-B52C-4FC5-AA2B-4EF2B573E7F6}"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6516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416686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C3130C-F49E-4FD4-8D77-8BBB7158150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3580285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7C3130C-F49E-4FD4-8D77-8BBB7158150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47222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3130C-F49E-4FD4-8D77-8BBB7158150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2971132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7C3130C-F49E-4FD4-8D77-8BBB71581508}" type="datetimeFigureOut">
              <a:rPr lang="en-US" smtClean="0"/>
              <a:t>11/3/2022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1295821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C3130C-F49E-4FD4-8D77-8BBB71581508}" type="datetimeFigureOut">
              <a:rPr lang="en-US" smtClean="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1222694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17C3130C-F49E-4FD4-8D77-8BBB71581508}" type="datetimeFigureOut">
              <a:rPr lang="en-US" smtClean="0"/>
              <a:t>11/3/2022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75037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1269922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C3130C-F49E-4FD4-8D77-8BBB71581508}" type="datetimeFigureOut">
              <a:rPr lang="en-US" smtClean="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53039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C3130C-F49E-4FD4-8D77-8BBB71581508}" type="datetimeFigureOut">
              <a:rPr lang="en-US" smtClean="0"/>
              <a:t>11/3/2022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3362567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C3130C-F49E-4FD4-8D77-8BBB71581508}" type="datetimeFigureOut">
              <a:rPr lang="en-US" smtClean="0"/>
              <a:t>11/3/2022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2192774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3496749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C3130C-F49E-4FD4-8D77-8BBB71581508}" type="datetimeFigureOut">
              <a:rPr lang="en-US" smtClean="0"/>
              <a:t>11/3/2022</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EFE372-B52C-4FC5-AA2B-4EF2B573E7F6}" type="slidenum">
              <a:rPr lang="en-US" smtClean="0"/>
              <a:t>‹#›</a:t>
            </a:fld>
            <a:endParaRPr lang="en-US"/>
          </a:p>
        </p:txBody>
      </p:sp>
    </p:spTree>
    <p:extLst>
      <p:ext uri="{BB962C8B-B14F-4D97-AF65-F5344CB8AC3E}">
        <p14:creationId xmlns:p14="http://schemas.microsoft.com/office/powerpoint/2010/main" val="62838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7C3130C-F49E-4FD4-8D77-8BBB71581508}" type="datetimeFigureOut">
              <a:rPr lang="en-US" smtClean="0"/>
              <a:t>11/3/2022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4EFE372-B52C-4FC5-AA2B-4EF2B573E7F6}" type="slidenum">
              <a:rPr lang="en-US" smtClean="0"/>
              <a:t>‹#›</a:t>
            </a:fld>
            <a:endParaRPr lang="en-US"/>
          </a:p>
        </p:txBody>
      </p:sp>
    </p:spTree>
    <p:extLst>
      <p:ext uri="{BB962C8B-B14F-4D97-AF65-F5344CB8AC3E}">
        <p14:creationId xmlns:p14="http://schemas.microsoft.com/office/powerpoint/2010/main" val="30807498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vtec.com/company/research/datasets/mvtec-a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038CD-E291-1878-A50A-8E84858969CC}"/>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Lather Defect Detection Using Deep Learning Approach.</a:t>
            </a:r>
          </a:p>
        </p:txBody>
      </p:sp>
      <p:sp>
        <p:nvSpPr>
          <p:cNvPr id="3" name="Subtitle 2">
            <a:extLst>
              <a:ext uri="{FF2B5EF4-FFF2-40B4-BE49-F238E27FC236}">
                <a16:creationId xmlns:a16="http://schemas.microsoft.com/office/drawing/2014/main" id="{EB8D7362-EE6E-8B6F-B428-75ACF61AC5BA}"/>
              </a:ext>
            </a:extLst>
          </p:cNvPr>
          <p:cNvSpPr>
            <a:spLocks noGrp="1"/>
          </p:cNvSpPr>
          <p:nvPr>
            <p:ph type="subTitle" idx="1"/>
          </p:nvPr>
        </p:nvSpPr>
        <p:spPr/>
        <p:txBody>
          <a:bodyPr>
            <a:normAutofit fontScale="92500" lnSpcReduction="10000"/>
          </a:bodyPr>
          <a:lstStyle/>
          <a:p>
            <a:pPr algn="r"/>
            <a:r>
              <a:rPr lang="en-US" dirty="0">
                <a:latin typeface="Times New Roman" panose="02020603050405020304" pitchFamily="18" charset="0"/>
                <a:cs typeface="Times New Roman" panose="02020603050405020304" pitchFamily="18" charset="0"/>
              </a:rPr>
              <a:t>Ariful Islam Mozumder</a:t>
            </a:r>
          </a:p>
          <a:p>
            <a:pPr algn="r"/>
            <a:r>
              <a:rPr lang="en-US" dirty="0">
                <a:latin typeface="Times New Roman" panose="02020603050405020304" pitchFamily="18" charset="0"/>
                <a:cs typeface="Times New Roman" panose="02020603050405020304" pitchFamily="18" charset="0"/>
              </a:rPr>
              <a:t>Shah Muhammad </a:t>
            </a:r>
            <a:r>
              <a:rPr lang="en-US" dirty="0" err="1">
                <a:latin typeface="Times New Roman" panose="02020603050405020304" pitchFamily="18" charset="0"/>
                <a:cs typeface="Times New Roman" panose="02020603050405020304" pitchFamily="18" charset="0"/>
              </a:rPr>
              <a:t>Imtiyaj</a:t>
            </a:r>
            <a:r>
              <a:rPr lang="en-US" dirty="0">
                <a:latin typeface="Times New Roman" panose="02020603050405020304" pitchFamily="18" charset="0"/>
                <a:cs typeface="Times New Roman" panose="02020603050405020304" pitchFamily="18" charset="0"/>
              </a:rPr>
              <a:t> Uddin</a:t>
            </a:r>
          </a:p>
        </p:txBody>
      </p:sp>
    </p:spTree>
    <p:extLst>
      <p:ext uri="{BB962C8B-B14F-4D97-AF65-F5344CB8AC3E}">
        <p14:creationId xmlns:p14="http://schemas.microsoft.com/office/powerpoint/2010/main" val="402028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233C-A228-F900-53BC-DB77DE02A6F0}"/>
              </a:ext>
            </a:extLst>
          </p:cNvPr>
          <p:cNvSpPr>
            <a:spLocks noGrp="1"/>
          </p:cNvSpPr>
          <p:nvPr>
            <p:ph type="title"/>
          </p:nvPr>
        </p:nvSpPr>
        <p:spPr>
          <a:xfrm>
            <a:off x="244415" y="-68539"/>
            <a:ext cx="10515600" cy="867327"/>
          </a:xfrm>
        </p:spPr>
        <p:txBody>
          <a:bodyPr>
            <a:normAutofit/>
          </a:bodyPr>
          <a:lstStyle/>
          <a:p>
            <a:pPr algn="ctr"/>
            <a:r>
              <a:rPr lang="en-US" sz="3000" b="1" dirty="0">
                <a:effectLst/>
                <a:latin typeface="Times New Roman" panose="02020603050405020304" pitchFamily="18" charset="0"/>
                <a:ea typeface="Times New Roman" panose="02020603050405020304" pitchFamily="18" charset="0"/>
              </a:rPr>
              <a:t>Visualization </a:t>
            </a:r>
            <a:endParaRPr lang="en-US" sz="3000" dirty="0"/>
          </a:p>
        </p:txBody>
      </p:sp>
      <p:pic>
        <p:nvPicPr>
          <p:cNvPr id="10" name="Content Placeholder 9">
            <a:extLst>
              <a:ext uri="{FF2B5EF4-FFF2-40B4-BE49-F238E27FC236}">
                <a16:creationId xmlns:a16="http://schemas.microsoft.com/office/drawing/2014/main" id="{E4AA8E3D-ED25-7813-C887-F508C701C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6051" y="654829"/>
            <a:ext cx="6643479" cy="2624691"/>
          </a:xfrm>
        </p:spPr>
      </p:pic>
      <p:sp>
        <p:nvSpPr>
          <p:cNvPr id="6" name="TextBox 5">
            <a:extLst>
              <a:ext uri="{FF2B5EF4-FFF2-40B4-BE49-F238E27FC236}">
                <a16:creationId xmlns:a16="http://schemas.microsoft.com/office/drawing/2014/main" id="{54F46FC6-A54C-4E68-F0BB-2F89971259B0}"/>
              </a:ext>
            </a:extLst>
          </p:cNvPr>
          <p:cNvSpPr txBox="1"/>
          <p:nvPr/>
        </p:nvSpPr>
        <p:spPr>
          <a:xfrm>
            <a:off x="3233530" y="6203171"/>
            <a:ext cx="6096000" cy="374077"/>
          </a:xfrm>
          <a:prstGeom prst="rect">
            <a:avLst/>
          </a:prstGeom>
          <a:noFill/>
        </p:spPr>
        <p:txBody>
          <a:bodyPr wrap="square">
            <a:spAutoFit/>
          </a:bodyPr>
          <a:lstStyle/>
          <a:p>
            <a:pPr marL="0" marR="0" algn="ctr">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3.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Leather predictions on the test </a:t>
            </a:r>
            <a:r>
              <a:rPr lang="en-US" dirty="0">
                <a:latin typeface="Times New Roman" panose="02020603050405020304" pitchFamily="18" charset="0"/>
                <a:ea typeface="Times New Roman" panose="02020603050405020304" pitchFamily="18" charset="0"/>
                <a:cs typeface="Times New Roman" panose="02020603050405020304" pitchFamily="18" charset="0"/>
              </a:rPr>
              <a:t>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et.</a:t>
            </a:r>
            <a:endParaRPr lang="en-US" sz="1600" dirty="0">
              <a:effectLst/>
              <a:latin typeface="Calibri" panose="020F0502020204030204" pitchFamily="34" charset="0"/>
              <a:ea typeface="맑은 고딕" panose="020B0503020000020004" pitchFamily="50" charset="-127"/>
              <a:cs typeface="Times New Roman" panose="02020603050405020304" pitchFamily="18" charset="0"/>
            </a:endParaRPr>
          </a:p>
        </p:txBody>
      </p:sp>
      <p:pic>
        <p:nvPicPr>
          <p:cNvPr id="12" name="Picture 11">
            <a:extLst>
              <a:ext uri="{FF2B5EF4-FFF2-40B4-BE49-F238E27FC236}">
                <a16:creationId xmlns:a16="http://schemas.microsoft.com/office/drawing/2014/main" id="{7128F5A3-415E-1DF4-700D-0D90500EF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6050" y="3348361"/>
            <a:ext cx="6643480" cy="2624691"/>
          </a:xfrm>
          <a:prstGeom prst="rect">
            <a:avLst/>
          </a:prstGeom>
        </p:spPr>
      </p:pic>
      <p:graphicFrame>
        <p:nvGraphicFramePr>
          <p:cNvPr id="13" name="Table 13">
            <a:extLst>
              <a:ext uri="{FF2B5EF4-FFF2-40B4-BE49-F238E27FC236}">
                <a16:creationId xmlns:a16="http://schemas.microsoft.com/office/drawing/2014/main" id="{84EA8921-7310-235B-2B02-18914AE1F910}"/>
              </a:ext>
            </a:extLst>
          </p:cNvPr>
          <p:cNvGraphicFramePr>
            <a:graphicFrameLocks noGrp="1"/>
          </p:cNvGraphicFramePr>
          <p:nvPr>
            <p:extLst>
              <p:ext uri="{D42A27DB-BD31-4B8C-83A1-F6EECF244321}">
                <p14:modId xmlns:p14="http://schemas.microsoft.com/office/powerpoint/2010/main" val="1205082239"/>
              </p:ext>
            </p:extLst>
          </p:nvPr>
        </p:nvGraphicFramePr>
        <p:xfrm>
          <a:off x="9606053" y="1967174"/>
          <a:ext cx="2165113" cy="1112520"/>
        </p:xfrm>
        <a:graphic>
          <a:graphicData uri="http://schemas.openxmlformats.org/drawingml/2006/table">
            <a:tbl>
              <a:tblPr firstRow="1" bandRow="1">
                <a:tableStyleId>{5C22544A-7EE6-4342-B048-85BDC9FD1C3A}</a:tableStyleId>
              </a:tblPr>
              <a:tblGrid>
                <a:gridCol w="2165113">
                  <a:extLst>
                    <a:ext uri="{9D8B030D-6E8A-4147-A177-3AD203B41FA5}">
                      <a16:colId xmlns:a16="http://schemas.microsoft.com/office/drawing/2014/main" val="2530754094"/>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Prediction</a:t>
                      </a:r>
                    </a:p>
                  </a:txBody>
                  <a:tcPr/>
                </a:tc>
                <a:extLst>
                  <a:ext uri="{0D108BD9-81ED-4DB2-BD59-A6C34878D82A}">
                    <a16:rowId xmlns:a16="http://schemas.microsoft.com/office/drawing/2014/main" val="3940018397"/>
                  </a:ext>
                </a:extLst>
              </a:tr>
              <a:tr h="370840">
                <a:tc>
                  <a:txBody>
                    <a:bodyPr/>
                    <a:lstStyle/>
                    <a:p>
                      <a:pPr algn="ctr"/>
                      <a:r>
                        <a:rPr lang="en-US" dirty="0">
                          <a:latin typeface="Times New Roman" panose="02020603050405020304" pitchFamily="18" charset="0"/>
                          <a:cs typeface="Times New Roman" panose="02020603050405020304" pitchFamily="18" charset="0"/>
                        </a:rPr>
                        <a:t>Good</a:t>
                      </a:r>
                    </a:p>
                  </a:txBody>
                  <a:tcPr/>
                </a:tc>
                <a:extLst>
                  <a:ext uri="{0D108BD9-81ED-4DB2-BD59-A6C34878D82A}">
                    <a16:rowId xmlns:a16="http://schemas.microsoft.com/office/drawing/2014/main" val="248585751"/>
                  </a:ext>
                </a:extLst>
              </a:tr>
              <a:tr h="370840">
                <a:tc>
                  <a:txBody>
                    <a:bodyPr/>
                    <a:lstStyle/>
                    <a:p>
                      <a:pPr algn="ctr"/>
                      <a:r>
                        <a:rPr lang="en-US" dirty="0">
                          <a:latin typeface="Times New Roman" panose="02020603050405020304" pitchFamily="18" charset="0"/>
                          <a:cs typeface="Times New Roman" panose="02020603050405020304" pitchFamily="18" charset="0"/>
                        </a:rPr>
                        <a:t>Anomaly</a:t>
                      </a:r>
                    </a:p>
                  </a:txBody>
                  <a:tcPr/>
                </a:tc>
                <a:extLst>
                  <a:ext uri="{0D108BD9-81ED-4DB2-BD59-A6C34878D82A}">
                    <a16:rowId xmlns:a16="http://schemas.microsoft.com/office/drawing/2014/main" val="3679124114"/>
                  </a:ext>
                </a:extLst>
              </a:tr>
            </a:tbl>
          </a:graphicData>
        </a:graphic>
      </p:graphicFrame>
    </p:spTree>
    <p:extLst>
      <p:ext uri="{BB962C8B-B14F-4D97-AF65-F5344CB8AC3E}">
        <p14:creationId xmlns:p14="http://schemas.microsoft.com/office/powerpoint/2010/main" val="173062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CD17-99A1-4F6C-AD3E-911F2429AC4E}"/>
              </a:ext>
            </a:extLst>
          </p:cNvPr>
          <p:cNvSpPr>
            <a:spLocks noGrp="1"/>
          </p:cNvSpPr>
          <p:nvPr>
            <p:ph type="title"/>
          </p:nvPr>
        </p:nvSpPr>
        <p:spPr>
          <a:xfrm>
            <a:off x="1069848" y="484632"/>
            <a:ext cx="10058400" cy="986359"/>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388E0E75-AF64-538E-6DFC-AF54D6C17BD8}"/>
              </a:ext>
            </a:extLst>
          </p:cNvPr>
          <p:cNvSpPr>
            <a:spLocks noGrp="1"/>
          </p:cNvSpPr>
          <p:nvPr>
            <p:ph idx="1"/>
          </p:nvPr>
        </p:nvSpPr>
        <p:spPr>
          <a:xfrm>
            <a:off x="1069848" y="1736035"/>
            <a:ext cx="10058400" cy="4436165"/>
          </a:xfrm>
        </p:spPr>
        <p:txBody>
          <a:bodyPr/>
          <a:lstStyle/>
          <a:p>
            <a:r>
              <a:rPr lang="en-US" b="0" i="0" dirty="0">
                <a:effectLst/>
                <a:latin typeface="Times New Roman" panose="02020603050405020304" pitchFamily="18" charset="0"/>
                <a:cs typeface="Times New Roman" panose="02020603050405020304" pitchFamily="18" charset="0"/>
              </a:rPr>
              <a:t>In conclusion, focusing on the requirement of leather quality inspection, we proposed an optimized CNN model to achieve the defect classification of the leather surface good and anomaly area of safety based on a VGG-16 </a:t>
            </a:r>
            <a:r>
              <a:rPr lang="en-US" b="0" i="0" dirty="0" err="1">
                <a:effectLst/>
                <a:latin typeface="Times New Roman" panose="02020603050405020304" pitchFamily="18" charset="0"/>
                <a:cs typeface="Times New Roman" panose="02020603050405020304" pitchFamily="18" charset="0"/>
              </a:rPr>
              <a:t>conv_base</a:t>
            </a:r>
            <a:r>
              <a:rPr lang="en-US" b="0" i="0" dirty="0">
                <a:effectLst/>
                <a:latin typeface="Times New Roman" panose="02020603050405020304" pitchFamily="18" charset="0"/>
                <a:cs typeface="Times New Roman" panose="02020603050405020304" pitchFamily="18" charset="0"/>
              </a:rPr>
              <a:t>, which was trained on the database.</a:t>
            </a:r>
          </a:p>
          <a:p>
            <a:r>
              <a:rPr lang="en-US" b="0" i="0" dirty="0">
                <a:effectLst/>
                <a:latin typeface="Times New Roman" panose="02020603050405020304" pitchFamily="18" charset="0"/>
                <a:cs typeface="Times New Roman" panose="02020603050405020304" pitchFamily="18" charset="0"/>
              </a:rPr>
              <a:t>Experiment results are presented to verify the proposed method. </a:t>
            </a:r>
          </a:p>
          <a:p>
            <a:r>
              <a:rPr lang="en-US" b="0" i="0" dirty="0">
                <a:effectLst/>
                <a:latin typeface="Times New Roman" panose="02020603050405020304" pitchFamily="18" charset="0"/>
                <a:cs typeface="Times New Roman" panose="02020603050405020304" pitchFamily="18" charset="0"/>
              </a:rPr>
              <a:t>This research mainly focuses on defect detection on the leather surface. </a:t>
            </a:r>
          </a:p>
          <a:p>
            <a:r>
              <a:rPr lang="en-US" b="0" i="0" dirty="0">
                <a:effectLst/>
                <a:latin typeface="Times New Roman" panose="02020603050405020304" pitchFamily="18" charset="0"/>
                <a:cs typeface="Times New Roman" panose="02020603050405020304" pitchFamily="18" charset="0"/>
              </a:rPr>
              <a:t>Our future research will focus on reconstructing or generating more images so that the test approach adapts to the classification of micron-level defects.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299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7979-73DC-7D1D-9B05-F3D0954638B1}"/>
              </a:ext>
            </a:extLst>
          </p:cNvPr>
          <p:cNvSpPr>
            <a:spLocks noGrp="1"/>
          </p:cNvSpPr>
          <p:nvPr>
            <p:ph type="title"/>
          </p:nvPr>
        </p:nvSpPr>
        <p:spPr>
          <a:xfrm>
            <a:off x="838200" y="365126"/>
            <a:ext cx="10515600" cy="827570"/>
          </a:xfrm>
        </p:spPr>
        <p:txBody>
          <a:bodyPr>
            <a:normAutofit/>
          </a:bodyPr>
          <a:lstStyle/>
          <a:p>
            <a:pPr algn="ctr"/>
            <a:r>
              <a:rPr lang="en-US" sz="4000" b="1" dirty="0">
                <a:latin typeface="Times New Roman" panose="02020603050405020304" pitchFamily="18" charset="0"/>
                <a:cs typeface="Times New Roman" panose="02020603050405020304" pitchFamily="18" charset="0"/>
              </a:rPr>
              <a:t>Contains </a:t>
            </a:r>
          </a:p>
        </p:txBody>
      </p:sp>
      <p:sp>
        <p:nvSpPr>
          <p:cNvPr id="3" name="Content Placeholder 2">
            <a:extLst>
              <a:ext uri="{FF2B5EF4-FFF2-40B4-BE49-F238E27FC236}">
                <a16:creationId xmlns:a16="http://schemas.microsoft.com/office/drawing/2014/main" id="{96ECE16C-0E6E-053F-33D4-98D0882DCD32}"/>
              </a:ext>
            </a:extLst>
          </p:cNvPr>
          <p:cNvSpPr>
            <a:spLocks noGrp="1"/>
          </p:cNvSpPr>
          <p:nvPr>
            <p:ph idx="1"/>
          </p:nvPr>
        </p:nvSpPr>
        <p:spPr>
          <a:xfrm>
            <a:off x="838200" y="1378226"/>
            <a:ext cx="10515600" cy="4798737"/>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Methods &amp; Materials</a:t>
            </a:r>
          </a:p>
          <a:p>
            <a:pPr lvl="4">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Dataset</a:t>
            </a:r>
          </a:p>
          <a:p>
            <a:pPr lvl="4">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Prepressing</a:t>
            </a:r>
          </a:p>
          <a:p>
            <a:pPr lvl="4">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Model</a:t>
            </a:r>
          </a:p>
          <a:p>
            <a:pPr lvl="4">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Results </a:t>
            </a:r>
          </a:p>
          <a:p>
            <a:pPr lvl="2">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Conclusion</a:t>
            </a: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202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835E4-F7B6-F80E-213B-4AA5FA86958A}"/>
              </a:ext>
            </a:extLst>
          </p:cNvPr>
          <p:cNvSpPr>
            <a:spLocks noGrp="1"/>
          </p:cNvSpPr>
          <p:nvPr>
            <p:ph type="title"/>
          </p:nvPr>
        </p:nvSpPr>
        <p:spPr>
          <a:xfrm>
            <a:off x="838200" y="365126"/>
            <a:ext cx="10515600" cy="893832"/>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9648369E-9614-F1E2-1456-470F64C903A2}"/>
              </a:ext>
            </a:extLst>
          </p:cNvPr>
          <p:cNvSpPr>
            <a:spLocks noGrp="1"/>
          </p:cNvSpPr>
          <p:nvPr>
            <p:ph idx="1"/>
          </p:nvPr>
        </p:nvSpPr>
        <p:spPr>
          <a:xfrm>
            <a:off x="838200" y="1470991"/>
            <a:ext cx="10515600" cy="4876800"/>
          </a:xfrm>
        </p:spPr>
        <p:txBody>
          <a:bodyPr>
            <a:normAutofit/>
          </a:bodyPr>
          <a:lstStyle/>
          <a:p>
            <a:r>
              <a:rPr lang="en-US" sz="2000" b="0" i="0" dirty="0">
                <a:effectLst/>
                <a:latin typeface="Times New Roman" panose="02020603050405020304" pitchFamily="18" charset="0"/>
                <a:cs typeface="Times New Roman" panose="02020603050405020304" pitchFamily="18" charset="0"/>
              </a:rPr>
              <a:t>The defects on a leather surface may be caused by the poor material handling process during the production and manufacturing stages.</a:t>
            </a: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 It is essential to eliminate the natural variations and artificial injuries on the leather surfaces, in order to control the quality of the products and achieve customer satisfaction.</a:t>
            </a:r>
          </a:p>
          <a:p>
            <a:endParaRPr lang="en-US" sz="2000" b="0" i="0" dirty="0">
              <a:effectLst/>
              <a:latin typeface="Times New Roman" panose="02020603050405020304" pitchFamily="18" charset="0"/>
              <a:cs typeface="Times New Roman" panose="02020603050405020304" pitchFamily="18" charset="0"/>
            </a:endParaRPr>
          </a:p>
          <a:p>
            <a:r>
              <a:rPr lang="en-US" sz="2000" b="0" i="0" dirty="0">
                <a:effectLst/>
                <a:latin typeface="Times New Roman" panose="02020603050405020304" pitchFamily="18" charset="0"/>
                <a:cs typeface="Times New Roman" panose="02020603050405020304" pitchFamily="18" charset="0"/>
              </a:rPr>
              <a:t>Manual inspection of leather surfaces is subjective and inconsistent in nature; hence machine vision systems have been widely adopted for the automated inspection of leather defects.</a:t>
            </a:r>
          </a:p>
          <a:p>
            <a:endParaRPr lang="en-US" sz="2000" b="0" i="0" dirty="0">
              <a:effectLst/>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In this work, we are going to detect the defect of leather using a deep learning model. </a:t>
            </a:r>
          </a:p>
          <a:p>
            <a:endParaRPr lang="en-US" sz="2000" dirty="0">
              <a:latin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Here, we build a model, that classifies images into ‘Good’ or ‘Anomaly’ classes and returns an encompassing box for the defect if the image is classified as an ‘Anomaly’.</a:t>
            </a:r>
          </a:p>
        </p:txBody>
      </p:sp>
    </p:spTree>
    <p:extLst>
      <p:ext uri="{BB962C8B-B14F-4D97-AF65-F5344CB8AC3E}">
        <p14:creationId xmlns:p14="http://schemas.microsoft.com/office/powerpoint/2010/main" val="6046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94A37-91FD-DF08-7126-0B636DDECE7B}"/>
              </a:ext>
            </a:extLst>
          </p:cNvPr>
          <p:cNvSpPr>
            <a:spLocks noGrp="1"/>
          </p:cNvSpPr>
          <p:nvPr>
            <p:ph type="title"/>
          </p:nvPr>
        </p:nvSpPr>
        <p:spPr>
          <a:xfrm>
            <a:off x="838200" y="365126"/>
            <a:ext cx="10515600" cy="1066110"/>
          </a:xfrm>
        </p:spPr>
        <p:txBody>
          <a:bodyPr>
            <a:normAutofit/>
          </a:bodyPr>
          <a:lstStyle/>
          <a:p>
            <a:pPr algn="ctr"/>
            <a:r>
              <a:rPr lang="en-US" sz="3600" b="1" dirty="0">
                <a:latin typeface="Times New Roman" panose="02020603050405020304" pitchFamily="18" charset="0"/>
                <a:cs typeface="Times New Roman" panose="02020603050405020304" pitchFamily="18" charset="0"/>
              </a:rPr>
              <a:t>Methods and Materials</a:t>
            </a:r>
          </a:p>
        </p:txBody>
      </p:sp>
      <p:sp>
        <p:nvSpPr>
          <p:cNvPr id="3" name="Content Placeholder 2">
            <a:extLst>
              <a:ext uri="{FF2B5EF4-FFF2-40B4-BE49-F238E27FC236}">
                <a16:creationId xmlns:a16="http://schemas.microsoft.com/office/drawing/2014/main" id="{02F92D9D-02AA-57B7-7F20-16FCD59463B9}"/>
              </a:ext>
            </a:extLst>
          </p:cNvPr>
          <p:cNvSpPr>
            <a:spLocks noGrp="1"/>
          </p:cNvSpPr>
          <p:nvPr>
            <p:ph idx="1"/>
          </p:nvPr>
        </p:nvSpPr>
        <p:spPr>
          <a:xfrm>
            <a:off x="838200" y="1431236"/>
            <a:ext cx="10515600" cy="4745727"/>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Dataset:</a:t>
            </a:r>
          </a:p>
          <a:p>
            <a:pPr marL="0">
              <a:lnSpc>
                <a:spcPts val="1800"/>
              </a:lnSpc>
              <a:spcBef>
                <a:spcPts val="2845"/>
              </a:spcBef>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We have used MVTEC (</a:t>
            </a:r>
            <a:r>
              <a:rPr lang="en-US" sz="20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MVTec</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Anomaly Detection Dataset: </a:t>
            </a:r>
            <a:r>
              <a:rPr lang="en-US" sz="2000" dirty="0" err="1">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MVTec</a:t>
            </a:r>
            <a:r>
              <a:rPr lang="en-US" sz="2000"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 Software</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 Anomaly Detection Dataset, this dataset has 300 to 400 images, which contain images of good items labeled as the class 'Good', and items with a defect labeled as class 'Anomaly’. </a:t>
            </a:r>
          </a:p>
          <a:p>
            <a:pPr marL="0">
              <a:lnSpc>
                <a:spcPts val="1800"/>
              </a:lnSpc>
              <a:spcBef>
                <a:spcPts val="2845"/>
              </a:spcBef>
            </a:pPr>
            <a:r>
              <a:rPr lang="en-US" sz="2000" spc="-5"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Dataset was imbalanced with more samples of good images than defective ones.</a:t>
            </a:r>
          </a:p>
          <a:p>
            <a:pPr marL="0">
              <a:lnSpc>
                <a:spcPts val="1800"/>
              </a:lnSpc>
              <a:spcBef>
                <a:spcPts val="2845"/>
              </a:spcBef>
            </a:pPr>
            <a:endParaRPr lang="en-US" sz="2000" dirty="0">
              <a:effectLst/>
              <a:latin typeface="Times New Roman" panose="02020603050405020304" pitchFamily="18" charset="0"/>
              <a:ea typeface="맑은 고딕" panose="020B0503020000020004" pitchFamily="50" charset="-127"/>
              <a:cs typeface="Times New Roman" panose="02020603050405020304" pitchFamily="18" charset="0"/>
            </a:endParaRPr>
          </a:p>
          <a:p>
            <a:pPr marL="0" marR="0">
              <a:lnSpc>
                <a:spcPct val="107000"/>
              </a:lnSpc>
              <a:spcBef>
                <a:spcPts val="0"/>
              </a:spcBef>
              <a:spcAft>
                <a:spcPts val="800"/>
              </a:spcAft>
            </a:pPr>
            <a:r>
              <a:rPr lang="en-US" sz="2000" spc="-5" dirty="0">
                <a:effectLst/>
                <a:latin typeface="Times New Roman" panose="02020603050405020304" pitchFamily="18" charset="0"/>
                <a:ea typeface="Times New Roman" panose="02020603050405020304" pitchFamily="18" charset="0"/>
                <a:cs typeface="Times New Roman" panose="02020603050405020304" pitchFamily="18" charset="0"/>
              </a:rPr>
              <a:t>We build a model, that classifies images into ‘Good’ or ‘Anomaly’ classes and returns an encompassing box for the defect if the image is classified as an ‘Anomaly’.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4968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A9F26D-80A8-EF6E-3411-233BDC87CCD0}"/>
              </a:ext>
            </a:extLst>
          </p:cNvPr>
          <p:cNvSpPr>
            <a:spLocks noGrp="1"/>
          </p:cNvSpPr>
          <p:nvPr>
            <p:ph idx="1"/>
          </p:nvPr>
        </p:nvSpPr>
        <p:spPr>
          <a:xfrm>
            <a:off x="838200" y="490330"/>
            <a:ext cx="10515600" cy="5686633"/>
          </a:xfrm>
        </p:spPr>
        <p:txBody>
          <a:bodyPr>
            <a:normAutofit/>
          </a:bodyPr>
          <a:lstStyle/>
          <a:p>
            <a:pPr algn="ctr">
              <a:buFont typeface="Wingdings" panose="05000000000000000000" pitchFamily="2" charset="2"/>
              <a:buChar char="v"/>
            </a:pPr>
            <a:r>
              <a:rPr lang="en-US" sz="3000" b="1" dirty="0">
                <a:latin typeface="Times New Roman" panose="02020603050405020304" pitchFamily="18" charset="0"/>
                <a:cs typeface="Times New Roman" panose="02020603050405020304" pitchFamily="18" charset="0"/>
              </a:rPr>
              <a:t>Preprocessing</a:t>
            </a:r>
          </a:p>
          <a:p>
            <a:pPr marL="0" indent="0">
              <a:buNone/>
            </a:pPr>
            <a:endParaRPr lang="en-US" sz="3000" b="1" dirty="0">
              <a:latin typeface="Times New Roman" panose="02020603050405020304" pitchFamily="18" charset="0"/>
              <a:cs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Data preprocessing step, resize images to 224×224 pixels for fastness training.</a:t>
            </a:r>
          </a:p>
          <a:p>
            <a:r>
              <a:rPr lang="en-US" dirty="0">
                <a:effectLst/>
                <a:latin typeface="Times New Roman" panose="02020603050405020304" pitchFamily="18" charset="0"/>
                <a:ea typeface="Times New Roman" panose="02020603050405020304" pitchFamily="18" charset="0"/>
              </a:rPr>
              <a:t>Images in most are of size 1024×1024, but as defects are also of considerable size, we may resize the image to a lower resolution without sacrificing model accuracy. </a:t>
            </a:r>
          </a:p>
          <a:p>
            <a:r>
              <a:rPr lang="en-US" dirty="0">
                <a:latin typeface="Times New Roman" panose="02020603050405020304" pitchFamily="18" charset="0"/>
                <a:ea typeface="Times New Roman" panose="02020603050405020304" pitchFamily="18" charset="0"/>
              </a:rPr>
              <a:t>A</a:t>
            </a:r>
            <a:r>
              <a:rPr lang="en-US" dirty="0">
                <a:effectLst/>
                <a:latin typeface="Times New Roman" panose="02020603050405020304" pitchFamily="18" charset="0"/>
                <a:ea typeface="Times New Roman" panose="02020603050405020304" pitchFamily="18" charset="0"/>
              </a:rPr>
              <a:t>fter deploying to production our model data will be in precisely the same format as in the dataset we have currently.</a:t>
            </a:r>
            <a:r>
              <a:rPr lang="en-US" b="1"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맑은 고딕" panose="020B0503020000020004" pitchFamily="50" charset="-127"/>
              </a:rPr>
              <a:t>Split the data into train or test parts. </a:t>
            </a:r>
          </a:p>
          <a:p>
            <a:r>
              <a:rPr lang="en-US" dirty="0">
                <a:effectLst/>
                <a:latin typeface="Times New Roman" panose="02020603050405020304" pitchFamily="18" charset="0"/>
                <a:ea typeface="맑은 고딕" panose="020B0503020000020004" pitchFamily="50" charset="-127"/>
              </a:rPr>
              <a:t>We would like to have train, validation, and test parts for training a model, tuning hyperparameters, and evaluating model accuracy, respectively. </a:t>
            </a:r>
          </a:p>
          <a:p>
            <a:r>
              <a:rPr lang="en-US" dirty="0">
                <a:latin typeface="Times New Roman" panose="02020603050405020304" pitchFamily="18" charset="0"/>
                <a:ea typeface="맑은 고딕" panose="020B0503020000020004" pitchFamily="50" charset="-127"/>
              </a:rPr>
              <a:t>W</a:t>
            </a:r>
            <a:r>
              <a:rPr lang="en-US" dirty="0">
                <a:effectLst/>
                <a:latin typeface="Times New Roman" panose="02020603050405020304" pitchFamily="18" charset="0"/>
                <a:ea typeface="맑은 고딕" panose="020B0503020000020004" pitchFamily="50" charset="-127"/>
              </a:rPr>
              <a:t>e have only 300 to 400 images, we put 80% of the images into the train set and 20% into the test set. For small datasets, we may perform 5-Fold cross-validation to make sure that evaluation results are robust.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290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2616D-3A4B-D2E4-2BC3-70781C7DB1C7}"/>
              </a:ext>
            </a:extLst>
          </p:cNvPr>
          <p:cNvSpPr>
            <a:spLocks noGrp="1"/>
          </p:cNvSpPr>
          <p:nvPr>
            <p:ph idx="1"/>
          </p:nvPr>
        </p:nvSpPr>
        <p:spPr>
          <a:xfrm>
            <a:off x="838200" y="755374"/>
            <a:ext cx="10515600" cy="5421589"/>
          </a:xfrm>
        </p:spPr>
        <p:txBody>
          <a:bodyPr>
            <a:normAutofit/>
          </a:bodyPr>
          <a:lstStyle/>
          <a:p>
            <a:pPr algn="ctr">
              <a:buFont typeface="Wingdings" panose="05000000000000000000" pitchFamily="2" charset="2"/>
              <a:buChar char="v"/>
            </a:pPr>
            <a:r>
              <a:rPr lang="en-US" sz="3000" b="1" dirty="0">
                <a:effectLst/>
                <a:latin typeface="Times New Roman" panose="02020603050405020304" pitchFamily="18" charset="0"/>
                <a:ea typeface="맑은 고딕" panose="020B0503020000020004" pitchFamily="50" charset="-127"/>
                <a:cs typeface="Times New Roman" panose="02020603050405020304" pitchFamily="18" charset="0"/>
              </a:rPr>
              <a:t>Model Architecture</a:t>
            </a:r>
          </a:p>
          <a:p>
            <a:endParaRPr lang="en-US" sz="3000" b="1" dirty="0">
              <a:latin typeface="Times New Roman" panose="02020603050405020304" pitchFamily="18" charset="0"/>
              <a:cs typeface="Times New Roman" panose="02020603050405020304" pitchFamily="18" charset="0"/>
            </a:endParaRPr>
          </a:p>
        </p:txBody>
      </p:sp>
      <p:pic>
        <p:nvPicPr>
          <p:cNvPr id="4" name="Picture 3" descr="Diagram, schematic&#10;&#10;Description automatically generated">
            <a:extLst>
              <a:ext uri="{FF2B5EF4-FFF2-40B4-BE49-F238E27FC236}">
                <a16:creationId xmlns:a16="http://schemas.microsoft.com/office/drawing/2014/main" id="{621B7D77-17B7-BB9E-5131-D05496C1DB37}"/>
              </a:ext>
            </a:extLst>
          </p:cNvPr>
          <p:cNvPicPr>
            <a:picLocks noChangeAspect="1"/>
          </p:cNvPicPr>
          <p:nvPr/>
        </p:nvPicPr>
        <p:blipFill>
          <a:blip r:embed="rId2"/>
          <a:stretch>
            <a:fillRect/>
          </a:stretch>
        </p:blipFill>
        <p:spPr>
          <a:xfrm>
            <a:off x="1921565" y="1467147"/>
            <a:ext cx="7871791" cy="4335739"/>
          </a:xfrm>
          <a:prstGeom prst="rect">
            <a:avLst/>
          </a:prstGeom>
        </p:spPr>
      </p:pic>
      <p:sp>
        <p:nvSpPr>
          <p:cNvPr id="6" name="TextBox 5">
            <a:extLst>
              <a:ext uri="{FF2B5EF4-FFF2-40B4-BE49-F238E27FC236}">
                <a16:creationId xmlns:a16="http://schemas.microsoft.com/office/drawing/2014/main" id="{EAAFAC6C-BB04-3A4F-E82A-48597FC7CFE1}"/>
              </a:ext>
            </a:extLst>
          </p:cNvPr>
          <p:cNvSpPr txBox="1"/>
          <p:nvPr/>
        </p:nvSpPr>
        <p:spPr>
          <a:xfrm>
            <a:off x="2670312" y="6125817"/>
            <a:ext cx="6096000" cy="374077"/>
          </a:xfrm>
          <a:prstGeom prst="rect">
            <a:avLst/>
          </a:prstGeom>
          <a:noFill/>
        </p:spPr>
        <p:txBody>
          <a:bodyPr wrap="square">
            <a:spAutoFit/>
          </a:bodyPr>
          <a:lstStyle/>
          <a:p>
            <a:pPr marL="0" marR="0" algn="ctr">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Figure </a:t>
            </a:r>
            <a:r>
              <a:rPr lang="en-US" dirty="0">
                <a:latin typeface="Times New Roman" panose="02020603050405020304" pitchFamily="18" charset="0"/>
                <a:ea typeface="Times New Roman" panose="02020603050405020304" pitchFamily="18" charset="0"/>
                <a:cs typeface="Times New Roman" panose="02020603050405020304" pitchFamily="18" charset="0"/>
              </a:rPr>
              <a:t>1. Custom VGG-16 model</a:t>
            </a:r>
            <a:endParaRPr lang="en-US" sz="1600" dirty="0">
              <a:effectLst/>
              <a:latin typeface="Calibri" panose="020F050202020403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061935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A415-FACB-4C1A-8A1F-84CBE47C6C5D}"/>
              </a:ext>
            </a:extLst>
          </p:cNvPr>
          <p:cNvSpPr>
            <a:spLocks noGrp="1"/>
          </p:cNvSpPr>
          <p:nvPr>
            <p:ph type="title"/>
          </p:nvPr>
        </p:nvSpPr>
        <p:spPr>
          <a:xfrm>
            <a:off x="838200" y="365125"/>
            <a:ext cx="10515600" cy="867327"/>
          </a:xfrm>
        </p:spPr>
        <p:txBody>
          <a:bodyPr>
            <a:normAutofit/>
          </a:bodyPr>
          <a:lstStyle/>
          <a:p>
            <a:pPr algn="ctr"/>
            <a:r>
              <a:rPr lang="en-US" sz="3000" b="1" dirty="0">
                <a:effectLst/>
                <a:latin typeface="Times New Roman" panose="02020603050405020304" pitchFamily="18" charset="0"/>
                <a:ea typeface="맑은 고딕" panose="020B0503020000020004" pitchFamily="50" charset="-127"/>
                <a:cs typeface="Times New Roman" panose="02020603050405020304" pitchFamily="18" charset="0"/>
              </a:rPr>
              <a:t>Model Architecture (</a:t>
            </a:r>
            <a:r>
              <a:rPr lang="en-US" sz="3000" b="1" dirty="0" err="1">
                <a:effectLst/>
                <a:latin typeface="Times New Roman" panose="02020603050405020304" pitchFamily="18" charset="0"/>
                <a:ea typeface="맑은 고딕" panose="020B0503020000020004" pitchFamily="50" charset="-127"/>
                <a:cs typeface="Times New Roman" panose="02020603050405020304" pitchFamily="18" charset="0"/>
              </a:rPr>
              <a:t>Cont</a:t>
            </a:r>
            <a:r>
              <a:rPr lang="en-US" sz="3000" b="1" dirty="0">
                <a:effectLst/>
                <a:latin typeface="Times New Roman" panose="02020603050405020304" pitchFamily="18" charset="0"/>
                <a:ea typeface="맑은 고딕" panose="020B0503020000020004" pitchFamily="50" charset="-127"/>
                <a:cs typeface="Times New Roman" panose="02020603050405020304" pitchFamily="18" charset="0"/>
              </a:rPr>
              <a:t>:)</a:t>
            </a:r>
            <a:endParaRPr lang="en-US" sz="3000" dirty="0"/>
          </a:p>
        </p:txBody>
      </p:sp>
      <p:sp>
        <p:nvSpPr>
          <p:cNvPr id="3" name="Content Placeholder 2">
            <a:extLst>
              <a:ext uri="{FF2B5EF4-FFF2-40B4-BE49-F238E27FC236}">
                <a16:creationId xmlns:a16="http://schemas.microsoft.com/office/drawing/2014/main" id="{19199E26-EF36-CE3E-C5CF-BA563B28C85B}"/>
              </a:ext>
            </a:extLst>
          </p:cNvPr>
          <p:cNvSpPr>
            <a:spLocks noGrp="1"/>
          </p:cNvSpPr>
          <p:nvPr>
            <p:ph idx="1"/>
          </p:nvPr>
        </p:nvSpPr>
        <p:spPr>
          <a:xfrm>
            <a:off x="838200" y="1484243"/>
            <a:ext cx="10515600" cy="4692719"/>
          </a:xfrm>
        </p:spPr>
        <p:txBody>
          <a:bodyPr>
            <a:normAutofit/>
          </a:bodyPr>
          <a:lstStyle/>
          <a:p>
            <a:r>
              <a:rPr lang="en-US" sz="2000" b="0" dirty="0">
                <a:effectLst/>
                <a:latin typeface="Times New Roman" panose="02020603050405020304" pitchFamily="18" charset="0"/>
                <a:ea typeface="Times New Roman" panose="02020603050405020304" pitchFamily="18" charset="0"/>
              </a:rPr>
              <a:t>We take VGG16 pre-trained on ImageNet and change its classification head to replace Flattening and Dense layers with Global Average Pooling and a single Dense layer. </a:t>
            </a:r>
          </a:p>
          <a:p>
            <a:r>
              <a:rPr lang="en-US" sz="2000" b="0" dirty="0">
                <a:effectLst/>
                <a:latin typeface="Times New Roman" panose="02020603050405020304" pitchFamily="18" charset="0"/>
                <a:ea typeface="Times New Roman" panose="02020603050405020304" pitchFamily="18" charset="0"/>
              </a:rPr>
              <a:t>We train the model as a typical 2-class classification model.</a:t>
            </a:r>
          </a:p>
          <a:p>
            <a:r>
              <a:rPr lang="en-US" sz="2000" b="0" dirty="0">
                <a:effectLst/>
                <a:latin typeface="Times New Roman" panose="02020603050405020304" pitchFamily="18" charset="0"/>
                <a:ea typeface="Times New Roman" panose="02020603050405020304" pitchFamily="18" charset="0"/>
              </a:rPr>
              <a:t>The model outputs a 2-dimensional vector that contains probabilities for classes 'Good' and 'Anomaly’. </a:t>
            </a:r>
          </a:p>
          <a:p>
            <a:r>
              <a:rPr lang="en-US" sz="2000" b="0" dirty="0">
                <a:effectLst/>
                <a:latin typeface="Times New Roman" panose="02020603050405020304" pitchFamily="18" charset="0"/>
                <a:ea typeface="Times New Roman" panose="02020603050405020304" pitchFamily="18" charset="0"/>
              </a:rPr>
              <a:t>During training, the first 10 convolutional layers are frozen, we train only the classification head and the last 3 convolutional layers. That is because our dataset is small to finetune the whole model. </a:t>
            </a:r>
          </a:p>
          <a:p>
            <a:r>
              <a:rPr lang="en-US" sz="2000" b="0" dirty="0">
                <a:effectLst/>
                <a:latin typeface="Times New Roman" panose="02020603050405020304" pitchFamily="18" charset="0"/>
                <a:ea typeface="Times New Roman" panose="02020603050405020304" pitchFamily="18" charset="0"/>
              </a:rPr>
              <a:t>Loss is Cross-Entropy; the optimizer is Adam with a learning rate of 0.0001.</a:t>
            </a:r>
            <a:r>
              <a:rPr lang="en-US" sz="2000" b="1" dirty="0">
                <a:effectLst/>
                <a:latin typeface="Times New Roman" panose="02020603050405020304" pitchFamily="18" charset="0"/>
                <a:ea typeface="Times New Roman" panose="02020603050405020304" pitchFamily="18" charset="0"/>
              </a:rPr>
              <a:t> </a:t>
            </a:r>
          </a:p>
          <a:p>
            <a:r>
              <a:rPr lang="en-US" sz="2000" b="0" dirty="0">
                <a:effectLst/>
                <a:latin typeface="Times New Roman" panose="02020603050405020304" pitchFamily="18" charset="0"/>
                <a:ea typeface="Times New Roman" panose="02020603050405020304" pitchFamily="18" charset="0"/>
              </a:rPr>
              <a:t>We have trained the model with batch size=10 for at most 100 epochs and early stopping when the train set accuracy reaches 98%.</a:t>
            </a:r>
            <a:endParaRPr lang="en-US" sz="20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0807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B9A4D-A1CD-5BBE-5E6B-3C40BC627DF4}"/>
              </a:ext>
            </a:extLst>
          </p:cNvPr>
          <p:cNvSpPr>
            <a:spLocks noGrp="1"/>
          </p:cNvSpPr>
          <p:nvPr>
            <p:ph type="title"/>
          </p:nvPr>
        </p:nvSpPr>
        <p:spPr>
          <a:xfrm>
            <a:off x="838200" y="365126"/>
            <a:ext cx="10515600" cy="920336"/>
          </a:xfrm>
        </p:spPr>
        <p:txBody>
          <a:bodyPr>
            <a:normAutofit/>
          </a:bodyPr>
          <a:lstStyle/>
          <a:p>
            <a:pPr algn="ctr"/>
            <a:r>
              <a:rPr lang="en-US" sz="3000" b="1" dirty="0">
                <a:latin typeface="Times New Roman" panose="02020603050405020304" pitchFamily="18" charset="0"/>
                <a:cs typeface="Times New Roman" panose="02020603050405020304" pitchFamily="18" charset="0"/>
              </a:rPr>
              <a:t>Evaluation and Result</a:t>
            </a:r>
          </a:p>
        </p:txBody>
      </p:sp>
      <p:sp>
        <p:nvSpPr>
          <p:cNvPr id="3" name="Content Placeholder 2">
            <a:extLst>
              <a:ext uri="{FF2B5EF4-FFF2-40B4-BE49-F238E27FC236}">
                <a16:creationId xmlns:a16="http://schemas.microsoft.com/office/drawing/2014/main" id="{5927296F-28B8-77B0-2302-39D1335074C5}"/>
              </a:ext>
            </a:extLst>
          </p:cNvPr>
          <p:cNvSpPr>
            <a:spLocks noGrp="1"/>
          </p:cNvSpPr>
          <p:nvPr>
            <p:ph idx="1"/>
          </p:nvPr>
        </p:nvSpPr>
        <p:spPr>
          <a:xfrm>
            <a:off x="838200" y="1537252"/>
            <a:ext cx="10515600" cy="4639711"/>
          </a:xfrm>
        </p:spPr>
        <p:txBody>
          <a:bodyPr>
            <a:normAutofit/>
          </a:bodyPr>
          <a:lstStyle/>
          <a:p>
            <a:r>
              <a:rPr lang="en-US" sz="2000" kern="0" dirty="0">
                <a:effectLst/>
                <a:latin typeface="Times New Roman" panose="02020603050405020304" pitchFamily="18" charset="0"/>
                <a:ea typeface="맑은 고딕" panose="020B0503020000020004" pitchFamily="50" charset="-127"/>
                <a:cs typeface="Times New Roman" panose="02020603050405020304" pitchFamily="18" charset="0"/>
              </a:rPr>
              <a:t>We have trained a model; 20% of images were selected as a test set and in a stratified manner. </a:t>
            </a:r>
          </a:p>
          <a:p>
            <a:r>
              <a:rPr lang="en-US" sz="2000" kern="0" dirty="0">
                <a:effectLst/>
                <a:latin typeface="Times New Roman" panose="02020603050405020304" pitchFamily="18" charset="0"/>
                <a:ea typeface="맑은 고딕" panose="020B0503020000020004" pitchFamily="50" charset="-127"/>
                <a:cs typeface="Times New Roman" panose="02020603050405020304" pitchFamily="18" charset="0"/>
              </a:rPr>
              <a:t>We applied class weighing in loss function 1 for the 'Good' class and 3 for 'Anomaly' because in most cases there are 3 times more good images than anomalous ones. </a:t>
            </a:r>
          </a:p>
          <a:p>
            <a:r>
              <a:rPr lang="en-US" sz="2000" kern="0" dirty="0">
                <a:effectLst/>
                <a:latin typeface="Times New Roman" panose="02020603050405020304" pitchFamily="18" charset="0"/>
                <a:ea typeface="맑은 고딕" panose="020B0503020000020004" pitchFamily="50" charset="-127"/>
                <a:cs typeface="Times New Roman" panose="02020603050405020304" pitchFamily="18" charset="0"/>
              </a:rPr>
              <a:t>The model was trained for at most 100 epochs with early stopping if the train set accuracy reaches 98%. </a:t>
            </a:r>
          </a:p>
          <a:p>
            <a:r>
              <a:rPr lang="en-US" sz="2000" kern="0" dirty="0">
                <a:effectLst/>
                <a:latin typeface="Times New Roman" panose="02020603050405020304" pitchFamily="18" charset="0"/>
                <a:ea typeface="맑은 고딕" panose="020B0503020000020004" pitchFamily="50" charset="-127"/>
                <a:cs typeface="Times New Roman" panose="02020603050405020304" pitchFamily="18" charset="0"/>
              </a:rPr>
              <a:t>The train set size is 74 to 297 images. Balanced Accuracy is between 92.1% and 96.0%.</a:t>
            </a:r>
          </a:p>
          <a:p>
            <a:r>
              <a:rPr lang="en-US" sz="2000" kern="0" dirty="0">
                <a:effectLst/>
                <a:latin typeface="Times New Roman" panose="02020603050405020304" pitchFamily="18" charset="0"/>
                <a:ea typeface="맑은 고딕" panose="020B0503020000020004" pitchFamily="50" charset="-127"/>
                <a:cs typeface="Times New Roman" panose="02020603050405020304" pitchFamily="18" charset="0"/>
              </a:rPr>
              <a:t>Below are the evaluation results.</a:t>
            </a:r>
          </a:p>
          <a:p>
            <a:endParaRPr lang="en-US" sz="2000"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4347647A-CF6D-D583-761B-C1A3EE191CB5}"/>
              </a:ext>
            </a:extLst>
          </p:cNvPr>
          <p:cNvPicPr>
            <a:picLocks noChangeAspect="1"/>
          </p:cNvPicPr>
          <p:nvPr/>
        </p:nvPicPr>
        <p:blipFill>
          <a:blip r:embed="rId2"/>
          <a:stretch>
            <a:fillRect/>
          </a:stretch>
        </p:blipFill>
        <p:spPr>
          <a:xfrm>
            <a:off x="1672055" y="4491583"/>
            <a:ext cx="8847889" cy="1294738"/>
          </a:xfrm>
          <a:prstGeom prst="rect">
            <a:avLst/>
          </a:prstGeom>
        </p:spPr>
      </p:pic>
      <p:sp>
        <p:nvSpPr>
          <p:cNvPr id="6" name="TextBox 5">
            <a:extLst>
              <a:ext uri="{FF2B5EF4-FFF2-40B4-BE49-F238E27FC236}">
                <a16:creationId xmlns:a16="http://schemas.microsoft.com/office/drawing/2014/main" id="{B775B8E1-6A72-F7FD-5C63-AC8948975C59}"/>
              </a:ext>
            </a:extLst>
          </p:cNvPr>
          <p:cNvSpPr txBox="1"/>
          <p:nvPr/>
        </p:nvSpPr>
        <p:spPr>
          <a:xfrm>
            <a:off x="3485322" y="6038111"/>
            <a:ext cx="6096000" cy="374077"/>
          </a:xfrm>
          <a:prstGeom prst="rect">
            <a:avLst/>
          </a:prstGeom>
          <a:noFill/>
        </p:spPr>
        <p:txBody>
          <a:bodyPr wrap="square">
            <a:spAutoFit/>
          </a:bodyPr>
          <a:lstStyle/>
          <a:p>
            <a:pPr marL="0" marR="0" algn="ctr">
              <a:lnSpc>
                <a:spcPct val="107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Table 01: Evaluations of testing accuracy</a:t>
            </a:r>
            <a:endParaRPr lang="en-US" sz="1600" dirty="0">
              <a:effectLst/>
              <a:latin typeface="Calibri" panose="020F050202020403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98937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649F11-CC8F-456D-E03A-0B7E86BE5C1E}"/>
              </a:ext>
            </a:extLst>
          </p:cNvPr>
          <p:cNvSpPr>
            <a:spLocks noGrp="1"/>
          </p:cNvSpPr>
          <p:nvPr>
            <p:ph idx="1"/>
          </p:nvPr>
        </p:nvSpPr>
        <p:spPr>
          <a:xfrm>
            <a:off x="838200" y="954157"/>
            <a:ext cx="10515600" cy="5222806"/>
          </a:xfrm>
        </p:spPr>
        <p:txBody>
          <a:bodyPr>
            <a:normAutofit/>
          </a:bodyPr>
          <a:lstStyle/>
          <a:p>
            <a:pPr algn="ctr"/>
            <a:r>
              <a:rPr lang="en-US" sz="2400" b="1" dirty="0">
                <a:latin typeface="Times New Roman" panose="02020603050405020304" pitchFamily="18" charset="0"/>
                <a:cs typeface="Times New Roman" panose="02020603050405020304" pitchFamily="18" charset="0"/>
              </a:rPr>
              <a:t>Matrix</a:t>
            </a:r>
          </a:p>
          <a:p>
            <a:endParaRPr lang="en-US" sz="2000" dirty="0">
              <a:latin typeface="Times New Roman" panose="02020603050405020304" pitchFamily="18" charset="0"/>
              <a:cs typeface="Times New Roman" panose="02020603050405020304" pitchFamily="18" charset="0"/>
            </a:endParaRPr>
          </a:p>
        </p:txBody>
      </p:sp>
      <p:pic>
        <p:nvPicPr>
          <p:cNvPr id="4" name="Picture 3" descr="A picture containing text, electronics, screenshot&#10;&#10;Description automatically generated">
            <a:extLst>
              <a:ext uri="{FF2B5EF4-FFF2-40B4-BE49-F238E27FC236}">
                <a16:creationId xmlns:a16="http://schemas.microsoft.com/office/drawing/2014/main" id="{2AC676B1-FB36-14B8-5716-FEF31E345B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1847384"/>
            <a:ext cx="3343509" cy="3436351"/>
          </a:xfrm>
          <a:prstGeom prst="rect">
            <a:avLst/>
          </a:prstGeom>
          <a:noFill/>
          <a:ln>
            <a:noFill/>
          </a:ln>
        </p:spPr>
      </p:pic>
      <p:sp>
        <p:nvSpPr>
          <p:cNvPr id="6" name="TextBox 5">
            <a:extLst>
              <a:ext uri="{FF2B5EF4-FFF2-40B4-BE49-F238E27FC236}">
                <a16:creationId xmlns:a16="http://schemas.microsoft.com/office/drawing/2014/main" id="{D29A33A3-F943-1FF0-3745-7AC1CE4B7C14}"/>
              </a:ext>
            </a:extLst>
          </p:cNvPr>
          <p:cNvSpPr txBox="1"/>
          <p:nvPr/>
        </p:nvSpPr>
        <p:spPr>
          <a:xfrm>
            <a:off x="3140766" y="5494203"/>
            <a:ext cx="6096000" cy="374077"/>
          </a:xfrm>
          <a:prstGeom prst="rect">
            <a:avLst/>
          </a:prstGeom>
          <a:noFill/>
        </p:spPr>
        <p:txBody>
          <a:bodyPr wrap="square">
            <a:spAutoFit/>
          </a:bodyPr>
          <a:lstStyle/>
          <a:p>
            <a:pPr marL="0" marR="0" algn="ctr">
              <a:lnSpc>
                <a:spcPct val="107000"/>
              </a:lnSpc>
              <a:spcBef>
                <a:spcPts val="0"/>
              </a:spcBef>
              <a:spcAft>
                <a:spcPts val="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Figure 3</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Confusion Matrix </a:t>
            </a:r>
            <a:endParaRPr lang="en-US" sz="1600" dirty="0">
              <a:effectLst/>
              <a:latin typeface="Calibri" panose="020F0502020204030204" pitchFamily="34" charset="0"/>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405441632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256</TotalTime>
  <Words>784</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vt:lpstr>
      <vt:lpstr>Vapor Trail</vt:lpstr>
      <vt:lpstr>Lather Defect Detection Using Deep Learning Approach.</vt:lpstr>
      <vt:lpstr>Contains </vt:lpstr>
      <vt:lpstr>Introduction</vt:lpstr>
      <vt:lpstr>Methods and Materials</vt:lpstr>
      <vt:lpstr>PowerPoint Presentation</vt:lpstr>
      <vt:lpstr>PowerPoint Presentation</vt:lpstr>
      <vt:lpstr>Model Architecture (Cont:)</vt:lpstr>
      <vt:lpstr>Evaluation and Result</vt:lpstr>
      <vt:lpstr>PowerPoint Presentation</vt:lpstr>
      <vt:lpstr>Visualization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Lather Defect Detection Using Deep Learning Model.</dc:title>
  <dc:creator>MD Ariful Islam Mozumder</dc:creator>
  <cp:lastModifiedBy>MD Ariful Islam Mozumder</cp:lastModifiedBy>
  <cp:revision>1</cp:revision>
  <dcterms:created xsi:type="dcterms:W3CDTF">2022-11-03T09:49:52Z</dcterms:created>
  <dcterms:modified xsi:type="dcterms:W3CDTF">2022-11-03T14:25:38Z</dcterms:modified>
</cp:coreProperties>
</file>