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96" r:id="rId3"/>
    <p:sldId id="321" r:id="rId4"/>
    <p:sldId id="322" r:id="rId5"/>
    <p:sldId id="323" r:id="rId6"/>
    <p:sldId id="326" r:id="rId7"/>
    <p:sldId id="324" r:id="rId8"/>
    <p:sldId id="327" r:id="rId9"/>
    <p:sldId id="325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909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D2969-3B72-4D8A-AD14-CFE9F882E1D5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3C62-251F-4CD2-AAFB-A95E4E6D8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4E96B-E4F2-4023-B156-4FA393401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8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70C1-1272-2B1B-2717-19920EBBD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7DE6-4B51-D2DD-D48D-7B744ECD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85E3-B1FA-6BA1-E333-4B2E66A5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72A9-D652-4AF2-8A2E-7447F5A3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4F3B-5446-DAE3-D83E-B17D455D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E816-F78E-C3CC-EBF2-56F088C9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5C62-D9A9-8789-5C5B-C03B67579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A065-D8B7-7321-ED12-0D02729F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4EB3-D380-503A-EC0C-352EA1C7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3F25-8E31-2214-9E6F-1AE1C108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E7C7B-971B-C9F9-C5C8-3C22E038B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89D0-4E99-7377-83FE-322B96788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1C10-F7D2-A77A-DD64-C17474A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C73A-FFAD-79B7-0BFD-D453D7E7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00B1-1288-BAA2-6B05-0CCA5A8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B418-5E9A-8AE4-B415-5CB7458E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B143-96EA-2FDE-52D2-422C3BA2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05E5-A890-E3B4-4919-21DF8C96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B58B-E59D-72D7-A7A0-7DB6097D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AF9C-A303-80E5-F688-3DBAB708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F3B1-B9BB-6370-CF31-B5414373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BD8DA-8C97-70B5-CE2B-67DAC7F4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3BC2-C6ED-7CC1-02EA-ADB8FA7F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8EE8-F0D9-533A-E98A-8AD641D0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27D5-DA44-4E55-FA6D-CCAFDA0F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0E35-903C-3811-ED86-B81FA7F9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71DF-1D71-43C7-826F-0135FC238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61A6E-A4E4-71C6-F4CE-A3DFEE35C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0C9CE-D3BB-640A-17F5-FA48ED5D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AD0A9-AD0C-893C-E5C8-5C2D770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79F4F-3000-7FF0-F276-C049C665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D8D2-8321-DD3E-4A52-19C076BB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A2DD-7BF7-DBE7-5809-ED5F945C7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1CF21-1697-C6AB-E643-7E836DB3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1EA25-15D3-8539-6973-EE477FA85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5BBD5-1FF5-9971-07A0-067311A6E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37F02-C223-BDC2-3841-BB56180B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344CB-FCEF-1674-0958-57BF133A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A94FA-2C9C-3500-19A2-1A667DF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6A61-FAD3-820A-6147-D0994A70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DDCAC-5407-109E-C30C-314EC79F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534EE-396E-4583-B264-4786ABCA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58580-DD08-5188-E3F3-494F5911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4E58E-5D2A-9BA6-AA44-3DF68459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7D543-4581-16EB-794D-606699E8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D1EE-EFE5-035C-7CD2-E6C3E70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31B9-C968-39B7-2988-A44E2836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F788-D954-1880-796B-4D6E9316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FC077-DA14-2FD2-85C0-1B2800CE4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66BFE-DFF4-09FB-1BB4-CBB994BD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E89C9-16F0-2CCB-42AA-E3519E4E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8459-2BFE-3ED5-8DD1-C395F44E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B326-0286-509E-1991-173A6132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3ACCE-8F45-6582-0609-67DF2C2B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F915-FD78-47A4-2535-016036F15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B0EB1-A811-DE93-D129-4FD1B496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A3A1-582B-5962-B7CF-37F9575B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E2A6B-F086-D757-1355-1D6CC1D4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F1C38-D70B-F9F2-2B61-6E490620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A158-60D5-8193-EEDE-37B16943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A502-F2ED-5B9D-1224-B36AAADA5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544A4-38A5-412D-ADA1-1F8862C6872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8A19-D8DE-66C9-5601-5AB2E3396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8B7E-56AD-3F56-1447-B122AFB5C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21AD6-31AC-4E82-832E-8DB4B5BE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E153-0DE4-846B-DB72-4F72388F3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79418"/>
            <a:ext cx="10820399" cy="2158467"/>
          </a:xfrm>
        </p:spPr>
        <p:txBody>
          <a:bodyPr anchor="b"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2020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2ADCE-AFE4-C7A0-CA3C-4DBA210D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C49E9C5-8D85-7DCA-2CF6-BB1D88405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8EBBF-6DD9-2FB3-6131-67D881B95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CB9FD-0042-CABA-A948-75DFB3DC9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ECC400-5A4A-54D6-7BEF-8C62BB100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B04C9-9C53-55B9-86ED-992E6F7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6C5C8-1C89-6F29-2667-F6BD89BC23E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3AA10-9143-D94C-28FA-FF366900F6A0}"/>
              </a:ext>
            </a:extLst>
          </p:cNvPr>
          <p:cNvSpPr txBox="1"/>
          <p:nvPr/>
        </p:nvSpPr>
        <p:spPr>
          <a:xfrm>
            <a:off x="459350" y="1885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Tasks That Leverage Embeddings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7C3B4-AC71-2886-FBC0-1912FC54B259}"/>
              </a:ext>
            </a:extLst>
          </p:cNvPr>
          <p:cNvSpPr txBox="1"/>
          <p:nvPr/>
        </p:nvSpPr>
        <p:spPr>
          <a:xfrm>
            <a:off x="552449" y="2351812"/>
            <a:ext cx="10315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pretrained task-specific model for sentiment analysis. However, what if we cannot find a model that was pretrained for this specific task?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need to fine-tune a representation model ourselves? The answer is no!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02CB7-5044-6A40-C398-8257535D7D44}"/>
              </a:ext>
            </a:extLst>
          </p:cNvPr>
          <p:cNvSpPr txBox="1"/>
          <p:nvPr/>
        </p:nvSpPr>
        <p:spPr>
          <a:xfrm>
            <a:off x="459350" y="3294192"/>
            <a:ext cx="7255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Classification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directly using the representation model for classification, we will u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an embedding model for generating features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Those features can then be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fed into a classifier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thereby creating a two-step approach.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benefit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separation is that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need to fine-tune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embedding model, which can be costly. In contrast, we can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a logistic regression,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D2CFE4-F96F-B5FB-0DA3-7630F6FD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182" y="4139136"/>
            <a:ext cx="3940885" cy="11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13B55-B3B6-9A59-053B-A64B7BC2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9C8F04-9107-90FD-B4CB-86A2ECEE2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FB8AAE-86BA-7E48-C920-26B6604A8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7041D-F040-8D2E-C603-67A7C98F1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7558A9-6D8D-9674-D5D3-80E70DE5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F43C30-6B47-DA13-1953-7862B67C0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2A819-A63A-A95F-2F41-3CF5CA897159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EFFF4-2963-2DE4-60B4-2A9ACA5ADAE3}"/>
              </a:ext>
            </a:extLst>
          </p:cNvPr>
          <p:cNvSpPr txBox="1"/>
          <p:nvPr/>
        </p:nvSpPr>
        <p:spPr>
          <a:xfrm>
            <a:off x="459349" y="2337511"/>
            <a:ext cx="63240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step, we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our textual input to embeddings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embedding model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this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similarly kept </a:t>
            </a:r>
            <a:r>
              <a:rPr lang="en-US" sz="1800" b="0" i="1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not updated during the training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step, these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 serve as the input features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 is trainable and not limited to logistic regression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can take on any form as long as it performs classification.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6D91F-BBE8-FF7B-4EF7-1422F889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299" y="2054500"/>
            <a:ext cx="3029449" cy="1671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34BE94-82F6-AB96-EDB6-F170D34D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50" y="3928959"/>
            <a:ext cx="3466452" cy="2634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FA112-B2CD-301C-BBAD-41E40C3B1F5F}"/>
              </a:ext>
            </a:extLst>
          </p:cNvPr>
          <p:cNvSpPr txBox="1"/>
          <p:nvPr/>
        </p:nvSpPr>
        <p:spPr>
          <a:xfrm>
            <a:off x="420175" y="1744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Tasks That Leverage Embeddings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1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88E90-80A0-7CA1-0781-7FA271EF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68D6CC-749C-55BB-D6D2-55439E27A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015805-AE26-9F39-7B6E-0733BB23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5FA43-CDEE-5706-ADD6-D20680753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A3B922-3276-FE1F-FEC0-49D5F2C24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8DB45-867F-69C9-3566-4C1FBEC91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13AF1-B9EF-9D0E-EB3E-945E27EEF347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D49C6-9F58-5855-3095-B1C582A77F62}"/>
              </a:ext>
            </a:extLst>
          </p:cNvPr>
          <p:cNvSpPr txBox="1"/>
          <p:nvPr/>
        </p:nvSpPr>
        <p:spPr>
          <a:xfrm>
            <a:off x="459350" y="1891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Do Not Have Labeled Data?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161BA-4911-F334-7779-9F3C8C7D9A54}"/>
              </a:ext>
            </a:extLst>
          </p:cNvPr>
          <p:cNvSpPr txBox="1"/>
          <p:nvPr/>
        </p:nvSpPr>
        <p:spPr>
          <a:xfrm>
            <a:off x="581025" y="2413338"/>
            <a:ext cx="10839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previous example, we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labeled data that we could leverage, but this might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always be the case in practice.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labeled data is a resource-intensive task that can require significant human labor.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792DD1-F0F6-0EB5-4DA8-158301C4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870" y="3020698"/>
            <a:ext cx="3490637" cy="2862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FE2A8-F774-95F1-FA7A-E0E9E17926B7}"/>
              </a:ext>
            </a:extLst>
          </p:cNvPr>
          <p:cNvSpPr txBox="1"/>
          <p:nvPr/>
        </p:nvSpPr>
        <p:spPr>
          <a:xfrm>
            <a:off x="459350" y="3837302"/>
            <a:ext cx="8437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this, we can perform zero-shot classification, where we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no labeled data to explore whether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seems feasible.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Zero-shot classification is the task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classifying data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categories the model hasn’t seen during training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a pretrained model that understands language or semantics.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training the model on labeled examples, you describe the categories in words, and the model decides which label fits best.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classification attempts to predict the labels of input text even though it was not trained on them.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35B70-7999-1B14-A4A2-B4F627715FD7}"/>
              </a:ext>
            </a:extLst>
          </p:cNvPr>
          <p:cNvSpPr txBox="1"/>
          <p:nvPr/>
        </p:nvSpPr>
        <p:spPr>
          <a:xfrm>
            <a:off x="581025" y="3467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0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7BA70-7476-C4F7-5A52-0705D28E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35B47F-63A5-B4B0-638A-D39B130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8FEB8-B08B-C3E5-759D-222E4A6F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4FAAD-C742-213D-247E-D54272B2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9F90D-6028-FAA6-69CD-12D5160A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577C3-35F9-DFD1-6F1C-BE75A826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AD6AE-97BF-60BA-234E-AC8BF786C20F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F75AD-E84C-F206-96A1-EB38CFD4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76" y="2589448"/>
            <a:ext cx="5378824" cy="326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A7F75-4209-0C81-60C9-205A3A103C61}"/>
              </a:ext>
            </a:extLst>
          </p:cNvPr>
          <p:cNvSpPr txBox="1"/>
          <p:nvPr/>
        </p:nvSpPr>
        <p:spPr>
          <a:xfrm>
            <a:off x="459349" y="2413337"/>
            <a:ext cx="69987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zero-shot classification with embeddings, We can describe our labels based on what they should represent. 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negative label for movie reviews can be described as “This is a negative movie review.”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3B412-29B5-5005-B8B2-95BDC1369C53}"/>
              </a:ext>
            </a:extLst>
          </p:cNvPr>
          <p:cNvSpPr txBox="1"/>
          <p:nvPr/>
        </p:nvSpPr>
        <p:spPr>
          <a:xfrm>
            <a:off x="459349" y="43125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"The plot was boring and predictable."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similarity: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"This is a positive movie review." → 0.2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"This is a negative movie review." → 0.9 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40BEE-0664-3465-68C8-77C14BE10889}"/>
              </a:ext>
            </a:extLst>
          </p:cNvPr>
          <p:cNvSpPr txBox="1"/>
          <p:nvPr/>
        </p:nvSpPr>
        <p:spPr>
          <a:xfrm>
            <a:off x="492686" y="18774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</a:t>
            </a: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2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6CAD5-2B3A-86C4-7159-2ED657069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5FB48-69DC-3785-A3D7-D5F0CC0C1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E78DA-81AE-02C1-F68B-2B29290CB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74527A-92BE-9AAE-552E-E12A3D70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0D20F-623A-CCE5-A8A6-C19EEA23A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E87EF-95DC-08FC-551B-F2FC7AB1A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E0017-8251-3A8C-C6B4-C21DF1FF29DC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 Classification with 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16011-D2C1-5627-FFBF-55632DBBBD37}"/>
              </a:ext>
            </a:extLst>
          </p:cNvPr>
          <p:cNvSpPr txBox="1"/>
          <p:nvPr/>
        </p:nvSpPr>
        <p:spPr>
          <a:xfrm>
            <a:off x="666750" y="1996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DACE6-4CEC-9FC6-F733-C4EAC45D7DAF}"/>
              </a:ext>
            </a:extLst>
          </p:cNvPr>
          <p:cNvSpPr txBox="1"/>
          <p:nvPr/>
        </p:nvSpPr>
        <p:spPr>
          <a:xfrm>
            <a:off x="538160" y="2395953"/>
            <a:ext cx="11115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generative language models, such as OpenAI’s GPT models, works a bit differently from what we have done thus far. 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as input some text and generative text and are thereby aptly named sequence-to-sequence models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76AA80-23A4-3F51-FE69-2761B600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88" y="3737533"/>
            <a:ext cx="5378824" cy="1945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82534-A7C2-3B20-2AB0-5D002FD13A95}"/>
              </a:ext>
            </a:extLst>
          </p:cNvPr>
          <p:cNvSpPr txBox="1"/>
          <p:nvPr/>
        </p:nvSpPr>
        <p:spPr>
          <a:xfrm>
            <a:off x="3462335" y="1843363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i="0" u="none" strike="noStrike" kern="12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 Classification with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269981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A146C-3D32-ABB9-4E32-B6244805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C0647C0-FEC3-EFF9-71B2-74A66A2C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57419-CFD2-0E6C-8FFB-14F763EA4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2AA63-4CFD-2941-F203-5D8583B59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466DB9-759C-5DF5-4305-CF85F45C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B9DA5-A2F4-B3BA-22D0-6B427C058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E4A2F-0392-F507-DB4E-B39782F43A21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2204-7186-6159-03E9-A89A55B17FBB}"/>
              </a:ext>
            </a:extLst>
          </p:cNvPr>
          <p:cNvSpPr txBox="1"/>
          <p:nvPr/>
        </p:nvSpPr>
        <p:spPr>
          <a:xfrm>
            <a:off x="387726" y="2090424"/>
            <a:ext cx="60388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enerative models are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trained on a wide variety of tasks and usually do not perform you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use case out of the box.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instance, if we give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generative model a movie review without any context, it has no idea what to do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help it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context and guide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toward the answers that we are looking for.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guiding process is done mainly through the instruction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prompt, that you give to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 model. Iteratively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mproving your prompt to get your preferred output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1800" b="0" i="1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FA1F2-22EF-6AA1-04AE-A390166F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6" y="2090424"/>
            <a:ext cx="5378824" cy="383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6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6B7A42-3D44-705E-CF61-E1A0B68D1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822204-F902-B5A3-915B-14C635D8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84763A-6818-4124-74AC-31342BB0C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22C943-DF0A-4FC6-D22D-7E3E597D3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C6C5FF-0B06-BF2F-CD64-8842A3F95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533016-0567-1C55-9623-91E763F8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B4A39-71E7-E3C9-520D-1261025637F3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D58B2-950C-55E9-C117-3CB6FFDB037F}"/>
              </a:ext>
            </a:extLst>
          </p:cNvPr>
          <p:cNvSpPr txBox="1"/>
          <p:nvPr/>
        </p:nvSpPr>
        <p:spPr>
          <a:xfrm>
            <a:off x="552450" y="1707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Text-to-Text Transfer Transformer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48E95-FBB8-813D-CC4B-BC6776643D6F}"/>
              </a:ext>
            </a:extLst>
          </p:cNvPr>
          <p:cNvSpPr txBox="1"/>
          <p:nvPr/>
        </p:nvSpPr>
        <p:spPr>
          <a:xfrm>
            <a:off x="552450" y="2186508"/>
            <a:ext cx="11639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Transformer architecture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actually consists of an encoder-decoder architecture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Like the decoder-only models, these encoder-decoder models are sequence-to-sequence models and generally fall in the category of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D9A49-D4A0-2BB8-6EB6-11D642DD9F0F}"/>
              </a:ext>
            </a:extLst>
          </p:cNvPr>
          <p:cNvSpPr txBox="1"/>
          <p:nvPr/>
        </p:nvSpPr>
        <p:spPr>
          <a:xfrm>
            <a:off x="552450" y="3219710"/>
            <a:ext cx="10582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 family of models that leverage this architecture is the Text-to-Text Transfer Transformer or T5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 architecture is similar to the original Transformer where 12 decoders and 12 encoders are stacked together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BD647A-932C-642F-4DFA-76E8098B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4252912"/>
            <a:ext cx="3964080" cy="238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50F622-503F-5E9C-2ACF-4DD7A848A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BCD495-FA0C-FC26-0A6B-1A5E15BE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97F86B-55EE-6F3B-740F-1030C91E8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52045-6449-6634-8390-F892690B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B00D37-3353-935B-ABC3-A1A66266C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6E7AFF-20D9-E629-F301-8067199DC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5658E-370D-4740-C4BC-B8299F213BB1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7C8DC-E23E-9E94-D458-1973B68E71B1}"/>
              </a:ext>
            </a:extLst>
          </p:cNvPr>
          <p:cNvSpPr txBox="1"/>
          <p:nvPr/>
        </p:nvSpPr>
        <p:spPr>
          <a:xfrm>
            <a:off x="514350" y="2327181"/>
            <a:ext cx="1075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 architecture, these models were first pretrained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masked language modelling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step of training,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masking individual tokens, sets of tokens (or </a:t>
            </a:r>
            <a:r>
              <a:rPr lang="en-US" sz="1800" b="0" i="1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spans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were masked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pretraining.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A1D29-D520-DE44-5050-F4440E40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88" y="3836090"/>
            <a:ext cx="5378824" cy="2483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9F88F-11E0-BE5D-24E3-B6982824C20B}"/>
              </a:ext>
            </a:extLst>
          </p:cNvPr>
          <p:cNvSpPr txBox="1"/>
          <p:nvPr/>
        </p:nvSpPr>
        <p:spPr>
          <a:xfrm>
            <a:off x="514350" y="18732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Text-to-Text Transfer Transformer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7C5B8-A981-76D5-12F8-C7901F1F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8A28FA-62C6-9EED-9827-8F38D7A5E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B274B3-CE15-DF86-9678-CCC47A58A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D9897C-43B7-A84B-94D8-D7CDE2DAA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110AE-8914-8583-2CCD-CF4CA58AB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BDF8F5-7E92-6537-E885-1F50F272B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18D8B-43AE-C672-F021-AC3B7C8DD638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 Classification with 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8AF92-7990-634B-8A66-B18EE47BAC3A}"/>
              </a:ext>
            </a:extLst>
          </p:cNvPr>
          <p:cNvSpPr txBox="1"/>
          <p:nvPr/>
        </p:nvSpPr>
        <p:spPr>
          <a:xfrm>
            <a:off x="552450" y="2130890"/>
            <a:ext cx="6819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step of training, namely fine-tuning the base model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fine-tuning the model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one specific task, each task is converted to a sequence-to-sequence task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trained simultaneously.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75159-373B-B644-15C9-425A6029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88" y="3028623"/>
            <a:ext cx="5378824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6855A-3F7E-42AD-399E-787D8A7BB471}"/>
              </a:ext>
            </a:extLst>
          </p:cNvPr>
          <p:cNvSpPr txBox="1"/>
          <p:nvPr/>
        </p:nvSpPr>
        <p:spPr>
          <a:xfrm>
            <a:off x="552450" y="352678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resulted in the Flan-T5 family of models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benefit from this large variety of tasks.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this pretrained Flan-T5 model for classification, we will start by loading it through the "text2text-generation" task, which is generally reserved for these encoder-decoder models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62C26-A58B-AC8B-6704-A0CBC1B44E59}"/>
              </a:ext>
            </a:extLst>
          </p:cNvPr>
          <p:cNvSpPr txBox="1"/>
          <p:nvPr/>
        </p:nvSpPr>
        <p:spPr>
          <a:xfrm>
            <a:off x="552450" y="16549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Text-to-Text Transfer Transformer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42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8B3C46C1-B9C7-3491-B86E-1A6D0F36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1" b="3385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2034DE-8D56-1C07-BC40-7B34809DB95F}"/>
              </a:ext>
            </a:extLst>
          </p:cNvPr>
          <p:cNvSpPr txBox="1"/>
          <p:nvPr/>
        </p:nvSpPr>
        <p:spPr>
          <a:xfrm>
            <a:off x="7935402" y="743447"/>
            <a:ext cx="344576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34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7D3FD-8F88-C3FB-7D48-2C7E334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EA4981-07CB-2068-0D67-48D2B7578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9CA9B-D2A7-4AB8-F80F-6C2DCA1DC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4229B-0D53-5FA1-9E01-7F207EE73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A88D96-C541-6EB8-6902-CD9510498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2A315F-97AB-6BCE-27C8-4AC292F15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A59CD-13BF-C44F-B710-7CE52137FBB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0546CD4-0963-6BD3-875A-3977F9350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39" y="1891970"/>
            <a:ext cx="2992570" cy="42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CC053C-4582-83E2-3F6D-442D92F5D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298" y="3088756"/>
            <a:ext cx="1495634" cy="2838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74BE0E-32DF-003F-3611-DA92D504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162" y="2103344"/>
            <a:ext cx="1448002" cy="4248743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D02460AF-19DD-C4DD-796B-03E2676427FF}"/>
              </a:ext>
            </a:extLst>
          </p:cNvPr>
          <p:cNvSpPr/>
          <p:nvPr/>
        </p:nvSpPr>
        <p:spPr>
          <a:xfrm>
            <a:off x="3202427" y="4227715"/>
            <a:ext cx="386171" cy="419472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E77F3EF-5096-DF86-0C06-505E991A4CE8}"/>
              </a:ext>
            </a:extLst>
          </p:cNvPr>
          <p:cNvSpPr/>
          <p:nvPr/>
        </p:nvSpPr>
        <p:spPr>
          <a:xfrm>
            <a:off x="6319574" y="4042434"/>
            <a:ext cx="1079770" cy="465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5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E2C3E-44F7-ABDF-61EF-18547E4B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EC251F-DA49-C00D-3BD4-648836D07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ED193-A939-4371-7F7D-D2DE0183A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774B6-525D-458F-5326-4E94C1595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9228F-CB63-A25F-2A6D-6270B4F84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B679CC-570C-A706-38BA-FF819D39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DA019-5886-4A81-DB69-F5CD7051B625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6CD39-02AD-288B-ED4E-46A31BE7F12C}"/>
              </a:ext>
            </a:extLst>
          </p:cNvPr>
          <p:cNvSpPr txBox="1"/>
          <p:nvPr/>
        </p:nvSpPr>
        <p:spPr>
          <a:xfrm>
            <a:off x="581025" y="1885279"/>
            <a:ext cx="944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common task in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is classification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goal of the task is to train a model to assign a label or class to some input text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discuss several ways to use language models for classifying text.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49B6D-41E4-BC80-51F6-4C2D5D17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772393"/>
            <a:ext cx="6469078" cy="17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D2E2E-AE68-E53A-4D48-770F8CE6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B65214-270B-59C6-F598-09DDFF570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4CF6D-1DCC-D266-71F0-7C01256B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4C5E3-DE1F-D4EB-88A4-824552F12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C61D1-E3DF-3AED-79FF-FF93E5C81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AF229D-268E-0FC5-1A44-8BE8DC4B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A814B-8DA3-81E6-51DB-8C0EAFAC3C10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9B31A-D91D-E19C-0F74-9FF23BCD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97" y="3523711"/>
            <a:ext cx="7925906" cy="30865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51E9FA-7A0E-C4B5-F373-D7075C685AD6}"/>
              </a:ext>
            </a:extLst>
          </p:cNvPr>
          <p:cNvSpPr txBox="1"/>
          <p:nvPr/>
        </p:nvSpPr>
        <p:spPr>
          <a:xfrm>
            <a:off x="361148" y="1815551"/>
            <a:ext cx="109064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will discuss several techniques and use them to explore the field of language models: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“Text Classification with Representation Models”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flexibility of nongenerative models for classification. We will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 both task-specific models and embedding models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“Text Classification with Generative Models”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introduction to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language models as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them can be used for classification.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1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715FF-93B0-6F17-DE84-F7CCA952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3BFA4F-CA86-E030-CC26-86931B633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7A21A-1FFD-9259-C2FF-E14817414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8B30B-2D71-5AEB-41C9-89DFC191B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F2C984-3DC6-F8D6-9AFB-3C4BBAA2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B0BC8B-0F3A-2216-C4E6-565CDAEFC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36A82-4432-2F89-BE4F-9EBC8B4E8EFD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5EE31-E5DE-DAD7-E4E7-6B7A17988F0D}"/>
              </a:ext>
            </a:extLst>
          </p:cNvPr>
          <p:cNvSpPr txBox="1"/>
          <p:nvPr/>
        </p:nvSpPr>
        <p:spPr>
          <a:xfrm>
            <a:off x="459350" y="18919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ADCC8-510A-28B5-F7EB-898791133626}"/>
              </a:ext>
            </a:extLst>
          </p:cNvPr>
          <p:cNvSpPr txBox="1"/>
          <p:nvPr/>
        </p:nvSpPr>
        <p:spPr>
          <a:xfrm>
            <a:off x="459350" y="2305050"/>
            <a:ext cx="1121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well-known </a:t>
            </a:r>
            <a:r>
              <a:rPr lang="en-US" sz="1800" b="0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0" i="0" u="none" strike="noStrike" baseline="0" dirty="0" err="1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rotten_tomatoes</a:t>
            </a:r>
            <a:r>
              <a:rPr lang="en-US" sz="1800" b="0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dataset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train and evaluate our models.</a:t>
            </a:r>
            <a:r>
              <a:rPr lang="en-US" sz="1200" b="0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5,331 positive and 5,331 negative movie reviews from Rotten Tomatoes.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BD31A-F200-5E46-88E0-CFBAF24C6D93}"/>
              </a:ext>
            </a:extLst>
          </p:cNvPr>
          <p:cNvSpPr txBox="1"/>
          <p:nvPr/>
        </p:nvSpPr>
        <p:spPr>
          <a:xfrm>
            <a:off x="459350" y="3138719"/>
            <a:ext cx="8008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Representation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0711DE-5A3F-5F6E-634D-CB41DE17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24" y="3921995"/>
            <a:ext cx="7661230" cy="2641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23C7EA-A6FA-8708-9C85-0CBE8B68E2A2}"/>
              </a:ext>
            </a:extLst>
          </p:cNvPr>
          <p:cNvSpPr txBox="1"/>
          <p:nvPr/>
        </p:nvSpPr>
        <p:spPr>
          <a:xfrm>
            <a:off x="459350" y="3508051"/>
            <a:ext cx="1071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pretrained representation models generally comes in two flavors,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using a task-specific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or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embedding model.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7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8FE08-1B87-D979-C966-4AB8C0F4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4D4C7A-C27C-18FB-2B38-C3645C7F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033B-A13C-6481-ED0F-6453EDED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6FCC1-D45C-52BC-DA27-E88834BD6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B5ABEB-05B0-A276-6E07-9D2EAA1C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380F8-DB6E-A035-4904-4897D8BB3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E32A7-3200-DE42-05A8-EC44406D56FF}"/>
              </a:ext>
            </a:extLst>
          </p:cNvPr>
          <p:cNvSpPr txBox="1"/>
          <p:nvPr/>
        </p:nvSpPr>
        <p:spPr>
          <a:xfrm>
            <a:off x="1371599" y="294538"/>
            <a:ext cx="1007179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244D6-1C30-D7E0-CF52-C055FEB278FE}"/>
              </a:ext>
            </a:extLst>
          </p:cNvPr>
          <p:cNvSpPr txBox="1"/>
          <p:nvPr/>
        </p:nvSpPr>
        <p:spPr>
          <a:xfrm>
            <a:off x="406959" y="1853781"/>
            <a:ext cx="112230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Specific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8F00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task-specific pretrained model is a model that has been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on a related task and then fine-tuned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your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classification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task-specific model, we are choosing the </a:t>
            </a:r>
            <a:r>
              <a:rPr lang="en-US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Twitter-</a:t>
            </a:r>
            <a:r>
              <a:rPr lang="en-US" dirty="0" err="1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 for Sentiment Analysis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 This is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fine-tuned on tweets for sentiment analysis. Although this was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trained specifically for movie reviews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interesting to explore how this model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generalises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8F00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0497-450A-85FA-28E8-DD847AA97C8B}"/>
              </a:ext>
            </a:extLst>
          </p:cNvPr>
          <p:cNvSpPr txBox="1"/>
          <p:nvPr/>
        </p:nvSpPr>
        <p:spPr>
          <a:xfrm>
            <a:off x="459349" y="3985873"/>
            <a:ext cx="11223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8F00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embedding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a pretrained model used to convert inputs into vector representations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(embeddings). These embeddings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semantic or structural information about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input.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not done by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itself; instead, a separate classifier (like logistic regression, SVM, or a small neural network) is trained on these embeddings.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</a:t>
            </a:r>
            <a:r>
              <a:rPr lang="en-US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sentence-transformers/all-mpnet-base-v2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embedding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0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F84F9-0FC2-4882-6EAB-A086F551D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3F75C5-41AE-DD6C-F161-DA0A339BA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9EADC-D591-F410-1053-E511B63D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30040C-BED1-3133-F444-D43195CF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98F961-66B6-DEAC-4138-0AC4E208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157C0-7A34-8824-2C93-BF9345E5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6E1E0-4DC4-28CE-627C-D319B6A8888F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772ED-67AC-82D1-5513-69F0F4BA8007}"/>
              </a:ext>
            </a:extLst>
          </p:cNvPr>
          <p:cNvSpPr txBox="1"/>
          <p:nvPr/>
        </p:nvSpPr>
        <p:spPr>
          <a:xfrm>
            <a:off x="628650" y="1885279"/>
            <a:ext cx="883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keep both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1800" b="0" i="1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(nontrainable) and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use their 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4C0C9-E82C-1973-43E8-BCFFFF22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25" y="3429000"/>
            <a:ext cx="6315075" cy="2766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43A87-1FEC-D9AE-2F57-E09D78EC0B99}"/>
              </a:ext>
            </a:extLst>
          </p:cNvPr>
          <p:cNvSpPr txBox="1"/>
          <p:nvPr/>
        </p:nvSpPr>
        <p:spPr>
          <a:xfrm>
            <a:off x="628650" y="2420048"/>
            <a:ext cx="1137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1800" b="0" i="0" u="none" strike="noStrike" baseline="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pretrained models that others have already fine-tuned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 and explore how they can be used to classify our selected movie reviews.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4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FE806-0C92-2926-A766-84924A5DE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3A408E-3A73-702C-62F1-01075F8E6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5330E-B809-E37F-5C74-CB824D415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673079-AED8-0287-AE02-B44C1208B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0BCCA5-0365-480E-73AD-6BEEFB820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73A023-7B2C-001C-0E18-62B99EB69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F9869-A1A7-CD76-98E3-B91451D249D6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5ABBE-749F-E5D1-9566-DC4B2DA29111}"/>
              </a:ext>
            </a:extLst>
          </p:cNvPr>
          <p:cNvSpPr txBox="1"/>
          <p:nvPr/>
        </p:nvSpPr>
        <p:spPr>
          <a:xfrm>
            <a:off x="459350" y="1885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Task-Specific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59704-5A8D-149C-F1AC-48E7313A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03" y="2705099"/>
            <a:ext cx="5417589" cy="34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3E005-E5E1-EC49-4A78-6025FA7FE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08B659-1FA0-CE8B-CB62-3302316D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01D6E-CC83-837F-B58C-477AAC6A5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043A2-9F14-1D3B-9CE6-2C2A3DEA3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35DC68-0883-6917-5D5C-6AB77CC75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BFB921-F892-AD80-B47D-6C0CF76D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8FBFC-D3A4-42F6-3235-06A9DE96CFB5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kern="1200" baseline="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Text Classification with Representation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0E616-189E-DBEA-701E-642C562ACE38}"/>
              </a:ext>
            </a:extLst>
          </p:cNvPr>
          <p:cNvSpPr txBox="1"/>
          <p:nvPr/>
        </p:nvSpPr>
        <p:spPr>
          <a:xfrm>
            <a:off x="459350" y="1885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FED8C-1D2A-3C7B-37D2-0641D5CCC0DC}"/>
              </a:ext>
            </a:extLst>
          </p:cNvPr>
          <p:cNvSpPr txBox="1"/>
          <p:nvPr/>
        </p:nvSpPr>
        <p:spPr>
          <a:xfrm>
            <a:off x="499599" y="2542458"/>
            <a:ext cx="10767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a well-known encoder-only architecture, is a popular choice for creating task-specific and embedding models.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FAF57-C8F2-ED1C-8967-EB180632386A}"/>
              </a:ext>
            </a:extLst>
          </p:cNvPr>
          <p:cNvSpPr txBox="1"/>
          <p:nvPr/>
        </p:nvSpPr>
        <p:spPr>
          <a:xfrm>
            <a:off x="459350" y="3429000"/>
            <a:ext cx="10025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years, many variations of BERT have been developed, including RoBERTa,</a:t>
            </a:r>
            <a:r>
              <a:rPr lang="en-US" sz="1200" b="0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DistilBERT,</a:t>
            </a:r>
            <a:r>
              <a:rPr lang="en-US" sz="1200" b="0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ALBERT,</a:t>
            </a:r>
            <a:r>
              <a:rPr lang="en-US" sz="1200" b="0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DeBERTa,</a:t>
            </a:r>
            <a:r>
              <a:rPr lang="en-US" sz="1200" b="0" i="0" u="none" strike="noStrike" baseline="0" dirty="0">
                <a:solidFill>
                  <a:srgbClr val="8F00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trained in various contexts.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6E75F5-95D3-0B7E-5AA9-E0BF4C0F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23" y="4153301"/>
            <a:ext cx="737337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18044</TotalTime>
  <Words>1268</Words>
  <Application>Microsoft Office PowerPoint</Application>
  <PresentationFormat>Widescreen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MD ARIFUL ISLAM MOZUMDER</cp:lastModifiedBy>
  <cp:revision>38</cp:revision>
  <dcterms:created xsi:type="dcterms:W3CDTF">2025-09-08T06:46:54Z</dcterms:created>
  <dcterms:modified xsi:type="dcterms:W3CDTF">2025-10-16T04:36:00Z</dcterms:modified>
</cp:coreProperties>
</file>