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2" r:id="rId4"/>
    <p:sldId id="264" r:id="rId5"/>
    <p:sldId id="268" r:id="rId6"/>
    <p:sldId id="269" r:id="rId7"/>
    <p:sldId id="272" r:id="rId8"/>
    <p:sldId id="270" r:id="rId9"/>
    <p:sldId id="271" r:id="rId10"/>
    <p:sldId id="267"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23" d="100"/>
          <a:sy n="123" d="100"/>
        </p:scale>
        <p:origin x="108" y="15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F09AA-65E2-4D75-8B3C-9D7188F0FD0A}" type="datetimeFigureOut">
              <a:rPr lang="ko-KR" altLang="en-US" smtClean="0"/>
              <a:t>2025-04-14</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9DBEE-8E36-48E4-82B1-21FD34CAB3D9}" type="slidenum">
              <a:rPr lang="ko-KR" altLang="en-US" smtClean="0"/>
              <a:t>‹#›</a:t>
            </a:fld>
            <a:endParaRPr lang="ko-KR" altLang="en-US"/>
          </a:p>
        </p:txBody>
      </p:sp>
    </p:spTree>
    <p:extLst>
      <p:ext uri="{BB962C8B-B14F-4D97-AF65-F5344CB8AC3E}">
        <p14:creationId xmlns:p14="http://schemas.microsoft.com/office/powerpoint/2010/main" val="32634691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6253-E77F-BF00-33BB-935CD3189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E7CEDE1-B4E0-4560-EE31-E5D50DC8F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48A4090F-FEF7-4F31-BB53-E6A632F80222}"/>
              </a:ext>
            </a:extLst>
          </p:cNvPr>
          <p:cNvSpPr>
            <a:spLocks noGrp="1"/>
          </p:cNvSpPr>
          <p:nvPr>
            <p:ph type="dt" sz="half" idx="10"/>
          </p:nvPr>
        </p:nvSpPr>
        <p:spPr/>
        <p:txBody>
          <a:bodyPr/>
          <a:lstStyle/>
          <a:p>
            <a:fld id="{24D2EDFD-EAAB-46DB-8C2B-BA9EEB16968B}" type="datetime1">
              <a:rPr lang="LID4096" altLang="ko-KR" smtClean="0"/>
              <a:t>04/14/2025</a:t>
            </a:fld>
            <a:endParaRPr lang="LID4096"/>
          </a:p>
        </p:txBody>
      </p:sp>
      <p:sp>
        <p:nvSpPr>
          <p:cNvPr id="5" name="Footer Placeholder 4">
            <a:extLst>
              <a:ext uri="{FF2B5EF4-FFF2-40B4-BE49-F238E27FC236}">
                <a16:creationId xmlns:a16="http://schemas.microsoft.com/office/drawing/2014/main" id="{4317DF18-F849-9AF6-DB62-B1F86B1AC27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B341106-53E4-04D0-D56D-0294E6E1C546}"/>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22759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D87D-4F9D-801D-AB86-CE6DD10C69E7}"/>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D47D121-B7B0-C16A-F7E0-5B13469F0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E148E4E-F8D3-18D2-21E6-AE43DC5CF10A}"/>
              </a:ext>
            </a:extLst>
          </p:cNvPr>
          <p:cNvSpPr>
            <a:spLocks noGrp="1"/>
          </p:cNvSpPr>
          <p:nvPr>
            <p:ph type="dt" sz="half" idx="10"/>
          </p:nvPr>
        </p:nvSpPr>
        <p:spPr/>
        <p:txBody>
          <a:bodyPr/>
          <a:lstStyle/>
          <a:p>
            <a:fld id="{E8F41B88-2EE5-4FB8-8791-A8A182D564D4}" type="datetime1">
              <a:rPr lang="LID4096" altLang="ko-KR" smtClean="0"/>
              <a:t>04/14/2025</a:t>
            </a:fld>
            <a:endParaRPr lang="LID4096"/>
          </a:p>
        </p:txBody>
      </p:sp>
      <p:sp>
        <p:nvSpPr>
          <p:cNvPr id="5" name="Footer Placeholder 4">
            <a:extLst>
              <a:ext uri="{FF2B5EF4-FFF2-40B4-BE49-F238E27FC236}">
                <a16:creationId xmlns:a16="http://schemas.microsoft.com/office/drawing/2014/main" id="{DC0CA1E1-A58A-45E6-49B1-84E822BCCFF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B45CE5B-E3BC-BB4A-BD67-DC0CE9663037}"/>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124268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4ED69-ADFA-4C09-FD7D-A68ACEBAA3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003C0E4-91D1-B4FD-E74C-29D5FB449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AA05D7D-EE2B-A2B2-E3A0-FD9CD3CBD254}"/>
              </a:ext>
            </a:extLst>
          </p:cNvPr>
          <p:cNvSpPr>
            <a:spLocks noGrp="1"/>
          </p:cNvSpPr>
          <p:nvPr>
            <p:ph type="dt" sz="half" idx="10"/>
          </p:nvPr>
        </p:nvSpPr>
        <p:spPr/>
        <p:txBody>
          <a:bodyPr/>
          <a:lstStyle/>
          <a:p>
            <a:fld id="{8B089B8D-AF81-4021-8FEC-BF966FEF53E2}" type="datetime1">
              <a:rPr lang="LID4096" altLang="ko-KR" smtClean="0"/>
              <a:t>04/14/2025</a:t>
            </a:fld>
            <a:endParaRPr lang="LID4096"/>
          </a:p>
        </p:txBody>
      </p:sp>
      <p:sp>
        <p:nvSpPr>
          <p:cNvPr id="5" name="Footer Placeholder 4">
            <a:extLst>
              <a:ext uri="{FF2B5EF4-FFF2-40B4-BE49-F238E27FC236}">
                <a16:creationId xmlns:a16="http://schemas.microsoft.com/office/drawing/2014/main" id="{80F02DD2-09A7-9403-9B13-2A24211C204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D68D3D2-F327-712E-DFA1-84B1D345BA3A}"/>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237120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C956-CFEF-877B-F445-75A3D2CB7ED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3BF9E4D-F9CC-7D8D-D05F-2B5E6049A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A71AF07-C8C1-AAA2-7389-79C70DC61810}"/>
              </a:ext>
            </a:extLst>
          </p:cNvPr>
          <p:cNvSpPr>
            <a:spLocks noGrp="1"/>
          </p:cNvSpPr>
          <p:nvPr>
            <p:ph type="dt" sz="half" idx="10"/>
          </p:nvPr>
        </p:nvSpPr>
        <p:spPr/>
        <p:txBody>
          <a:bodyPr/>
          <a:lstStyle/>
          <a:p>
            <a:fld id="{A2A7531F-A433-4819-BE02-86B4154AFBEB}" type="datetime1">
              <a:rPr lang="LID4096" altLang="ko-KR" smtClean="0"/>
              <a:t>04/14/2025</a:t>
            </a:fld>
            <a:endParaRPr lang="LID4096"/>
          </a:p>
        </p:txBody>
      </p:sp>
      <p:sp>
        <p:nvSpPr>
          <p:cNvPr id="5" name="Footer Placeholder 4">
            <a:extLst>
              <a:ext uri="{FF2B5EF4-FFF2-40B4-BE49-F238E27FC236}">
                <a16:creationId xmlns:a16="http://schemas.microsoft.com/office/drawing/2014/main" id="{A0238F30-1F93-3AC4-1BE9-C936029A826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18F9998-6811-6C96-EE2F-8675CF09B6DA}"/>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421850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BF8-1E1A-BB3B-5052-00F009BF4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D3751DA6-E96C-B433-09DC-7D29A7DFB8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B6D65-3208-3DE6-D895-52F5F232C92F}"/>
              </a:ext>
            </a:extLst>
          </p:cNvPr>
          <p:cNvSpPr>
            <a:spLocks noGrp="1"/>
          </p:cNvSpPr>
          <p:nvPr>
            <p:ph type="dt" sz="half" idx="10"/>
          </p:nvPr>
        </p:nvSpPr>
        <p:spPr/>
        <p:txBody>
          <a:bodyPr/>
          <a:lstStyle/>
          <a:p>
            <a:fld id="{B81E7103-A7E9-43E4-9C93-F8D77818A981}" type="datetime1">
              <a:rPr lang="LID4096" altLang="ko-KR" smtClean="0"/>
              <a:t>04/14/2025</a:t>
            </a:fld>
            <a:endParaRPr lang="LID4096"/>
          </a:p>
        </p:txBody>
      </p:sp>
      <p:sp>
        <p:nvSpPr>
          <p:cNvPr id="5" name="Footer Placeholder 4">
            <a:extLst>
              <a:ext uri="{FF2B5EF4-FFF2-40B4-BE49-F238E27FC236}">
                <a16:creationId xmlns:a16="http://schemas.microsoft.com/office/drawing/2014/main" id="{B5A3366C-82A3-114A-82D1-2F9B6095199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01BF058-C20C-7538-4CD4-3951185B67F0}"/>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10804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C48E-03A5-CCE0-A6C4-628BB33843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CC113E4-5FAE-304A-4416-E22ECD80F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322BD10-2EFA-E411-5372-DBAE1E65D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187A0EA7-922B-1314-6C5F-FDC1A613CF55}"/>
              </a:ext>
            </a:extLst>
          </p:cNvPr>
          <p:cNvSpPr>
            <a:spLocks noGrp="1"/>
          </p:cNvSpPr>
          <p:nvPr>
            <p:ph type="dt" sz="half" idx="10"/>
          </p:nvPr>
        </p:nvSpPr>
        <p:spPr/>
        <p:txBody>
          <a:bodyPr/>
          <a:lstStyle/>
          <a:p>
            <a:fld id="{24614547-608C-4A70-A057-0F2C9AF02539}" type="datetime1">
              <a:rPr lang="LID4096" altLang="ko-KR" smtClean="0"/>
              <a:t>04/14/2025</a:t>
            </a:fld>
            <a:endParaRPr lang="LID4096"/>
          </a:p>
        </p:txBody>
      </p:sp>
      <p:sp>
        <p:nvSpPr>
          <p:cNvPr id="6" name="Footer Placeholder 5">
            <a:extLst>
              <a:ext uri="{FF2B5EF4-FFF2-40B4-BE49-F238E27FC236}">
                <a16:creationId xmlns:a16="http://schemas.microsoft.com/office/drawing/2014/main" id="{0E5D81C6-0E3B-03BE-3E09-0446D05EA47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AF07505-A2D6-59FF-501F-9D60E091031A}"/>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73634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E5A6-4E71-25E9-1B8A-7913688224B8}"/>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65BACD0-7F25-FA26-882E-A8956A50E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27BA4-A504-8FD6-777E-6B51B86B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5A95332-21F7-8757-1EA2-973430479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F4396-C278-D662-77B6-48AA9E98A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6A353BFC-D47E-0C73-DD6F-21E1B5973E90}"/>
              </a:ext>
            </a:extLst>
          </p:cNvPr>
          <p:cNvSpPr>
            <a:spLocks noGrp="1"/>
          </p:cNvSpPr>
          <p:nvPr>
            <p:ph type="dt" sz="half" idx="10"/>
          </p:nvPr>
        </p:nvSpPr>
        <p:spPr/>
        <p:txBody>
          <a:bodyPr/>
          <a:lstStyle/>
          <a:p>
            <a:fld id="{4CEEEC93-B125-4CC6-8D02-7EBB43700640}" type="datetime1">
              <a:rPr lang="LID4096" altLang="ko-KR" smtClean="0"/>
              <a:t>04/14/2025</a:t>
            </a:fld>
            <a:endParaRPr lang="LID4096"/>
          </a:p>
        </p:txBody>
      </p:sp>
      <p:sp>
        <p:nvSpPr>
          <p:cNvPr id="8" name="Footer Placeholder 7">
            <a:extLst>
              <a:ext uri="{FF2B5EF4-FFF2-40B4-BE49-F238E27FC236}">
                <a16:creationId xmlns:a16="http://schemas.microsoft.com/office/drawing/2014/main" id="{D03CA310-57AC-6C3D-D43A-1B4160CD345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6874F56-7291-8C4B-0D2A-32FF18CB0260}"/>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25688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D669-62E3-5E2A-FA34-EC07BF565848}"/>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4B94AE7-6EF4-C966-A157-A07B80109325}"/>
              </a:ext>
            </a:extLst>
          </p:cNvPr>
          <p:cNvSpPr>
            <a:spLocks noGrp="1"/>
          </p:cNvSpPr>
          <p:nvPr>
            <p:ph type="dt" sz="half" idx="10"/>
          </p:nvPr>
        </p:nvSpPr>
        <p:spPr/>
        <p:txBody>
          <a:bodyPr/>
          <a:lstStyle/>
          <a:p>
            <a:fld id="{FAA2541B-6F9E-4948-92C9-62C78C0F72EB}" type="datetime1">
              <a:rPr lang="LID4096" altLang="ko-KR" smtClean="0"/>
              <a:t>04/14/2025</a:t>
            </a:fld>
            <a:endParaRPr lang="LID4096"/>
          </a:p>
        </p:txBody>
      </p:sp>
      <p:sp>
        <p:nvSpPr>
          <p:cNvPr id="4" name="Footer Placeholder 3">
            <a:extLst>
              <a:ext uri="{FF2B5EF4-FFF2-40B4-BE49-F238E27FC236}">
                <a16:creationId xmlns:a16="http://schemas.microsoft.com/office/drawing/2014/main" id="{24F24A6E-CDBC-D73F-2C6F-C9778E3AB1C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2307EA4F-91C7-F68E-21CA-ADEA27D15BF7}"/>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28957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99939-B350-EA22-693E-156F46974D16}"/>
              </a:ext>
            </a:extLst>
          </p:cNvPr>
          <p:cNvSpPr>
            <a:spLocks noGrp="1"/>
          </p:cNvSpPr>
          <p:nvPr>
            <p:ph type="dt" sz="half" idx="10"/>
          </p:nvPr>
        </p:nvSpPr>
        <p:spPr/>
        <p:txBody>
          <a:bodyPr/>
          <a:lstStyle/>
          <a:p>
            <a:fld id="{4F05FC92-BB61-4F31-9B0A-20700D911DA1}" type="datetime1">
              <a:rPr lang="LID4096" altLang="ko-KR" smtClean="0"/>
              <a:t>04/14/2025</a:t>
            </a:fld>
            <a:endParaRPr lang="LID4096"/>
          </a:p>
        </p:txBody>
      </p:sp>
      <p:sp>
        <p:nvSpPr>
          <p:cNvPr id="3" name="Footer Placeholder 2">
            <a:extLst>
              <a:ext uri="{FF2B5EF4-FFF2-40B4-BE49-F238E27FC236}">
                <a16:creationId xmlns:a16="http://schemas.microsoft.com/office/drawing/2014/main" id="{4A8AEE96-3768-9EB6-E03E-FC2D72975CB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B9C1F464-2140-1651-53E1-B05D62203FA7}"/>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178778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0F30-D5A2-C9B0-1EB3-1F18861F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8E23896-F6B5-BB57-3C2D-05464CB07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0D7D700-645A-D8BC-EEA8-CE8B64F35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BDCFC-F8C5-C03A-076E-F1EB131BCEF7}"/>
              </a:ext>
            </a:extLst>
          </p:cNvPr>
          <p:cNvSpPr>
            <a:spLocks noGrp="1"/>
          </p:cNvSpPr>
          <p:nvPr>
            <p:ph type="dt" sz="half" idx="10"/>
          </p:nvPr>
        </p:nvSpPr>
        <p:spPr/>
        <p:txBody>
          <a:bodyPr/>
          <a:lstStyle/>
          <a:p>
            <a:fld id="{68912F36-C292-4101-9519-7382260F8101}" type="datetime1">
              <a:rPr lang="LID4096" altLang="ko-KR" smtClean="0"/>
              <a:t>04/14/2025</a:t>
            </a:fld>
            <a:endParaRPr lang="LID4096"/>
          </a:p>
        </p:txBody>
      </p:sp>
      <p:sp>
        <p:nvSpPr>
          <p:cNvPr id="6" name="Footer Placeholder 5">
            <a:extLst>
              <a:ext uri="{FF2B5EF4-FFF2-40B4-BE49-F238E27FC236}">
                <a16:creationId xmlns:a16="http://schemas.microsoft.com/office/drawing/2014/main" id="{3DC36999-B446-50A9-5F62-2F8EA4B947E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2F30457-02AE-DDD7-B805-1A3EE0137BB0}"/>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307321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9D8A-3AFE-9F9F-9868-A21538975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AD9D7A0-91ED-AF8E-204F-8843AC6EA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98FBE5B-0B22-0147-C8D4-A7A14D783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75188-36F8-E247-442C-D646459DE740}"/>
              </a:ext>
            </a:extLst>
          </p:cNvPr>
          <p:cNvSpPr>
            <a:spLocks noGrp="1"/>
          </p:cNvSpPr>
          <p:nvPr>
            <p:ph type="dt" sz="half" idx="10"/>
          </p:nvPr>
        </p:nvSpPr>
        <p:spPr/>
        <p:txBody>
          <a:bodyPr/>
          <a:lstStyle/>
          <a:p>
            <a:fld id="{D92ABAAE-796A-459B-B58F-7009EE635D2E}" type="datetime1">
              <a:rPr lang="LID4096" altLang="ko-KR" smtClean="0"/>
              <a:t>04/14/2025</a:t>
            </a:fld>
            <a:endParaRPr lang="LID4096"/>
          </a:p>
        </p:txBody>
      </p:sp>
      <p:sp>
        <p:nvSpPr>
          <p:cNvPr id="6" name="Footer Placeholder 5">
            <a:extLst>
              <a:ext uri="{FF2B5EF4-FFF2-40B4-BE49-F238E27FC236}">
                <a16:creationId xmlns:a16="http://schemas.microsoft.com/office/drawing/2014/main" id="{2E06E492-5790-5DFE-091F-4206DF93D6F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AF50EBD-CE7A-D7F0-E70B-E8C951CC44ED}"/>
              </a:ext>
            </a:extLst>
          </p:cNvPr>
          <p:cNvSpPr>
            <a:spLocks noGrp="1"/>
          </p:cNvSpPr>
          <p:nvPr>
            <p:ph type="sldNum" sz="quarter" idx="12"/>
          </p:nvPr>
        </p:nvSpPr>
        <p:spPr/>
        <p:txBody>
          <a:bodyPr/>
          <a:lstStyle/>
          <a:p>
            <a:fld id="{065FFA5C-AC55-4094-977D-263BF5ACE7CA}" type="slidenum">
              <a:rPr lang="LID4096" smtClean="0"/>
              <a:t>‹#›</a:t>
            </a:fld>
            <a:endParaRPr lang="LID4096"/>
          </a:p>
        </p:txBody>
      </p:sp>
    </p:spTree>
    <p:extLst>
      <p:ext uri="{BB962C8B-B14F-4D97-AF65-F5344CB8AC3E}">
        <p14:creationId xmlns:p14="http://schemas.microsoft.com/office/powerpoint/2010/main" val="131161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DBF74-E1A6-9D8C-0463-111D5DCBE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3587FF9-6903-A514-F1C2-1A05E4917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8CAB566-5051-5C62-E05D-7D1194D67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61E82F-7FB6-4248-AAFD-7EBA18C1BCF9}" type="datetime1">
              <a:rPr lang="LID4096" altLang="ko-KR" smtClean="0"/>
              <a:t>04/14/2025</a:t>
            </a:fld>
            <a:endParaRPr lang="LID4096"/>
          </a:p>
        </p:txBody>
      </p:sp>
      <p:sp>
        <p:nvSpPr>
          <p:cNvPr id="5" name="Footer Placeholder 4">
            <a:extLst>
              <a:ext uri="{FF2B5EF4-FFF2-40B4-BE49-F238E27FC236}">
                <a16:creationId xmlns:a16="http://schemas.microsoft.com/office/drawing/2014/main" id="{34C58349-C103-FFBC-28F8-1E2BCE7A1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10123DA5-EA36-2AEE-4D0D-B63533BCA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5FFA5C-AC55-4094-977D-263BF5ACE7CA}" type="slidenum">
              <a:rPr lang="LID4096" smtClean="0"/>
              <a:t>‹#›</a:t>
            </a:fld>
            <a:endParaRPr lang="LID4096"/>
          </a:p>
        </p:txBody>
      </p:sp>
    </p:spTree>
    <p:extLst>
      <p:ext uri="{BB962C8B-B14F-4D97-AF65-F5344CB8AC3E}">
        <p14:creationId xmlns:p14="http://schemas.microsoft.com/office/powerpoint/2010/main" val="307504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youtube.com/watch?v=O6CGh_cwNa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trexgroup.com/blog/facial-recognition-benefits-applications-challeng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7D3A-7341-9A9E-9415-D919DCDB475F}"/>
              </a:ext>
            </a:extLst>
          </p:cNvPr>
          <p:cNvSpPr>
            <a:spLocks noGrp="1"/>
          </p:cNvSpPr>
          <p:nvPr>
            <p:ph type="ctrTitle"/>
          </p:nvPr>
        </p:nvSpPr>
        <p:spPr>
          <a:xfrm>
            <a:off x="1911458" y="2307983"/>
            <a:ext cx="9144000" cy="1050994"/>
          </a:xfrm>
        </p:spPr>
        <p:txBody>
          <a:bodyPr>
            <a:normAutofit/>
          </a:bodyPr>
          <a:lstStyle/>
          <a:p>
            <a:r>
              <a:rPr lang="en-US" sz="2800" b="1" dirty="0">
                <a:latin typeface="Calibri" panose="020F0502020204030204" pitchFamily="34" charset="0"/>
                <a:cs typeface="Calibri" panose="020F0502020204030204" pitchFamily="34" charset="0"/>
              </a:rPr>
              <a:t>Deep Learning Based Person Recognition for Automated Record Retrieval and Management</a:t>
            </a:r>
            <a:endParaRPr lang="LID4096"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417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336551"/>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Conclusion</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657225" y="1825627"/>
            <a:ext cx="10248900" cy="4203698"/>
          </a:xfrm>
        </p:spPr>
        <p:txBody>
          <a:bodyPr>
            <a:normAutofit/>
          </a:bodyPr>
          <a:lstStyle/>
          <a:p>
            <a:pPr algn="just"/>
            <a:r>
              <a:rPr lang="en-US" altLang="ko-KR" sz="2400" dirty="0">
                <a:effectLst/>
                <a:latin typeface="Calibri" panose="020F0502020204030204" pitchFamily="34" charset="0"/>
                <a:ea typeface="Calibri" panose="020F0502020204030204" pitchFamily="34" charset="0"/>
                <a:cs typeface="Calibri" panose="020F0502020204030204" pitchFamily="34" charset="0"/>
              </a:rPr>
              <a:t>This is a YOLOv8 model based on deep learning, on which I used a customized dataset, trained the model, and then used it to detect faces of individuals.</a:t>
            </a:r>
          </a:p>
          <a:p>
            <a:pPr algn="just"/>
            <a:r>
              <a:rPr lang="en-US" altLang="ko-KR" sz="2400" dirty="0">
                <a:effectLst/>
                <a:latin typeface="Calibri" panose="020F0502020204030204" pitchFamily="34" charset="0"/>
                <a:ea typeface="Calibri" panose="020F0502020204030204" pitchFamily="34" charset="0"/>
                <a:cs typeface="Calibri" panose="020F0502020204030204" pitchFamily="34" charset="0"/>
              </a:rPr>
              <a:t>A face recognition system is a system that allows us to access the records of multiple persons.</a:t>
            </a:r>
          </a:p>
          <a:p>
            <a:pPr algn="just"/>
            <a:r>
              <a:rPr lang="en-US" altLang="ko-KR" sz="2400" dirty="0">
                <a:latin typeface="Calibri" panose="020F0502020204030204" pitchFamily="34" charset="0"/>
                <a:ea typeface="Calibri" panose="020F0502020204030204" pitchFamily="34" charset="0"/>
                <a:cs typeface="Calibri" panose="020F0502020204030204" pitchFamily="34" charset="0"/>
              </a:rPr>
              <a:t>T</a:t>
            </a:r>
            <a:r>
              <a:rPr lang="en-US" altLang="ko-KR" sz="2400" dirty="0">
                <a:effectLst/>
                <a:latin typeface="Calibri" panose="020F0502020204030204" pitchFamily="34" charset="0"/>
                <a:ea typeface="Calibri" panose="020F0502020204030204" pitchFamily="34" charset="0"/>
                <a:cs typeface="Calibri" panose="020F0502020204030204" pitchFamily="34" charset="0"/>
              </a:rPr>
              <a:t>his can be used on a larger dataset of people. </a:t>
            </a:r>
          </a:p>
          <a:p>
            <a:pPr algn="just"/>
            <a:r>
              <a:rPr lang="en-US" altLang="ko-KR" sz="2400" dirty="0">
                <a:effectLst/>
                <a:latin typeface="Calibri" panose="020F0502020204030204" pitchFamily="34" charset="0"/>
                <a:ea typeface="Calibri" panose="020F0502020204030204" pitchFamily="34" charset="0"/>
                <a:cs typeface="Calibri" panose="020F0502020204030204" pitchFamily="34" charset="0"/>
              </a:rPr>
              <a:t>It can also be used based on videos as well as pictures.</a:t>
            </a:r>
            <a:endParaRPr lang="LID4096"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p:txBody>
          <a:bodyPr/>
          <a:lstStyle/>
          <a:p>
            <a:r>
              <a:rPr lang="en-US" dirty="0"/>
              <a:t>9</a:t>
            </a:r>
            <a:endParaRPr lang="LID4096" dirty="0"/>
          </a:p>
        </p:txBody>
      </p:sp>
    </p:spTree>
    <p:extLst>
      <p:ext uri="{BB962C8B-B14F-4D97-AF65-F5344CB8AC3E}">
        <p14:creationId xmlns:p14="http://schemas.microsoft.com/office/powerpoint/2010/main" val="305509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1153274" y="-130410"/>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4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Introduction</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657226" y="1335641"/>
            <a:ext cx="5281238" cy="5794624"/>
          </a:xfrm>
        </p:spPr>
        <p:txBody>
          <a:bodyPr>
            <a:noAutofit/>
          </a:bodyPr>
          <a:lstStyle/>
          <a:p>
            <a:pPr algn="just"/>
            <a:r>
              <a:rPr lang="en-US" sz="2400" dirty="0">
                <a:latin typeface="Calibri" panose="020F0502020204030204" pitchFamily="34" charset="0"/>
                <a:cs typeface="Calibri" panose="020F0502020204030204" pitchFamily="34" charset="0"/>
              </a:rPr>
              <a:t>This project aims to integrate the developed person recognition system into existing record retrieval and management workflows, thereby streamlining processes, reducing manual intervention, and enhancing overall efficiency.</a:t>
            </a:r>
          </a:p>
          <a:p>
            <a:pPr algn="just"/>
            <a:r>
              <a:rPr lang="en-US" sz="2400" dirty="0">
                <a:latin typeface="Calibri" panose="020F0502020204030204" pitchFamily="34" charset="0"/>
                <a:cs typeface="Calibri" panose="020F0502020204030204" pitchFamily="34" charset="0"/>
              </a:rPr>
              <a:t>This model is ideal for applications that require real-time face recognition and classification.</a:t>
            </a:r>
          </a:p>
          <a:p>
            <a:pPr algn="just"/>
            <a:r>
              <a:rPr lang="en-US" sz="2400" dirty="0">
                <a:latin typeface="Calibri" panose="020F0502020204030204" pitchFamily="34" charset="0"/>
                <a:cs typeface="Calibri" panose="020F0502020204030204" pitchFamily="34" charset="0"/>
              </a:rPr>
              <a:t>Through automation, organizations can achieve faster response times, minimize errors, and ensure compliance with regulatory requirements.</a:t>
            </a:r>
            <a:r>
              <a:rPr lang="en-GB" sz="2400" dirty="0">
                <a:latin typeface="Calibri" panose="020F0502020204030204" pitchFamily="34" charset="0"/>
                <a:cs typeface="Calibri" panose="020F0502020204030204" pitchFamily="34" charset="0"/>
              </a:rPr>
              <a:t>                                                                   </a:t>
            </a:r>
            <a:endParaRPr lang="LID4096" sz="2400"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3C6F3AF2-BE87-47F8-A9E9-42F679AF8723}"/>
              </a:ext>
            </a:extLst>
          </p:cNvPr>
          <p:cNvSpPr>
            <a:spLocks noGrp="1"/>
          </p:cNvSpPr>
          <p:nvPr>
            <p:ph type="sldNum" sz="quarter" idx="12"/>
          </p:nvPr>
        </p:nvSpPr>
        <p:spPr/>
        <p:txBody>
          <a:bodyPr/>
          <a:lstStyle/>
          <a:p>
            <a:r>
              <a:rPr lang="en-US" dirty="0"/>
              <a:t>1</a:t>
            </a:r>
            <a:endParaRPr lang="LID4096" dirty="0"/>
          </a:p>
        </p:txBody>
      </p:sp>
      <p:pic>
        <p:nvPicPr>
          <p:cNvPr id="5" name="Picture 4" descr="A person with a grid on her face&#10;&#10;Description automatically generated">
            <a:extLst>
              <a:ext uri="{FF2B5EF4-FFF2-40B4-BE49-F238E27FC236}">
                <a16:creationId xmlns:a16="http://schemas.microsoft.com/office/drawing/2014/main" id="{F64E7EFD-E429-C1EC-A158-50711AEAA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74" y="1458930"/>
            <a:ext cx="5476476" cy="4787758"/>
          </a:xfrm>
          <a:prstGeom prst="rect">
            <a:avLst/>
          </a:prstGeom>
        </p:spPr>
      </p:pic>
    </p:spTree>
    <p:extLst>
      <p:ext uri="{BB962C8B-B14F-4D97-AF65-F5344CB8AC3E}">
        <p14:creationId xmlns:p14="http://schemas.microsoft.com/office/powerpoint/2010/main" val="198590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319087"/>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800" b="1" dirty="0">
                <a:effectLst/>
                <a:latin typeface="Calibri" panose="020F0502020204030204" pitchFamily="34" charset="0"/>
                <a:ea typeface="Calibri" panose="020F0502020204030204" pitchFamily="34" charset="0"/>
                <a:cs typeface="Calibri" panose="020F0502020204030204" pitchFamily="34" charset="0"/>
              </a:rPr>
              <a:t>                                            </a:t>
            </a:r>
            <a:r>
              <a:rPr lang="en-GB" altLang="ko-KR" sz="2800" b="1" dirty="0">
                <a:effectLst/>
                <a:latin typeface="Calibri" panose="020F0502020204030204" pitchFamily="34" charset="0"/>
                <a:ea typeface="Calibri" panose="020F0502020204030204" pitchFamily="34" charset="0"/>
                <a:cs typeface="Calibri" panose="020F0502020204030204" pitchFamily="34" charset="0"/>
              </a:rPr>
              <a:t> </a:t>
            </a:r>
            <a:r>
              <a:rPr lang="en-US" altLang="ko-KR" sz="2800" b="1" dirty="0">
                <a:effectLst/>
                <a:latin typeface="Calibri" panose="020F0502020204030204" pitchFamily="34" charset="0"/>
                <a:ea typeface="Calibri" panose="020F0502020204030204" pitchFamily="34" charset="0"/>
                <a:cs typeface="Calibri" panose="020F0502020204030204" pitchFamily="34" charset="0"/>
              </a:rPr>
              <a:t>Proposed Method                 </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657225" y="1825626"/>
            <a:ext cx="6734175" cy="3679824"/>
          </a:xfrm>
        </p:spPr>
        <p:txBody>
          <a:bodyPr>
            <a:noAutofit/>
          </a:bodyPr>
          <a:lstStyle/>
          <a:p>
            <a:pPr algn="just"/>
            <a:r>
              <a:rPr lang="en-US" sz="2400" dirty="0">
                <a:latin typeface="Calibri" panose="020F0502020204030204" pitchFamily="34" charset="0"/>
                <a:cs typeface="Calibri" panose="020F0502020204030204" pitchFamily="34" charset="0"/>
              </a:rPr>
              <a:t>In this project, we have customized YOLOv8m to detect and classify faces into ten distinct classes.</a:t>
            </a:r>
          </a:p>
          <a:p>
            <a:pPr algn="just"/>
            <a:r>
              <a:rPr lang="en-US" sz="2400" dirty="0">
                <a:latin typeface="Calibri" panose="020F0502020204030204" pitchFamily="34" charset="0"/>
                <a:cs typeface="Calibri" panose="020F0502020204030204" pitchFamily="34" charset="0"/>
              </a:rPr>
              <a:t>This model is ideal for applications that require real-time face recognition and classification.</a:t>
            </a:r>
            <a:r>
              <a:rPr lang="en-GB" sz="2400" dirty="0">
                <a:latin typeface="Calibri" panose="020F0502020204030204" pitchFamily="34" charset="0"/>
                <a:cs typeface="Calibri" panose="020F0502020204030204" pitchFamily="34" charset="0"/>
              </a:rPr>
              <a:t>     </a:t>
            </a:r>
          </a:p>
          <a:p>
            <a:pPr algn="just"/>
            <a:r>
              <a:rPr lang="en-US" sz="2400" dirty="0">
                <a:latin typeface="Calibri" panose="020F0502020204030204" pitchFamily="34" charset="0"/>
                <a:cs typeface="Calibri" panose="020F0502020204030204" pitchFamily="34" charset="0"/>
              </a:rPr>
              <a:t>When we input the image into the model, it will recognize the image and then display the information according to the given image.</a:t>
            </a:r>
          </a:p>
        </p:txBody>
      </p:sp>
      <p:graphicFrame>
        <p:nvGraphicFramePr>
          <p:cNvPr id="20" name="Object 19">
            <a:extLst>
              <a:ext uri="{FF2B5EF4-FFF2-40B4-BE49-F238E27FC236}">
                <a16:creationId xmlns:a16="http://schemas.microsoft.com/office/drawing/2014/main" id="{03DD9DC1-DD7B-3B0C-9193-BAE48A462A44}"/>
              </a:ext>
            </a:extLst>
          </p:cNvPr>
          <p:cNvGraphicFramePr>
            <a:graphicFrameLocks noChangeAspect="1"/>
          </p:cNvGraphicFramePr>
          <p:nvPr>
            <p:extLst>
              <p:ext uri="{D42A27DB-BD31-4B8C-83A1-F6EECF244321}">
                <p14:modId xmlns:p14="http://schemas.microsoft.com/office/powerpoint/2010/main" val="1140576107"/>
              </p:ext>
            </p:extLst>
          </p:nvPr>
        </p:nvGraphicFramePr>
        <p:xfrm>
          <a:off x="7610474" y="1943099"/>
          <a:ext cx="3427413" cy="3089277"/>
        </p:xfrm>
        <a:graphic>
          <a:graphicData uri="http://schemas.openxmlformats.org/presentationml/2006/ole">
            <mc:AlternateContent xmlns:mc="http://schemas.openxmlformats.org/markup-compatibility/2006">
              <mc:Choice xmlns:v="urn:schemas-microsoft-com:vml" Requires="v">
                <p:oleObj name="Document" r:id="rId2" imgW="5717562" imgH="3712832" progId="Word.Document.12">
                  <p:embed/>
                </p:oleObj>
              </mc:Choice>
              <mc:Fallback>
                <p:oleObj name="Document" r:id="rId2" imgW="5717562" imgH="3712832" progId="Word.Document.12">
                  <p:embed/>
                  <p:pic>
                    <p:nvPicPr>
                      <p:cNvPr id="0" name=""/>
                      <p:cNvPicPr/>
                      <p:nvPr/>
                    </p:nvPicPr>
                    <p:blipFill>
                      <a:blip r:embed="rId3"/>
                      <a:stretch>
                        <a:fillRect/>
                      </a:stretch>
                    </p:blipFill>
                    <p:spPr>
                      <a:xfrm>
                        <a:off x="7610474" y="1943099"/>
                        <a:ext cx="3427413" cy="3089277"/>
                      </a:xfrm>
                      <a:prstGeom prst="rect">
                        <a:avLst/>
                      </a:prstGeom>
                    </p:spPr>
                  </p:pic>
                </p:oleObj>
              </mc:Fallback>
            </mc:AlternateContent>
          </a:graphicData>
        </a:graphic>
      </p:graphicFrame>
      <p:sp>
        <p:nvSpPr>
          <p:cNvPr id="25" name="Slide Number Placeholder 24">
            <a:extLst>
              <a:ext uri="{FF2B5EF4-FFF2-40B4-BE49-F238E27FC236}">
                <a16:creationId xmlns:a16="http://schemas.microsoft.com/office/drawing/2014/main" id="{9FCF4B2D-8C05-8D8C-EDED-B4FD6A512EB3}"/>
              </a:ext>
            </a:extLst>
          </p:cNvPr>
          <p:cNvSpPr>
            <a:spLocks noGrp="1"/>
          </p:cNvSpPr>
          <p:nvPr>
            <p:ph type="sldNum" sz="quarter" idx="12"/>
          </p:nvPr>
        </p:nvSpPr>
        <p:spPr/>
        <p:txBody>
          <a:bodyPr/>
          <a:lstStyle/>
          <a:p>
            <a:r>
              <a:rPr lang="en-US" dirty="0"/>
              <a:t>2</a:t>
            </a:r>
            <a:endParaRPr lang="LID4096" dirty="0"/>
          </a:p>
        </p:txBody>
      </p:sp>
    </p:spTree>
    <p:extLst>
      <p:ext uri="{BB962C8B-B14F-4D97-AF65-F5344CB8AC3E}">
        <p14:creationId xmlns:p14="http://schemas.microsoft.com/office/powerpoint/2010/main" val="351796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500062"/>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User Interface</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1762125" y="1825627"/>
            <a:ext cx="9296400" cy="1022348"/>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This is a user interface a Deep learning-based person face recognition for automated record retrieval and management system.</a:t>
            </a: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p:txBody>
          <a:bodyPr/>
          <a:lstStyle/>
          <a:p>
            <a:r>
              <a:rPr lang="en-US" dirty="0"/>
              <a:t>3</a:t>
            </a:r>
            <a:endParaRPr lang="LID4096" dirty="0"/>
          </a:p>
        </p:txBody>
      </p:sp>
      <p:pic>
        <p:nvPicPr>
          <p:cNvPr id="5" name="Picture 4" descr="A blue and white text&#10;&#10;Description automatically generated">
            <a:extLst>
              <a:ext uri="{FF2B5EF4-FFF2-40B4-BE49-F238E27FC236}">
                <a16:creationId xmlns:a16="http://schemas.microsoft.com/office/drawing/2014/main" id="{4C527667-E675-FE2A-F315-DEA09BA6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2971800"/>
            <a:ext cx="9296400" cy="3384550"/>
          </a:xfrm>
          <a:prstGeom prst="rect">
            <a:avLst/>
          </a:prstGeom>
        </p:spPr>
      </p:pic>
    </p:spTree>
    <p:extLst>
      <p:ext uri="{BB962C8B-B14F-4D97-AF65-F5344CB8AC3E}">
        <p14:creationId xmlns:p14="http://schemas.microsoft.com/office/powerpoint/2010/main" val="275234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500062"/>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User Interface</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1920738" y="2219325"/>
            <a:ext cx="8709162" cy="781050"/>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First, we choose the image, and then we upload it.</a:t>
            </a: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p:txBody>
          <a:bodyPr/>
          <a:lstStyle/>
          <a:p>
            <a:r>
              <a:rPr lang="en-US" dirty="0"/>
              <a:t>4</a:t>
            </a:r>
            <a:endParaRPr lang="LID4096" dirty="0"/>
          </a:p>
        </p:txBody>
      </p:sp>
      <p:pic>
        <p:nvPicPr>
          <p:cNvPr id="7" name="Picture 6" descr="A blue and white screen with white text&#10;&#10;Description automatically generated">
            <a:extLst>
              <a:ext uri="{FF2B5EF4-FFF2-40B4-BE49-F238E27FC236}">
                <a16:creationId xmlns:a16="http://schemas.microsoft.com/office/drawing/2014/main" id="{CCC27921-FFE0-01F8-5369-7B001B62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738" y="3105150"/>
            <a:ext cx="8709162" cy="2720846"/>
          </a:xfrm>
          <a:prstGeom prst="rect">
            <a:avLst/>
          </a:prstGeom>
        </p:spPr>
      </p:pic>
    </p:spTree>
    <p:extLst>
      <p:ext uri="{BB962C8B-B14F-4D97-AF65-F5344CB8AC3E}">
        <p14:creationId xmlns:p14="http://schemas.microsoft.com/office/powerpoint/2010/main" val="186857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500062"/>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User Interface</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1200150" y="1981200"/>
            <a:ext cx="9972675" cy="769940"/>
          </a:xfrm>
        </p:spPr>
        <p:txBody>
          <a:bodyPr>
            <a:normAutofit fontScale="925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The model recognized a person according to the given picture, retrieved the personal information from the Excel file, and displayed it on the web page or screen.</a:t>
            </a:r>
            <a:endParaRPr lang="LID4096"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p:txBody>
          <a:bodyPr/>
          <a:lstStyle/>
          <a:p>
            <a:r>
              <a:rPr lang="en-US" dirty="0"/>
              <a:t>5</a:t>
            </a:r>
            <a:endParaRPr lang="LID4096" dirty="0"/>
          </a:p>
        </p:txBody>
      </p:sp>
      <p:pic>
        <p:nvPicPr>
          <p:cNvPr id="7" name="Picture 6" descr="A screenshot of a computer">
            <a:extLst>
              <a:ext uri="{FF2B5EF4-FFF2-40B4-BE49-F238E27FC236}">
                <a16:creationId xmlns:a16="http://schemas.microsoft.com/office/drawing/2014/main" id="{182545F1-3DA3-9D4B-08E3-9E25D8F89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3084512"/>
            <a:ext cx="9972675" cy="3271837"/>
          </a:xfrm>
          <a:prstGeom prst="rect">
            <a:avLst/>
          </a:prstGeom>
        </p:spPr>
      </p:pic>
    </p:spTree>
    <p:extLst>
      <p:ext uri="{BB962C8B-B14F-4D97-AF65-F5344CB8AC3E}">
        <p14:creationId xmlns:p14="http://schemas.microsoft.com/office/powerpoint/2010/main" val="254188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500062"/>
            <a:ext cx="10515600" cy="132556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User Interface</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1200150" y="1981200"/>
            <a:ext cx="9972675" cy="769940"/>
          </a:xfrm>
        </p:spPr>
        <p:txBody>
          <a:bodyPr>
            <a:normAutofit fontScale="925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The model recognized a person according to the given picture, retrieved the personal information from the Excel file, and displayed it on the web page or screen.</a:t>
            </a:r>
            <a:endParaRPr lang="LID4096"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a:xfrm>
            <a:off x="8888896" y="6357938"/>
            <a:ext cx="2743200" cy="365125"/>
          </a:xfrm>
        </p:spPr>
        <p:txBody>
          <a:bodyPr/>
          <a:lstStyle/>
          <a:p>
            <a:r>
              <a:rPr lang="en-US" dirty="0"/>
              <a:t>6</a:t>
            </a:r>
            <a:endParaRPr lang="LID4096" dirty="0"/>
          </a:p>
        </p:txBody>
      </p:sp>
      <p:pic>
        <p:nvPicPr>
          <p:cNvPr id="5" name="Picture 4" descr="A screenshot of a computer&#10;&#10;Description automatically generated">
            <a:extLst>
              <a:ext uri="{FF2B5EF4-FFF2-40B4-BE49-F238E27FC236}">
                <a16:creationId xmlns:a16="http://schemas.microsoft.com/office/drawing/2014/main" id="{F8AACF4C-83FA-63E7-94CA-49CBE1AD2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5" y="2906715"/>
            <a:ext cx="9067800" cy="3746851"/>
          </a:xfrm>
          <a:prstGeom prst="rect">
            <a:avLst/>
          </a:prstGeom>
        </p:spPr>
      </p:pic>
    </p:spTree>
    <p:extLst>
      <p:ext uri="{BB962C8B-B14F-4D97-AF65-F5344CB8AC3E}">
        <p14:creationId xmlns:p14="http://schemas.microsoft.com/office/powerpoint/2010/main" val="255681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500062"/>
            <a:ext cx="10515600" cy="938213"/>
          </a:xfrm>
        </p:spPr>
        <p:txBody>
          <a:bodyPr/>
          <a:lstStyle/>
          <a:p>
            <a:r>
              <a:rPr lang="en-GB" sz="2000" b="1" dirty="0">
                <a:effectLst/>
                <a:latin typeface="Calibri" panose="020F0502020204030204" pitchFamily="34" charset="0"/>
                <a:ea typeface="Calibri" panose="020F0502020204030204" pitchFamily="34" charset="0"/>
                <a:cs typeface="Calibri" panose="020F0502020204030204" pitchFamily="34" charset="0"/>
              </a:rPr>
              <a:t>                       </a:t>
            </a:r>
            <a:br>
              <a:rPr lang="en-GB" sz="2000" b="1" dirty="0">
                <a:effectLst/>
                <a:latin typeface="Calibri" panose="020F0502020204030204" pitchFamily="34" charset="0"/>
                <a:ea typeface="Calibri" panose="020F0502020204030204" pitchFamily="34" charset="0"/>
                <a:cs typeface="Calibri" panose="020F0502020204030204" pitchFamily="34" charset="0"/>
              </a:rPr>
            </a:b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GB" sz="2800" b="1" dirty="0">
                <a:latin typeface="Calibri" panose="020F0502020204030204" pitchFamily="34" charset="0"/>
                <a:ea typeface="Calibri" panose="020F0502020204030204" pitchFamily="34" charset="0"/>
                <a:cs typeface="Calibri" panose="020F0502020204030204" pitchFamily="34" charset="0"/>
              </a:rPr>
              <a:t>Applications and </a:t>
            </a:r>
            <a:r>
              <a:rPr lang="en-US" sz="2800" b="1" dirty="0">
                <a:effectLst/>
                <a:latin typeface="Calibri" panose="020F0502020204030204" pitchFamily="34" charset="0"/>
                <a:ea typeface="Calibri" panose="020F0502020204030204" pitchFamily="34" charset="0"/>
                <a:cs typeface="Calibri" panose="020F0502020204030204" pitchFamily="34" charset="0"/>
              </a:rPr>
              <a:t>Future Work</a:t>
            </a:r>
            <a:endParaRPr lang="LID4096"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657225" y="1825627"/>
            <a:ext cx="4733925" cy="3206749"/>
          </a:xfrm>
        </p:spPr>
        <p:txBody>
          <a:bodyPr>
            <a:normAutofit lnSpcReduction="10000"/>
          </a:bodyPr>
          <a:lstStyle/>
          <a:p>
            <a:pPr algn="just"/>
            <a:r>
              <a:rPr lang="en-US" altLang="ko-KR" sz="2400" b="1" dirty="0">
                <a:effectLst/>
                <a:latin typeface="Calibri" panose="020F0502020204030204" pitchFamily="34" charset="0"/>
                <a:ea typeface="Calibri" panose="020F0502020204030204" pitchFamily="34" charset="0"/>
                <a:cs typeface="Calibri" panose="020F0502020204030204" pitchFamily="34" charset="0"/>
              </a:rPr>
              <a:t>Efficient Digital Onboarding    </a:t>
            </a:r>
          </a:p>
          <a:p>
            <a:pPr algn="just">
              <a:buSzPct val="70000"/>
              <a:buFont typeface="Wingdings" panose="05000000000000000000" pitchFamily="2" charset="2"/>
              <a:buChar char="Ø"/>
            </a:pPr>
            <a:r>
              <a:rPr lang="en-US" altLang="ko-KR" sz="2400" dirty="0">
                <a:effectLst/>
                <a:latin typeface="Calibri" panose="020F0502020204030204" pitchFamily="34" charset="0"/>
                <a:ea typeface="Calibri" panose="020F0502020204030204" pitchFamily="34" charset="0"/>
                <a:cs typeface="Calibri" panose="020F0502020204030204" pitchFamily="34" charset="0"/>
              </a:rPr>
              <a:t>Eliminate extra steps and increase accuracy with a solution that automatically captures the user ID once it is clear and properly positioned in the camera frame.</a:t>
            </a:r>
          </a:p>
          <a:p>
            <a:pPr algn="just">
              <a:buSzPct val="70000"/>
              <a:buFont typeface="Wingdings" panose="05000000000000000000" pitchFamily="2" charset="2"/>
              <a:buChar char="Ø"/>
            </a:pPr>
            <a:r>
              <a:rPr lang="en-US" altLang="ko-KR" sz="2400" dirty="0">
                <a:effectLst/>
                <a:latin typeface="Calibri" panose="020F0502020204030204" pitchFamily="34" charset="0"/>
                <a:ea typeface="Calibri" panose="020F0502020204030204" pitchFamily="34" charset="0"/>
                <a:cs typeface="Calibri" panose="020F0502020204030204" pitchFamily="34" charset="0"/>
              </a:rPr>
              <a:t>Let your users complete the account opening process via API, mobile SDK (apps) and mobile web.</a:t>
            </a:r>
          </a:p>
          <a:p>
            <a:pPr algn="just"/>
            <a:endParaRPr lang="LID4096"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a:xfrm>
            <a:off x="8791575" y="6356350"/>
            <a:ext cx="2743200" cy="365125"/>
          </a:xfrm>
        </p:spPr>
        <p:txBody>
          <a:bodyPr/>
          <a:lstStyle/>
          <a:p>
            <a:r>
              <a:rPr lang="en-US" dirty="0"/>
              <a:t>7</a:t>
            </a:r>
            <a:endParaRPr lang="LID4096" dirty="0"/>
          </a:p>
        </p:txBody>
      </p:sp>
      <p:pic>
        <p:nvPicPr>
          <p:cNvPr id="5" name="Picture 4" descr="A computer and phone with a screen on&#10;&#10;Description automatically generated">
            <a:extLst>
              <a:ext uri="{FF2B5EF4-FFF2-40B4-BE49-F238E27FC236}">
                <a16:creationId xmlns:a16="http://schemas.microsoft.com/office/drawing/2014/main" id="{3D6C5234-0FFA-C4D2-C4A5-14516F28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796" y="1993188"/>
            <a:ext cx="3859979" cy="335197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E879205-3D38-C930-AF01-BE5F239F3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846" y="1993187"/>
            <a:ext cx="2152950" cy="3351976"/>
          </a:xfrm>
          <a:prstGeom prst="rect">
            <a:avLst/>
          </a:prstGeom>
        </p:spPr>
      </p:pic>
      <p:sp>
        <p:nvSpPr>
          <p:cNvPr id="11" name="TextBox 10">
            <a:extLst>
              <a:ext uri="{FF2B5EF4-FFF2-40B4-BE49-F238E27FC236}">
                <a16:creationId xmlns:a16="http://schemas.microsoft.com/office/drawing/2014/main" id="{E1D205C6-3B0A-A740-6DE7-4335B302627F}"/>
              </a:ext>
            </a:extLst>
          </p:cNvPr>
          <p:cNvSpPr txBox="1"/>
          <p:nvPr/>
        </p:nvSpPr>
        <p:spPr>
          <a:xfrm>
            <a:off x="2402681" y="6356350"/>
            <a:ext cx="5691188" cy="646331"/>
          </a:xfrm>
          <a:prstGeom prst="rect">
            <a:avLst/>
          </a:prstGeom>
          <a:noFill/>
        </p:spPr>
        <p:txBody>
          <a:bodyPr wrap="square" rtlCol="0">
            <a:spAutoFit/>
          </a:bodyPr>
          <a:lstStyle/>
          <a:p>
            <a:r>
              <a:rPr lang="en-US" altLang="ko-KR" dirty="0">
                <a:hlinkClick r:id="rId4"/>
              </a:rPr>
              <a:t>https://www.youtube.com/watch?v=O6CGh_cwNa8</a:t>
            </a:r>
            <a:endParaRPr lang="en-US" altLang="ko-KR" dirty="0"/>
          </a:p>
          <a:p>
            <a:endParaRPr lang="ko-KR" altLang="en-US" dirty="0"/>
          </a:p>
        </p:txBody>
      </p:sp>
    </p:spTree>
    <p:extLst>
      <p:ext uri="{BB962C8B-B14F-4D97-AF65-F5344CB8AC3E}">
        <p14:creationId xmlns:p14="http://schemas.microsoft.com/office/powerpoint/2010/main" val="402998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286-2BBC-CF32-C494-F816BB94FA39}"/>
              </a:ext>
            </a:extLst>
          </p:cNvPr>
          <p:cNvSpPr>
            <a:spLocks noGrp="1"/>
          </p:cNvSpPr>
          <p:nvPr>
            <p:ph type="title"/>
          </p:nvPr>
        </p:nvSpPr>
        <p:spPr>
          <a:xfrm>
            <a:off x="838200" y="723900"/>
            <a:ext cx="10515600" cy="695325"/>
          </a:xfrm>
        </p:spPr>
        <p:txBody>
          <a:bodyPr>
            <a:normAutofit fontScale="90000"/>
          </a:bodyPr>
          <a:lstStyle/>
          <a:p>
            <a:r>
              <a:rPr lang="en-GB" sz="2800" b="1" dirty="0">
                <a:latin typeface="Calibri" panose="020F0502020204030204" pitchFamily="34" charset="0"/>
                <a:ea typeface="Calibri" panose="020F0502020204030204" pitchFamily="34" charset="0"/>
                <a:cs typeface="Calibri" panose="020F0502020204030204" pitchFamily="34" charset="0"/>
              </a:rPr>
              <a:t>                                           </a:t>
            </a:r>
            <a:r>
              <a:rPr lang="en-GB" sz="3100" b="1" dirty="0">
                <a:latin typeface="Calibri" panose="020F0502020204030204" pitchFamily="34" charset="0"/>
                <a:ea typeface="Calibri" panose="020F0502020204030204" pitchFamily="34" charset="0"/>
                <a:cs typeface="Calibri" panose="020F0502020204030204" pitchFamily="34" charset="0"/>
              </a:rPr>
              <a:t>Applications and Future Work </a:t>
            </a:r>
            <a:br>
              <a:rPr lang="en-GB" sz="3100" b="1" dirty="0">
                <a:effectLst/>
                <a:latin typeface="Calibri" panose="020F0502020204030204" pitchFamily="34" charset="0"/>
                <a:ea typeface="Calibri" panose="020F0502020204030204" pitchFamily="34" charset="0"/>
                <a:cs typeface="Calibri" panose="020F0502020204030204" pitchFamily="34" charset="0"/>
              </a:rPr>
            </a:br>
            <a:endParaRPr lang="LID4096" sz="31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393DE8-4367-ED2B-09C4-54D8A235A11E}"/>
              </a:ext>
            </a:extLst>
          </p:cNvPr>
          <p:cNvSpPr>
            <a:spLocks noGrp="1"/>
          </p:cNvSpPr>
          <p:nvPr>
            <p:ph idx="1"/>
          </p:nvPr>
        </p:nvSpPr>
        <p:spPr>
          <a:xfrm>
            <a:off x="657225" y="1825627"/>
            <a:ext cx="4733925" cy="3351976"/>
          </a:xfrm>
        </p:spPr>
        <p:txBody>
          <a:bodyPr>
            <a:normAutofit fontScale="85000" lnSpcReduction="20000"/>
          </a:bodyPr>
          <a:lstStyle/>
          <a:p>
            <a:pPr algn="just"/>
            <a:r>
              <a:rPr lang="en-US" altLang="ko-KR" b="1" dirty="0">
                <a:latin typeface="Calibri" panose="020F0502020204030204" pitchFamily="34" charset="0"/>
                <a:ea typeface="Calibri" panose="020F0502020204030204" pitchFamily="34" charset="0"/>
                <a:cs typeface="Calibri" panose="020F0502020204030204" pitchFamily="34" charset="0"/>
              </a:rPr>
              <a:t>Facial Recognition in Healthcare</a:t>
            </a:r>
            <a:endParaRPr lang="en-US" altLang="ko-KR" dirty="0">
              <a:effectLst/>
              <a:latin typeface="Calibri" panose="020F0502020204030204" pitchFamily="34" charset="0"/>
              <a:ea typeface="Calibri" panose="020F0502020204030204" pitchFamily="34" charset="0"/>
              <a:cs typeface="Calibri" panose="020F0502020204030204" pitchFamily="34" charset="0"/>
            </a:endParaRPr>
          </a:p>
          <a:p>
            <a:pPr algn="just">
              <a:buSzPct val="70000"/>
              <a:buFont typeface="Wingdings" panose="05000000000000000000" pitchFamily="2" charset="2"/>
              <a:buChar char="Ø"/>
            </a:pPr>
            <a:r>
              <a:rPr lang="en-US" altLang="ko-KR" sz="2400" dirty="0">
                <a:effectLst/>
                <a:latin typeface="Calibri" panose="020F0502020204030204" pitchFamily="34" charset="0"/>
                <a:ea typeface="Calibri" panose="020F0502020204030204" pitchFamily="34" charset="0"/>
                <a:cs typeface="Calibri" panose="020F0502020204030204" pitchFamily="34" charset="0"/>
              </a:rPr>
              <a:t>In the healthcare field, the future use of face recognition technology can be broadly divided into two parts; patience identification and disease diagnosis. </a:t>
            </a:r>
          </a:p>
          <a:p>
            <a:pPr algn="just">
              <a:buSzPct val="70000"/>
              <a:buFont typeface="Wingdings" panose="05000000000000000000" pitchFamily="2" charset="2"/>
              <a:buChar char="Ø"/>
            </a:pPr>
            <a:r>
              <a:rPr lang="en-US" altLang="ko-KR" sz="2400" dirty="0">
                <a:effectLst/>
                <a:latin typeface="Calibri" panose="020F0502020204030204" pitchFamily="34" charset="0"/>
                <a:ea typeface="Calibri" panose="020F0502020204030204" pitchFamily="34" charset="0"/>
                <a:cs typeface="Calibri" panose="020F0502020204030204" pitchFamily="34" charset="0"/>
              </a:rPr>
              <a:t>In the future, the patient identification is your face. </a:t>
            </a:r>
          </a:p>
          <a:p>
            <a:pPr algn="just">
              <a:buSzPct val="70000"/>
              <a:buFont typeface="Wingdings" panose="05000000000000000000" pitchFamily="2" charset="2"/>
              <a:buChar char="Ø"/>
            </a:pPr>
            <a:r>
              <a:rPr lang="en-US" altLang="ko-KR" sz="2400" dirty="0">
                <a:effectLst/>
                <a:latin typeface="Calibri" panose="020F0502020204030204" pitchFamily="34" charset="0"/>
                <a:ea typeface="Calibri" panose="020F0502020204030204" pitchFamily="34" charset="0"/>
                <a:cs typeface="Calibri" panose="020F0502020204030204" pitchFamily="34" charset="0"/>
              </a:rPr>
              <a:t>Health care organizations will use face technology to support safer and smoother patient access and information sharing, for example, by using facial recognition there will be less confusion with patient identification in emergencies.</a:t>
            </a:r>
          </a:p>
          <a:p>
            <a:pPr algn="just"/>
            <a:endParaRPr lang="LID4096"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4107763-1EFD-7996-1842-214FD3F57494}"/>
              </a:ext>
            </a:extLst>
          </p:cNvPr>
          <p:cNvSpPr>
            <a:spLocks noGrp="1"/>
          </p:cNvSpPr>
          <p:nvPr>
            <p:ph type="sldNum" sz="quarter" idx="12"/>
          </p:nvPr>
        </p:nvSpPr>
        <p:spPr/>
        <p:txBody>
          <a:bodyPr/>
          <a:lstStyle/>
          <a:p>
            <a:r>
              <a:rPr lang="en-US" dirty="0"/>
              <a:t>8</a:t>
            </a:r>
            <a:endParaRPr lang="LID4096" dirty="0"/>
          </a:p>
        </p:txBody>
      </p:sp>
      <p:pic>
        <p:nvPicPr>
          <p:cNvPr id="7" name="Picture 6" descr="A dentist looking at a patient's x-ray&#10;&#10;Description automatically generated">
            <a:extLst>
              <a:ext uri="{FF2B5EF4-FFF2-40B4-BE49-F238E27FC236}">
                <a16:creationId xmlns:a16="http://schemas.microsoft.com/office/drawing/2014/main" id="{4CEEC711-0C08-B2A6-99A8-FA6AD8D42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12" y="2000250"/>
            <a:ext cx="4391935" cy="3032126"/>
          </a:xfrm>
          <a:prstGeom prst="rect">
            <a:avLst/>
          </a:prstGeom>
        </p:spPr>
      </p:pic>
      <p:sp>
        <p:nvSpPr>
          <p:cNvPr id="9" name="TextBox 8">
            <a:extLst>
              <a:ext uri="{FF2B5EF4-FFF2-40B4-BE49-F238E27FC236}">
                <a16:creationId xmlns:a16="http://schemas.microsoft.com/office/drawing/2014/main" id="{E151B3DB-CEE9-C505-701B-46540A31A3BC}"/>
              </a:ext>
            </a:extLst>
          </p:cNvPr>
          <p:cNvSpPr txBox="1"/>
          <p:nvPr/>
        </p:nvSpPr>
        <p:spPr>
          <a:xfrm>
            <a:off x="1095375" y="6345456"/>
            <a:ext cx="8401050" cy="646331"/>
          </a:xfrm>
          <a:prstGeom prst="rect">
            <a:avLst/>
          </a:prstGeom>
          <a:noFill/>
        </p:spPr>
        <p:txBody>
          <a:bodyPr wrap="square" rtlCol="0">
            <a:spAutoFit/>
          </a:bodyPr>
          <a:lstStyle/>
          <a:p>
            <a:r>
              <a:rPr lang="en-US" altLang="ko-KR" dirty="0">
                <a:hlinkClick r:id="rId3"/>
              </a:rPr>
              <a:t>https://itrexgroup.com/blog/facial-recognition-benefits-applications-challenges/</a:t>
            </a:r>
            <a:endParaRPr lang="en-US" altLang="ko-KR" dirty="0"/>
          </a:p>
          <a:p>
            <a:endParaRPr lang="ko-KR" altLang="en-US" dirty="0"/>
          </a:p>
        </p:txBody>
      </p:sp>
    </p:spTree>
    <p:extLst>
      <p:ext uri="{BB962C8B-B14F-4D97-AF65-F5344CB8AC3E}">
        <p14:creationId xmlns:p14="http://schemas.microsoft.com/office/powerpoint/2010/main" val="346593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11506</TotalTime>
  <Words>506</Words>
  <Application>Microsoft Office PowerPoint</Application>
  <PresentationFormat>Widescreen</PresentationFormat>
  <Paragraphs>42</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맑은 고딕</vt:lpstr>
      <vt:lpstr>Aptos</vt:lpstr>
      <vt:lpstr>Aptos Display</vt:lpstr>
      <vt:lpstr>Arial</vt:lpstr>
      <vt:lpstr>Calibri</vt:lpstr>
      <vt:lpstr>Wingdings</vt:lpstr>
      <vt:lpstr>Office Theme</vt:lpstr>
      <vt:lpstr>Document</vt:lpstr>
      <vt:lpstr>Deep Learning Based Person Recognition for Automated Record Retrieval and Management</vt:lpstr>
      <vt:lpstr>                                                                                 Introduction</vt:lpstr>
      <vt:lpstr>                                                                     Proposed Method                 </vt:lpstr>
      <vt:lpstr>                                                                                                User Interface</vt:lpstr>
      <vt:lpstr>                                                                                                User Interface</vt:lpstr>
      <vt:lpstr>                                                                                                User Interface</vt:lpstr>
      <vt:lpstr>                                                                                                User Interface</vt:lpstr>
      <vt:lpstr>                                                                               Applications and Future Work</vt:lpstr>
      <vt:lpstr>                                           Applications and Future Work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dc:title>
  <dc:creator>01-243171-021</dc:creator>
  <cp:lastModifiedBy>MD ARIFUL ISLAM MOZUMDER</cp:lastModifiedBy>
  <cp:revision>134</cp:revision>
  <dcterms:created xsi:type="dcterms:W3CDTF">2024-03-20T16:36:18Z</dcterms:created>
  <dcterms:modified xsi:type="dcterms:W3CDTF">2025-04-14T06:28:15Z</dcterms:modified>
</cp:coreProperties>
</file>