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71" r:id="rId6"/>
    <p:sldId id="330" r:id="rId7"/>
    <p:sldId id="331" r:id="rId8"/>
    <p:sldId id="332" r:id="rId9"/>
    <p:sldId id="274" r:id="rId10"/>
    <p:sldId id="275" r:id="rId11"/>
    <p:sldId id="333" r:id="rId12"/>
    <p:sldId id="334" r:id="rId13"/>
    <p:sldId id="335" r:id="rId14"/>
    <p:sldId id="336" r:id="rId15"/>
    <p:sldId id="338" r:id="rId16"/>
    <p:sldId id="337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16" autoAdjust="0"/>
    <p:restoredTop sz="95868" autoAdjust="0"/>
  </p:normalViewPr>
  <p:slideViewPr>
    <p:cSldViewPr snapToGrid="0">
      <p:cViewPr varScale="1">
        <p:scale>
          <a:sx n="115" d="100"/>
          <a:sy n="115" d="100"/>
        </p:scale>
        <p:origin x="102" y="3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31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11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813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933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80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26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86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294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0387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367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6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3196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82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380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761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848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40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828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102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662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4201" y="3811992"/>
            <a:ext cx="6551179" cy="1422418"/>
          </a:xfrm>
        </p:spPr>
        <p:txBody>
          <a:bodyPr anchor="t">
            <a:normAutofit/>
          </a:bodyPr>
          <a:lstStyle/>
          <a:p>
            <a:r>
              <a:rPr lang="en-US" sz="4400"/>
              <a:t>Baseball </a:t>
            </a:r>
            <a:r>
              <a:rPr lang="en-US" sz="4400" dirty="0"/>
              <a:t>Detection API using Flask and YOLO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55" y="56964"/>
            <a:ext cx="2029995" cy="1321465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309" y="2050410"/>
            <a:ext cx="1665368" cy="46668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9" y="3999944"/>
            <a:ext cx="1747337" cy="1806000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24" y="610478"/>
            <a:ext cx="2260711" cy="169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08" y="169573"/>
            <a:ext cx="10515600" cy="1325563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Used Dependencies</a:t>
            </a:r>
            <a:endParaRPr lang="en-US" dirty="0"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AD4F61-E023-4530-BF03-8BC2D825D0BF}"/>
              </a:ext>
            </a:extLst>
          </p:cNvPr>
          <p:cNvSpPr txBox="1"/>
          <p:nvPr/>
        </p:nvSpPr>
        <p:spPr>
          <a:xfrm>
            <a:off x="530285" y="1495136"/>
            <a:ext cx="50108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 err="1"/>
              <a:t>dio</a:t>
            </a:r>
            <a:r>
              <a:rPr lang="en-US" dirty="0"/>
              <a:t>: Powerful HTTP client for making network requests.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 err="1"/>
              <a:t>hugeicons</a:t>
            </a:r>
            <a:r>
              <a:rPr lang="en-US" dirty="0"/>
              <a:t>: Offers a collection of customizable icons.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 err="1"/>
              <a:t>video_player</a:t>
            </a:r>
            <a:r>
              <a:rPr lang="en-US" dirty="0"/>
              <a:t>: Enables video playback in Flutter apps.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 err="1"/>
              <a:t>path_provider</a:t>
            </a:r>
            <a:r>
              <a:rPr lang="en-US" dirty="0"/>
              <a:t>: Provides access to device file system paths.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 err="1"/>
              <a:t>flutter_ffmpeg</a:t>
            </a:r>
            <a:r>
              <a:rPr lang="en-US" dirty="0"/>
              <a:t>: Integrates </a:t>
            </a:r>
            <a:r>
              <a:rPr lang="en-US" dirty="0" err="1"/>
              <a:t>FFmpeg</a:t>
            </a:r>
            <a:r>
              <a:rPr lang="en-US" dirty="0"/>
              <a:t> for video/audio processing.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 err="1"/>
              <a:t>share_plus</a:t>
            </a:r>
            <a:r>
              <a:rPr lang="en-US" dirty="0"/>
              <a:t>: Allows sharing content from the app to other platforms.</a:t>
            </a:r>
          </a:p>
        </p:txBody>
      </p:sp>
      <p:pic>
        <p:nvPicPr>
          <p:cNvPr id="6146" name="Picture 2" descr="https://lh7-rt.googleusercontent.com/docsz/AD_4nXfXXn6G3ih0HDY3hZ-CIH3dCeD5JjnAGifM_69sHWLnM6hVRVn4_AwHwZLoH3RlubjRzMMLdoioXl-XAwUTkHKWk8qbKEVzv83AoVHjyhJMwvSE0uBtUslgx-0COq6hbESGgCW4?key=zScYB77sejjZv4Ev94N8DLep">
            <a:extLst>
              <a:ext uri="{FF2B5EF4-FFF2-40B4-BE49-F238E27FC236}">
                <a16:creationId xmlns:a16="http://schemas.microsoft.com/office/drawing/2014/main" id="{3883A877-ED07-46A4-99F9-B278AE2F0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054" y="1564820"/>
            <a:ext cx="3276192" cy="352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310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08" y="169573"/>
            <a:ext cx="10515600" cy="1325563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lib</a:t>
            </a:r>
            <a:endParaRPr lang="en-US" dirty="0"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AD4F61-E023-4530-BF03-8BC2D825D0BF}"/>
              </a:ext>
            </a:extLst>
          </p:cNvPr>
          <p:cNvSpPr txBox="1"/>
          <p:nvPr/>
        </p:nvSpPr>
        <p:spPr>
          <a:xfrm>
            <a:off x="538994" y="1146793"/>
            <a:ext cx="59576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/>
              <a:t>The </a:t>
            </a:r>
            <a:r>
              <a:rPr lang="en-US" b="1" dirty="0"/>
              <a:t>lib</a:t>
            </a:r>
            <a:r>
              <a:rPr lang="en-US" dirty="0"/>
              <a:t> folder in a Flutter project is the main directory where the app's source code is stored. It typically contains: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Entry Point: </a:t>
            </a:r>
            <a:r>
              <a:rPr lang="en-US" b="1" dirty="0" err="1"/>
              <a:t>main.dart</a:t>
            </a:r>
            <a:r>
              <a:rPr lang="en-US" b="1" dirty="0"/>
              <a:t> </a:t>
            </a:r>
            <a:r>
              <a:rPr lang="en-US" dirty="0"/>
              <a:t>file, which is the starting point of the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Screens/Pages</a:t>
            </a:r>
            <a:r>
              <a:rPr lang="en-US" dirty="0"/>
              <a:t>: UI components for different app screens.</a:t>
            </a:r>
          </a:p>
          <a:p>
            <a:r>
              <a:rPr lang="en-US" dirty="0"/>
              <a:t>       Widgets: Reusable UI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Models</a:t>
            </a:r>
            <a:r>
              <a:rPr lang="en-US" dirty="0"/>
              <a:t>: Data structures and business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Services</a:t>
            </a:r>
            <a:r>
              <a:rPr lang="en-US" dirty="0"/>
              <a:t>: Code for APIs, databases, or external integrations.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Providers/State Management</a:t>
            </a:r>
            <a:r>
              <a:rPr lang="en-US" dirty="0"/>
              <a:t>: Logic for managing app state (e.g., </a:t>
            </a:r>
            <a:r>
              <a:rPr lang="en-US" dirty="0" err="1"/>
              <a:t>Riverpod</a:t>
            </a:r>
            <a:r>
              <a:rPr lang="en-US" dirty="0"/>
              <a:t>, Provider).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A0C5FD0-B931-4242-9F77-45E02358A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6" name="Picture 4" descr="https://lh7-rt.googleusercontent.com/docsz/AD_4nXcwG57yzhrTn7FBTaznklhVEAiB874kEbTHFi2crsjqJrpF-S6ZOgyESVT0MdwxnG8LC3ez1QfGdUUM7MgHMP9tGC1E8OhnsBSug9OB6mc8wzYfYFCJZgVG1pNQKlcE7Ybo1EbgDw?key=zScYB77sejjZv4Ev94N8DLep">
            <a:extLst>
              <a:ext uri="{FF2B5EF4-FFF2-40B4-BE49-F238E27FC236}">
                <a16:creationId xmlns:a16="http://schemas.microsoft.com/office/drawing/2014/main" id="{0ECCC464-5D35-4309-B7B2-112FB8FD1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966" y="1680754"/>
            <a:ext cx="2682240" cy="283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180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08" y="169573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Service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AD4F61-E023-4530-BF03-8BC2D825D0BF}"/>
              </a:ext>
            </a:extLst>
          </p:cNvPr>
          <p:cNvSpPr txBox="1"/>
          <p:nvPr/>
        </p:nvSpPr>
        <p:spPr>
          <a:xfrm>
            <a:off x="538994" y="1146793"/>
            <a:ext cx="59576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 err="1"/>
              <a:t>app_services.dart</a:t>
            </a:r>
            <a:r>
              <a:rPr lang="en-US" b="1" dirty="0"/>
              <a:t>: </a:t>
            </a:r>
            <a:r>
              <a:rPr lang="en-US" dirty="0"/>
              <a:t>Contains core app services or business logic.</a:t>
            </a:r>
          </a:p>
          <a:p>
            <a:r>
              <a:rPr lang="en-US" dirty="0"/>
              <a:t>Call </a:t>
            </a:r>
            <a:r>
              <a:rPr lang="en-US" dirty="0" err="1"/>
              <a:t>ApI</a:t>
            </a:r>
            <a:r>
              <a:rPr lang="en-US" dirty="0"/>
              <a:t> endpoint here </a:t>
            </a:r>
          </a:p>
          <a:p>
            <a:r>
              <a:rPr lang="en-US" b="1" dirty="0" err="1"/>
              <a:t>req.dart</a:t>
            </a:r>
            <a:r>
              <a:rPr lang="en-US" b="1" dirty="0"/>
              <a:t>: </a:t>
            </a:r>
            <a:r>
              <a:rPr lang="en-US" dirty="0"/>
              <a:t>Handles API requests or network-related operations and Also error Handling </a:t>
            </a:r>
          </a:p>
          <a:p>
            <a:r>
              <a:rPr lang="en-US" b="1" dirty="0" err="1"/>
              <a:t>storage.dart</a:t>
            </a:r>
            <a:r>
              <a:rPr lang="en-US" b="1" dirty="0"/>
              <a:t>: </a:t>
            </a:r>
            <a:r>
              <a:rPr lang="en-US" dirty="0"/>
              <a:t>Manages local storage or caching functionality.</a:t>
            </a: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A0C5FD0-B931-4242-9F77-45E02358A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lh7-rt.googleusercontent.com/docsz/AD_4nXdmLpCbLc7HD75FeDv_EC1hoDsOGbiYLmSG8nP8f4z2GPoP2Cy4bGvygxZxHTpzG6rog0_ES_UFEAIF4_iBm_PkgaBjh4MBFN2iPPfkUPe37w9rdZHf4SEBsaYQ-K_8Kdrhm7_4YA?key=zScYB77sejjZv4Ev94N8DLep">
            <a:extLst>
              <a:ext uri="{FF2B5EF4-FFF2-40B4-BE49-F238E27FC236}">
                <a16:creationId xmlns:a16="http://schemas.microsoft.com/office/drawing/2014/main" id="{DA2E4F95-2389-4616-B532-657128395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558" y="1252810"/>
            <a:ext cx="28003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lh7-rt.googleusercontent.com/docsz/AD_4nXdmLpCbLc7HD75FeDv_EC1hoDsOGbiYLmSG8nP8f4z2GPoP2Cy4bGvygxZxHTpzG6rog0_ES_UFEAIF4_iBm_PkgaBjh4MBFN2iPPfkUPe37w9rdZHf4SEBsaYQ-K_8Kdrhm7_4YA?key=zScYB77sejjZv4Ev94N8DLep">
            <a:extLst>
              <a:ext uri="{FF2B5EF4-FFF2-40B4-BE49-F238E27FC236}">
                <a16:creationId xmlns:a16="http://schemas.microsoft.com/office/drawing/2014/main" id="{300DE294-7BEF-4C69-9E7F-06245411F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558" y="3959823"/>
            <a:ext cx="28003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49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08" y="169573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err="1"/>
              <a:t>Utils</a:t>
            </a:r>
            <a:endParaRPr lang="en-US" dirty="0"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AD4F61-E023-4530-BF03-8BC2D825D0BF}"/>
              </a:ext>
            </a:extLst>
          </p:cNvPr>
          <p:cNvSpPr txBox="1"/>
          <p:nvPr/>
        </p:nvSpPr>
        <p:spPr>
          <a:xfrm>
            <a:off x="538994" y="1146793"/>
            <a:ext cx="59576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 err="1"/>
              <a:t>app_exceptions.dart</a:t>
            </a:r>
            <a:r>
              <a:rPr lang="en-US" b="1" dirty="0"/>
              <a:t>:</a:t>
            </a:r>
            <a:r>
              <a:rPr lang="en-US" dirty="0"/>
              <a:t> Handles custom exceptions or error handling for the app.</a:t>
            </a: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A0C5FD0-B931-4242-9F77-45E02358A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22" name="Picture 6" descr="https://lh7-rt.googleusercontent.com/docsz/AD_4nXd3ppmWbEASMz871pz86svu3psnnbBgXtWMJvGz8fmKPQTGqmKWVChzt14qj99-094wQTnjSdkFmF-wQr-oApDjCDHHhIWoMMsPSQb-3n1XRvUJymFpaRabWOilBOLMS33S-kgPYg?key=zScYB77sejjZv4Ev94N8DLep">
            <a:extLst>
              <a:ext uri="{FF2B5EF4-FFF2-40B4-BE49-F238E27FC236}">
                <a16:creationId xmlns:a16="http://schemas.microsoft.com/office/drawing/2014/main" id="{F06C8942-B1F0-483E-A7AB-013854682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857" y="1966912"/>
            <a:ext cx="59436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392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08" y="169573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Global:</a:t>
            </a:r>
            <a:br>
              <a:rPr lang="en-US" dirty="0"/>
            </a:br>
            <a:br>
              <a:rPr lang="en-US" dirty="0"/>
            </a:br>
            <a:endParaRPr lang="en-US" dirty="0"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AD4F61-E023-4530-BF03-8BC2D825D0BF}"/>
              </a:ext>
            </a:extLst>
          </p:cNvPr>
          <p:cNvSpPr txBox="1"/>
          <p:nvPr/>
        </p:nvSpPr>
        <p:spPr>
          <a:xfrm>
            <a:off x="538994" y="1146793"/>
            <a:ext cx="59576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 err="1"/>
              <a:t>global.dart</a:t>
            </a:r>
            <a:r>
              <a:rPr lang="en-US" dirty="0"/>
              <a:t>: Contains global variable, constants, or utility functions used across the app.</a:t>
            </a:r>
          </a:p>
          <a:p>
            <a:endParaRPr lang="en-US" dirty="0"/>
          </a:p>
          <a:p>
            <a:r>
              <a:rPr lang="en-US" dirty="0" err="1"/>
              <a:t>SnackbarHelper.dart</a:t>
            </a:r>
            <a:r>
              <a:rPr lang="en-US" dirty="0"/>
              <a:t>: A helper file for displaying </a:t>
            </a:r>
            <a:r>
              <a:rPr lang="en-US" dirty="0" err="1"/>
              <a:t>snackbars</a:t>
            </a:r>
            <a:r>
              <a:rPr lang="en-US" dirty="0"/>
              <a:t> (e.g., error messages, notifications) in a consistent way.</a:t>
            </a:r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A0C5FD0-B931-4242-9F77-45E02358A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8" name="Picture 4" descr="https://lh7-rt.googleusercontent.com/docsz/AD_4nXcGFlIAkR6qdyWY-71ckp7eUctyoNw0LOcJLWlMoxueaJHxSp7gGsmqubKBGjn2ZY0uDWDlZbVs_cP7tk4f0Zb91mWw9O_A3bUF01JXZe6KlWc5s-dPxMdV5uSdpz5cvR95X_5LXg?key=zScYB77sejjZv4Ev94N8DLep">
            <a:extLst>
              <a:ext uri="{FF2B5EF4-FFF2-40B4-BE49-F238E27FC236}">
                <a16:creationId xmlns:a16="http://schemas.microsoft.com/office/drawing/2014/main" id="{71F733EF-48E5-4506-A501-3775B25ED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355" y="1257981"/>
            <a:ext cx="345757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s://lh7-rt.googleusercontent.com/docsz/AD_4nXfc7oinC39gQSaPGTz1eLRte7Prz4MRBqIm04JE24n9ENbAL_dlWUf7GWAR954rSuzZI3EQeOi41fx7AyD0DkHQLqdT5MIwDHUtFFuY1yS8KEIq6Cvm16Rl4w8ELgTMdr9ZLBKvlQ?key=zScYB77sejjZv4Ev94N8DLep">
            <a:extLst>
              <a:ext uri="{FF2B5EF4-FFF2-40B4-BE49-F238E27FC236}">
                <a16:creationId xmlns:a16="http://schemas.microsoft.com/office/drawing/2014/main" id="{6DF05354-5CC3-42D9-91B4-1579464DB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891" y="3333206"/>
            <a:ext cx="13716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74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08" y="169573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Providers:</a:t>
            </a:r>
            <a:endParaRPr lang="en-US" dirty="0"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AD4F61-E023-4530-BF03-8BC2D825D0BF}"/>
              </a:ext>
            </a:extLst>
          </p:cNvPr>
          <p:cNvSpPr txBox="1"/>
          <p:nvPr/>
        </p:nvSpPr>
        <p:spPr>
          <a:xfrm>
            <a:off x="538994" y="1146793"/>
            <a:ext cx="59576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/>
              <a:t>The </a:t>
            </a:r>
            <a:r>
              <a:rPr lang="en-US" dirty="0" err="1"/>
              <a:t>theme_provider.dart</a:t>
            </a:r>
            <a:r>
              <a:rPr lang="en-US" dirty="0"/>
              <a:t> file is typically used in conjunction with the Theme widget in Flutter to apply the selected theme across the app. (</a:t>
            </a:r>
            <a:r>
              <a:rPr lang="en-US" dirty="0" err="1"/>
              <a:t>controle</a:t>
            </a:r>
            <a:r>
              <a:rPr lang="en-US" dirty="0"/>
              <a:t> theme)</a:t>
            </a:r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A0C5FD0-B931-4242-9F77-45E02358A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2" name="Picture 4" descr="https://lh7-rt.googleusercontent.com/docsz/AD_4nXebp8RuXw4w5PA1bDi8nbvoibdEw2wml_l4TRAIUdQE-WTZJr4Rgt_9r7jW2FXCQMfVYAjeulm9PE8hll6dhY6GMGHVtvwDBpgAV7RffzoRnXOnebfr0zAKxhml0yrnuVc5YoEN?key=zScYB77sejjZv4Ev94N8DLep">
            <a:extLst>
              <a:ext uri="{FF2B5EF4-FFF2-40B4-BE49-F238E27FC236}">
                <a16:creationId xmlns:a16="http://schemas.microsoft.com/office/drawing/2014/main" id="{C18DB831-1B08-4827-AAF5-C8061A5B3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503" y="2861311"/>
            <a:ext cx="165735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https://lh7-rt.googleusercontent.com/docsz/AD_4nXfHpSzxN-x2kBb9nvAbkfHEjU-j40J-I5xJChny7y2aQNDZ0VRZHCqlwzsxHelz_ZoRQM3vIYXLuwsjRKuibG8OyZr2ex7llla1OxaAN3duXXuoCCCRdHv7sQVFvtAJBrlbPriw?key=zScYB77sejjZv4Ev94N8DLep">
            <a:extLst>
              <a:ext uri="{FF2B5EF4-FFF2-40B4-BE49-F238E27FC236}">
                <a16:creationId xmlns:a16="http://schemas.microsoft.com/office/drawing/2014/main" id="{05B530F4-AEC2-4681-BA7D-D39187FCB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211" y="2899411"/>
            <a:ext cx="16383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111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08" y="169573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Theme:</a:t>
            </a:r>
            <a:endParaRPr lang="en-US" dirty="0"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AD4F61-E023-4530-BF03-8BC2D825D0BF}"/>
              </a:ext>
            </a:extLst>
          </p:cNvPr>
          <p:cNvSpPr txBox="1"/>
          <p:nvPr/>
        </p:nvSpPr>
        <p:spPr>
          <a:xfrm>
            <a:off x="538994" y="1146793"/>
            <a:ext cx="595760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 err="1"/>
              <a:t>app_themes.dart</a:t>
            </a:r>
            <a:r>
              <a:rPr lang="en-US" b="1" dirty="0"/>
              <a:t>:</a:t>
            </a:r>
            <a:endParaRPr lang="en-US" dirty="0"/>
          </a:p>
          <a:p>
            <a:br>
              <a:rPr lang="en-US" dirty="0"/>
            </a:br>
            <a:r>
              <a:rPr lang="en-US" dirty="0"/>
              <a:t>Contains </a:t>
            </a:r>
            <a:r>
              <a:rPr lang="en-US" dirty="0" err="1"/>
              <a:t>ThemeData</a:t>
            </a:r>
            <a:r>
              <a:rPr lang="en-US" dirty="0"/>
              <a:t> objects that specify colors, fonts, and other styling properties for the app.</a:t>
            </a:r>
          </a:p>
          <a:p>
            <a:endParaRPr lang="en-US" dirty="0"/>
          </a:p>
          <a:p>
            <a:br>
              <a:rPr lang="en-US" dirty="0"/>
            </a:br>
            <a:r>
              <a:rPr lang="en-US" b="1" dirty="0" err="1"/>
              <a:t>theme_constants.dart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Stores theme-related constants like colors, font sizes, and other reusable styling values.</a:t>
            </a: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A0C5FD0-B931-4242-9F77-45E02358A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ttps://lh7-rt.googleusercontent.com/docsz/AD_4nXeRTNOHDJnTaQ5cTcyfcccd3VC-qfoARRm26GGEG7jWdTZBKT35PzDvBhN0DgOGzdMuilQDZB7CsOJYsuE7bEl50XozdRWxgsRNx1Qa4tekxWo75HGb5NGjgu-OJb1Feni2QtJ5IA?key=zScYB77sejjZv4Ev94N8DLep">
            <a:extLst>
              <a:ext uri="{FF2B5EF4-FFF2-40B4-BE49-F238E27FC236}">
                <a16:creationId xmlns:a16="http://schemas.microsoft.com/office/drawing/2014/main" id="{E890A338-440F-438E-BA61-3A5BFBDBA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926" y="1218792"/>
            <a:ext cx="274320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lh7-rt.googleusercontent.com/docsz/AD_4nXehOGFR1xYVunMX_al9FQ1TgsqCIIbwq2qmtj4XPyOWWWPsryJGYu2AFB64kTy79gmOBQb6NI-mSd5Z_GrU6SWzV1ONlHINann6iVONpDvW99wkCAP393MpAB1wu6DJcaWlZgyYrw?key=zScYB77sejjZv4Ev94N8DLep">
            <a:extLst>
              <a:ext uri="{FF2B5EF4-FFF2-40B4-BE49-F238E27FC236}">
                <a16:creationId xmlns:a16="http://schemas.microsoft.com/office/drawing/2014/main" id="{701D4F74-A974-4234-A9BE-AF7B72089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263" y="3803168"/>
            <a:ext cx="267652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016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08" y="169573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Config :</a:t>
            </a:r>
            <a:endParaRPr lang="en-US" dirty="0"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AD4F61-E023-4530-BF03-8BC2D825D0BF}"/>
              </a:ext>
            </a:extLst>
          </p:cNvPr>
          <p:cNvSpPr txBox="1"/>
          <p:nvPr/>
        </p:nvSpPr>
        <p:spPr>
          <a:xfrm>
            <a:off x="538994" y="1146793"/>
            <a:ext cx="59576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/>
              <a:t>Base URL of API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A0C5FD0-B931-4242-9F77-45E02358A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 descr="https://lh7-rt.googleusercontent.com/docsz/AD_4nXfPOLcYnLSM4DjIdNdHH1-XakXTObtNCtiWKnTB6Zq_xilwzDGlF7JYFJR2-IU8-h0JhmzI2qap_7M3snyubDGNIw20xQJ0BSzWqFVs0TbJJMySWk_lvU5SD9LWfQ3-8qaPSRsYTw?key=zScYB77sejjZv4Ev94N8DLep">
            <a:extLst>
              <a:ext uri="{FF2B5EF4-FFF2-40B4-BE49-F238E27FC236}">
                <a16:creationId xmlns:a16="http://schemas.microsoft.com/office/drawing/2014/main" id="{63C5DFBA-6D1E-4F52-A9A0-0E7529A43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440" y="2194562"/>
            <a:ext cx="5686425" cy="178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713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08" y="169573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Screens</a:t>
            </a:r>
            <a:endParaRPr lang="en-US" dirty="0"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AD4F61-E023-4530-BF03-8BC2D825D0BF}"/>
              </a:ext>
            </a:extLst>
          </p:cNvPr>
          <p:cNvSpPr txBox="1"/>
          <p:nvPr/>
        </p:nvSpPr>
        <p:spPr>
          <a:xfrm>
            <a:off x="538994" y="1146793"/>
            <a:ext cx="59576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 err="1"/>
              <a:t>SplashScreen.dart</a:t>
            </a:r>
            <a:r>
              <a:rPr lang="en-US" b="1" dirty="0"/>
              <a:t>: </a:t>
            </a:r>
            <a:r>
              <a:rPr lang="en-US" dirty="0"/>
              <a:t>The initial screen displayed when the app launches, often used for branding or loading.</a:t>
            </a: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A0C5FD0-B931-4242-9F77-45E02358A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362" name="Picture 2" descr="https://lh7-rt.googleusercontent.com/docsz/AD_4nXdwqvlk4vI6uku9HyxyS1nOSllct-jz0ZB-fOmz1pGt3ZHFy4dAseyR_Z8JsWscwL8RhyqA5dvR7xVWJd7FKEQkBXQwaOmF03pqkl3bcn7yMEkO91R3yKLkAhZEvdGLUcX0mAuu?key=zScYB77sejjZv4Ev94N8DLep">
            <a:extLst>
              <a:ext uri="{FF2B5EF4-FFF2-40B4-BE49-F238E27FC236}">
                <a16:creationId xmlns:a16="http://schemas.microsoft.com/office/drawing/2014/main" id="{4CF9B661-91AA-4DA3-A95F-310D0F416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212" y="1495136"/>
            <a:ext cx="1895475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867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08" y="169573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Screens</a:t>
            </a:r>
            <a:endParaRPr lang="en-US" dirty="0"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A0C5FD0-B931-4242-9F77-45E02358A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25E5E1-D63F-4E70-9373-CCA79E08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08" y="1634717"/>
            <a:ext cx="2285380" cy="50537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2A2734-AF8B-458E-A90E-C41B645DC0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76" y="1634716"/>
            <a:ext cx="2285380" cy="50537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1D87C3-C6DB-4F73-AC56-38D38713F0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110" y="1567634"/>
            <a:ext cx="2189186" cy="50537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C3B65B-5068-4A67-9D99-F74E877269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77459"/>
            <a:ext cx="2189186" cy="504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0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900" y="130662"/>
            <a:ext cx="10612877" cy="1325563"/>
          </a:xfrm>
        </p:spPr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AD4F61-E023-4530-BF03-8BC2D825D0BF}"/>
              </a:ext>
            </a:extLst>
          </p:cNvPr>
          <p:cNvSpPr txBox="1"/>
          <p:nvPr/>
        </p:nvSpPr>
        <p:spPr>
          <a:xfrm>
            <a:off x="987900" y="1731523"/>
            <a:ext cx="10515600" cy="2265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this project about?</a:t>
            </a:r>
            <a:endParaRPr lang="en-US" dirty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marL="34290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Flask-based API for baseball detection in videos using YOLO 11.</a:t>
            </a:r>
          </a:p>
          <a:p>
            <a:pPr marL="34290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Takes a video as input, performs inference, and returns the processed video.</a:t>
            </a:r>
          </a:p>
          <a:p>
            <a:pPr marL="34290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Integrated with a Flutter application for real-time analysis.</a:t>
            </a:r>
          </a:p>
          <a:p>
            <a:pPr marL="342900" lvl="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878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08" y="169573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Screens</a:t>
            </a:r>
            <a:endParaRPr lang="en-US" dirty="0"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AD4F61-E023-4530-BF03-8BC2D825D0BF}"/>
              </a:ext>
            </a:extLst>
          </p:cNvPr>
          <p:cNvSpPr txBox="1"/>
          <p:nvPr/>
        </p:nvSpPr>
        <p:spPr>
          <a:xfrm>
            <a:off x="538994" y="1146793"/>
            <a:ext cx="59576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A0C5FD0-B931-4242-9F77-45E02358A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F120FE-A018-43D4-A4D1-960C53B30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355" y="1592323"/>
            <a:ext cx="2285380" cy="51384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86416F-90AF-4E2D-A907-653AD93E14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903" y="1592323"/>
            <a:ext cx="2410848" cy="51384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D682A4-FB2E-47AB-BA9A-9B17681D9F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31" y="1549929"/>
            <a:ext cx="2285380" cy="51384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BEF6F9-A26E-4186-B669-38DCF97180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95" y="1592323"/>
            <a:ext cx="2285380" cy="522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60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08" y="169573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Screens</a:t>
            </a:r>
            <a:endParaRPr lang="en-US" dirty="0"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A0C5FD0-B931-4242-9F77-45E02358A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146A0C-7EC5-4D0F-AF52-0219EB441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56" y="1422749"/>
            <a:ext cx="2410848" cy="53080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79F6F0-45A6-424D-9827-6064755861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136" y="1422749"/>
            <a:ext cx="2629990" cy="52656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C95502-9BA5-431B-A3CA-B862444A5D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76276"/>
            <a:ext cx="2629990" cy="5265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BD142D-EB7A-489C-AA50-2A1C8923A8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122" y="1376276"/>
            <a:ext cx="2629990" cy="524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42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Images - Free Download on Freepik">
            <a:extLst>
              <a:ext uri="{FF2B5EF4-FFF2-40B4-BE49-F238E27FC236}">
                <a16:creationId xmlns:a16="http://schemas.microsoft.com/office/drawing/2014/main" id="{0FBC8949-71F3-4EF5-B9D8-9D2F62B89E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86" y="1013792"/>
            <a:ext cx="9809922" cy="529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495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08" y="169573"/>
            <a:ext cx="10515600" cy="1325563"/>
          </a:xfrm>
        </p:spPr>
        <p:txBody>
          <a:bodyPr/>
          <a:lstStyle/>
          <a:p>
            <a:r>
              <a:rPr lang="en-US" b="1" dirty="0"/>
              <a:t>Technologies Used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AD4F61-E023-4530-BF03-8BC2D825D0BF}"/>
              </a:ext>
            </a:extLst>
          </p:cNvPr>
          <p:cNvSpPr txBox="1"/>
          <p:nvPr/>
        </p:nvSpPr>
        <p:spPr>
          <a:xfrm>
            <a:off x="1085177" y="1320865"/>
            <a:ext cx="50108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Backend:</a:t>
            </a:r>
            <a:r>
              <a:rPr lang="en-US" dirty="0"/>
              <a:t> Flask,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Deep Learning Model:</a:t>
            </a:r>
            <a:r>
              <a:rPr lang="en-US" dirty="0"/>
              <a:t> YOLO (</a:t>
            </a:r>
            <a:r>
              <a:rPr lang="en-US" dirty="0" err="1"/>
              <a:t>Ultralytics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Storage:</a:t>
            </a:r>
            <a:r>
              <a:rPr lang="en-US" dirty="0"/>
              <a:t> Local file system (uploads &amp; outputs directories)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integration:</a:t>
            </a:r>
            <a:r>
              <a:rPr lang="en-US" dirty="0"/>
              <a:t> Flutter for mobile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968F2-5A94-4613-A504-B78257B6B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877" y="1068889"/>
            <a:ext cx="5010822" cy="200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889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08" y="169573"/>
            <a:ext cx="10515600" cy="1325563"/>
          </a:xfrm>
        </p:spPr>
        <p:txBody>
          <a:bodyPr/>
          <a:lstStyle/>
          <a:p>
            <a:r>
              <a:rPr lang="en-US" b="1" dirty="0"/>
              <a:t>Project Setup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EE9BE6-4762-4CDB-ABC9-0749B956B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54" y="1504406"/>
            <a:ext cx="8587196" cy="339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7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08" y="169573"/>
            <a:ext cx="10515600" cy="1325563"/>
          </a:xfrm>
        </p:spPr>
        <p:txBody>
          <a:bodyPr/>
          <a:lstStyle/>
          <a:p>
            <a:r>
              <a:rPr lang="en-US" b="1" dirty="0"/>
              <a:t>API Endpoints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770D5F-A1FA-4A00-854B-5C94C21A2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08" y="1686874"/>
            <a:ext cx="8224966" cy="410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42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08" y="169573"/>
            <a:ext cx="10515600" cy="1325563"/>
          </a:xfrm>
        </p:spPr>
        <p:txBody>
          <a:bodyPr/>
          <a:lstStyle/>
          <a:p>
            <a:r>
              <a:rPr lang="en-US" b="1" dirty="0"/>
              <a:t>Video Processing Workflow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AD4F61-E023-4530-BF03-8BC2D825D0BF}"/>
              </a:ext>
            </a:extLst>
          </p:cNvPr>
          <p:cNvSpPr txBox="1"/>
          <p:nvPr/>
        </p:nvSpPr>
        <p:spPr>
          <a:xfrm>
            <a:off x="530285" y="1660500"/>
            <a:ext cx="50108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Receive the uploaded video from the Flutter app. (Gallery or Camera)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Save it in the uploads directory.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Run YOLO model inference on the video.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Save the processed video in the outputs directory.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Generate a download link and return it as JSON response.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968F2-5A94-4613-A504-B78257B6B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320" y="588991"/>
            <a:ext cx="2916737" cy="53899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8414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08" y="169573"/>
            <a:ext cx="10515600" cy="1325563"/>
          </a:xfrm>
        </p:spPr>
        <p:txBody>
          <a:bodyPr>
            <a:normAutofit fontScale="90000"/>
          </a:bodyPr>
          <a:lstStyle/>
          <a:p>
            <a:pPr fontAlgn="base"/>
            <a:br>
              <a:rPr lang="en-US" b="1" dirty="0"/>
            </a:br>
            <a:br>
              <a:rPr lang="en-US" b="1" dirty="0"/>
            </a:br>
            <a:r>
              <a:rPr lang="en-US" b="1" dirty="0"/>
              <a:t>Integration with Flutter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AD4F61-E023-4530-BF03-8BC2D825D0BF}"/>
              </a:ext>
            </a:extLst>
          </p:cNvPr>
          <p:cNvSpPr txBox="1"/>
          <p:nvPr/>
        </p:nvSpPr>
        <p:spPr>
          <a:xfrm>
            <a:off x="530285" y="1495136"/>
            <a:ext cx="5010823" cy="240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Flutter app captures or selects a video.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Sends the video to the Flask API via an HTTP POST request.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Receives a processed video download link.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Downloads and displays the processed video.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968F2-5A94-4613-A504-B78257B6B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26" y="1110133"/>
            <a:ext cx="4234788" cy="4234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5496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08" y="169573"/>
            <a:ext cx="10515600" cy="1325563"/>
          </a:xfrm>
        </p:spPr>
        <p:txBody>
          <a:bodyPr>
            <a:normAutofit fontScale="90000"/>
          </a:bodyPr>
          <a:lstStyle/>
          <a:p>
            <a:pPr fontAlgn="base"/>
            <a:br>
              <a:rPr lang="en-US" b="1" dirty="0"/>
            </a:br>
            <a:br>
              <a:rPr lang="en-US" b="1" dirty="0"/>
            </a:br>
            <a:r>
              <a:rPr lang="en-US" b="1" dirty="0"/>
              <a:t>Integration with Flutter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AD4F61-E023-4530-BF03-8BC2D825D0BF}"/>
              </a:ext>
            </a:extLst>
          </p:cNvPr>
          <p:cNvSpPr txBox="1"/>
          <p:nvPr/>
        </p:nvSpPr>
        <p:spPr>
          <a:xfrm>
            <a:off x="530285" y="1495136"/>
            <a:ext cx="50108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/>
              <a:t>The </a:t>
            </a:r>
            <a:r>
              <a:rPr lang="en-US" b="1" dirty="0" err="1"/>
              <a:t>pubspec.yaml</a:t>
            </a:r>
            <a:r>
              <a:rPr lang="en-US" b="1" dirty="0"/>
              <a:t> </a:t>
            </a:r>
            <a:r>
              <a:rPr lang="en-US" dirty="0"/>
              <a:t>file is a configuration file in Flutter projects that defines dependencies, metadata, and assets for the app. </a:t>
            </a:r>
          </a:p>
          <a:p>
            <a:r>
              <a:rPr lang="en-US" dirty="0"/>
              <a:t>It includes: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Project Metadata: Name, description, version, and environment settings (e.g., Flutter SDK version).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Dependencies: Lists packages (e.g., </a:t>
            </a:r>
            <a:r>
              <a:rPr lang="en-US" b="1" dirty="0" err="1"/>
              <a:t>firebase_core</a:t>
            </a:r>
            <a:r>
              <a:rPr lang="en-US" b="1" dirty="0"/>
              <a:t>, </a:t>
            </a:r>
            <a:r>
              <a:rPr lang="en-US" b="1" dirty="0" err="1"/>
              <a:t>flutter_riverpod</a:t>
            </a:r>
            <a:r>
              <a:rPr lang="en-US" dirty="0"/>
              <a:t>) and their versions for the app.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Assets: Specifies images, fonts, or other files used in the app.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Dev Dependencies: Packages used only during development (e.g., testing libraries).</a:t>
            </a:r>
          </a:p>
        </p:txBody>
      </p:sp>
      <p:pic>
        <p:nvPicPr>
          <p:cNvPr id="5122" name="Picture 2" descr="https://lh7-rt.googleusercontent.com/docsz/AD_4nXeYZuxKCsI-ul7cChbRIl6EF1RJpyKqVqhT8LPxSeornA1yKyt92dnE_d7uWM5A7h73GtM9_52rZXjQ6-bZLXw-ZiMoKJ6YFHYLwRKMPNYa-Y_Vq4ypDp3FeAWzxZP0jXkogFEopg?key=zScYB77sejjZv4Ev94N8DLep">
            <a:extLst>
              <a:ext uri="{FF2B5EF4-FFF2-40B4-BE49-F238E27FC236}">
                <a16:creationId xmlns:a16="http://schemas.microsoft.com/office/drawing/2014/main" id="{6E4CF26C-1C3F-45EB-8997-29C0BA6BB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890" y="909836"/>
            <a:ext cx="2386556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69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08" y="169573"/>
            <a:ext cx="10515600" cy="1325563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Used Dependencies</a:t>
            </a:r>
            <a:endParaRPr lang="en-US" dirty="0"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AD4F61-E023-4530-BF03-8BC2D825D0BF}"/>
              </a:ext>
            </a:extLst>
          </p:cNvPr>
          <p:cNvSpPr txBox="1"/>
          <p:nvPr/>
        </p:nvSpPr>
        <p:spPr>
          <a:xfrm>
            <a:off x="530285" y="1495136"/>
            <a:ext cx="50108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 err="1"/>
              <a:t>cupertino_icon</a:t>
            </a:r>
            <a:r>
              <a:rPr lang="en-US" dirty="0" err="1"/>
              <a:t>s</a:t>
            </a:r>
            <a:r>
              <a:rPr lang="en-US" dirty="0"/>
              <a:t>: Provides iOS-style icons for Flutter apps.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 err="1"/>
              <a:t>permission_handler</a:t>
            </a:r>
            <a:r>
              <a:rPr lang="en-US" dirty="0"/>
              <a:t>: Manages runtime permissions for device features.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 err="1"/>
              <a:t>image_picker</a:t>
            </a:r>
            <a:r>
              <a:rPr lang="en-US" dirty="0"/>
              <a:t>: Allows picking images from the gallery or camera.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/>
              <a:t>camera</a:t>
            </a:r>
            <a:r>
              <a:rPr lang="en-US" dirty="0"/>
              <a:t>: Provides access to device cameras for capturing photos/videos.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 err="1"/>
              <a:t>flutter_secure_storage</a:t>
            </a:r>
            <a:r>
              <a:rPr lang="en-US" dirty="0"/>
              <a:t>: Securely stores sensitive data on the device.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 err="1"/>
              <a:t>flutter_riverpod</a:t>
            </a:r>
            <a:r>
              <a:rPr lang="en-US" dirty="0"/>
              <a:t>: State management library for Flutter apps.</a:t>
            </a:r>
          </a:p>
        </p:txBody>
      </p:sp>
      <p:pic>
        <p:nvPicPr>
          <p:cNvPr id="6146" name="Picture 2" descr="https://lh7-rt.googleusercontent.com/docsz/AD_4nXfXXn6G3ih0HDY3hZ-CIH3dCeD5JjnAGifM_69sHWLnM6hVRVn4_AwHwZLoH3RlubjRzMMLdoioXl-XAwUTkHKWk8qbKEVzv83AoVHjyhJMwvSE0uBtUslgx-0COq6hbESGgCW4?key=zScYB77sejjZv4Ev94N8DLep">
            <a:extLst>
              <a:ext uri="{FF2B5EF4-FFF2-40B4-BE49-F238E27FC236}">
                <a16:creationId xmlns:a16="http://schemas.microsoft.com/office/drawing/2014/main" id="{3883A877-ED07-46A4-99F9-B278AE2F0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054" y="1564820"/>
            <a:ext cx="3276192" cy="352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CC76831C-F921-4DFF-AB69-4EE8A5AFF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194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868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3C7D9E6-B0D9-433E-BD46-EB60F64F4DA8}">
  <ds:schemaRefs>
    <ds:schemaRef ds:uri="http://schemas.microsoft.com/office/2006/documentManagement/types"/>
    <ds:schemaRef ds:uri="16c05727-aa75-4e4a-9b5f-8a80a1165891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0</TotalTime>
  <Words>839</Words>
  <Application>Microsoft Office PowerPoint</Application>
  <PresentationFormat>Widescreen</PresentationFormat>
  <Paragraphs>156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Franklin Gothic Book</vt:lpstr>
      <vt:lpstr>Segoe UI</vt:lpstr>
      <vt:lpstr>Office Theme</vt:lpstr>
      <vt:lpstr>Baseball Detection API using Flask and YOLO</vt:lpstr>
      <vt:lpstr>Introduction</vt:lpstr>
      <vt:lpstr>Technologies Used</vt:lpstr>
      <vt:lpstr>Project Setup</vt:lpstr>
      <vt:lpstr>API Endpoints</vt:lpstr>
      <vt:lpstr>Video Processing Workflow</vt:lpstr>
      <vt:lpstr>  Integration with Flutter   </vt:lpstr>
      <vt:lpstr>  Integration with Flutter   </vt:lpstr>
      <vt:lpstr>Used Dependencies</vt:lpstr>
      <vt:lpstr>Used Dependencies</vt:lpstr>
      <vt:lpstr>lib</vt:lpstr>
      <vt:lpstr>Service</vt:lpstr>
      <vt:lpstr>Utils</vt:lpstr>
      <vt:lpstr>  Global:  </vt:lpstr>
      <vt:lpstr>Providers:</vt:lpstr>
      <vt:lpstr>Theme:</vt:lpstr>
      <vt:lpstr>Config :</vt:lpstr>
      <vt:lpstr>Screens</vt:lpstr>
      <vt:lpstr>Screens</vt:lpstr>
      <vt:lpstr>Screens</vt:lpstr>
      <vt:lpstr>Screens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MD ARIFUL ISLAM MOZUMDER</cp:lastModifiedBy>
  <cp:revision>2</cp:revision>
  <dcterms:created xsi:type="dcterms:W3CDTF">2024-10-14T01:58:40Z</dcterms:created>
  <dcterms:modified xsi:type="dcterms:W3CDTF">2025-04-21T00:00:26Z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