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57AB-E8D7-4A5F-8BE8-BA0B761D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8B119-05F3-4B32-88EE-239B2526D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A22B-3991-4415-AD0B-1C71D465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1A5A-6F67-4C44-9B24-58A580D8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ECAF-244C-4688-B296-782D7F9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8D7-59FA-4ECA-B58F-6421B148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DEF54-4A8D-4557-B94A-0B27DB33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DFF2-F0C0-41C2-A15C-F3C12454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2D91-6374-4B12-BF0D-E5F1E42D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7A9F-3795-4C1D-B0AF-1FFE71A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4FA89-03D5-40DD-A5A6-B37F8359C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375B-3F21-4D2F-8320-7BB1E4EE8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AA967-9FEA-45CB-AB2E-DCC8FCE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09DE-1906-4348-933B-9928B5F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A591-D343-415E-BC11-833DB7F5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2A1-7040-4D56-84FE-3A9C2528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96F0-B32D-4B63-A729-EDFAE82C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77BC-64D6-46A6-86D8-AEB1AB1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4A93-C662-4EE0-B31B-E59C3826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67EC-F5C7-4D17-8E2D-B6E4AED1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9570-0088-4CE0-8D5D-20B4E23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0069-9EF3-4BEB-9B43-65FB4E55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82DF-2F27-43D6-9955-EE1B830E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5700-9048-42FB-8112-12D510B0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C548-7C8A-4767-90AF-4615B022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2895-B2DD-42C0-B8F2-0CADC8ED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99E2-3982-43E7-B676-59C7FDF84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977F3-A2E5-47DE-B24C-7FABB74A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0729-1158-4C2C-8BBE-F91ECF91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80AA-0D47-4DE4-8B27-5BDBCE13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4C6AF-D91D-4776-9875-6E0F812B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BBEC-BCC7-425C-922A-A0511570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398A-0EC4-4817-827F-15FC0282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97517-574F-4FC2-BBCB-73928F70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BBA57-0A87-4D14-8B7E-0F2C409D0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8DEFF-5932-4CCD-9B40-DCF12D7C2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6A630-2B81-4507-837E-672C8A7F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90C76-C588-4329-8E7A-23D6FCBA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DED3C-63B8-4B81-A2F9-89156123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376D-5AEF-401A-BB92-CDE4E9F6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CF461-EAE0-406A-BCC1-89CC0FA2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59982-FFF1-43E5-B069-C81BD5CF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A119D-0877-4FBD-B367-A8C76375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A6396-AE7A-45EB-9D6F-971B2237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DCF71-8B60-463A-96CD-A99EF26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3CEE5-35D7-41B0-B790-61048A3A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BF2D-D365-4A97-8F0B-6F04D443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A17E-63CE-4893-88C5-50659806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CCD8-39AE-4775-AFF0-60B65927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0B12-81AD-4D81-AAFB-DB7A86E9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CE33-B739-4CCD-99C4-BA17995A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D6E28-D07A-4DFF-9AE6-D7B61A2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1FEB-3BAA-4C8D-9A6B-0B2FEF81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5D884-DDCC-417F-BA52-3896DC6B1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B75EF-EA46-4794-B930-54D990E1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6F5E-CB73-4598-BDD6-20C3FDE8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6E29-D298-4A04-8B12-484FF73F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811D-7CE9-4FBF-AC57-A08F491B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FE8B0-E8B7-48F4-8957-5EB2CCB6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1790-38A2-45BE-A677-8BD7518E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2849-B42B-4C38-974D-A9F33E253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8A390-C706-4900-97AB-A60FCC33300C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9BB0-A9A6-4D8C-B34A-1C0933F9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D859-C66C-4231-9DA8-208B47A3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0C9-A107-4267-B998-32B195BE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el.com/Images/Atmel-2549-8-bit-AVR-Microcontroller-ATmega640-1280-1281-2560-2561_datasheet.pdf" TargetMode="External"/><Relationship Id="rId2" Type="http://schemas.openxmlformats.org/officeDocument/2006/relationships/hyperlink" Target="https://www.google.com/search?client=firefox-b-d&amp;sxsrf=ACYBGNSTaxIwC5NvtTReK7Y3c4cYmDkntQ:1571847442077&amp;q=Thesis+and+project&amp;spell=1&amp;sa=X&amp;ved=0ahUKEwi-67OD5LLlAhUQVH0KHdATD4oQkeECCCsoA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www.arduino.cc/en/Main/en/Main/ArduinoBoardMeg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asyeda.com/circuitdigest/RelayBoard-d3f1fbcfc99540738b4f76aceef8882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nating_current" TargetMode="External"/><Relationship Id="rId2" Type="http://schemas.openxmlformats.org/officeDocument/2006/relationships/hyperlink" Target="https://en.wikipedia.org/wiki/Electric_curr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en.wikipedia.org/wiki/Direct_curr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54C3-5B1C-4212-99D8-2C7D95D8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8821479" cy="1041991"/>
          </a:xfrm>
        </p:spPr>
        <p:txBody>
          <a:bodyPr>
            <a:normAutofit/>
          </a:bodyPr>
          <a:lstStyle/>
          <a:p>
            <a:r>
              <a:rPr lang="en-US" sz="4400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4400" b="1" u="sng" dirty="0"/>
              <a:t> for Arduino</a:t>
            </a:r>
            <a:endParaRPr lang="en-US" sz="44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957BA-C0CA-4D32-8301-4ACF2F03B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41991"/>
            <a:ext cx="12192000" cy="581600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1800" b="1" u="sng" dirty="0">
                <a:solidFill>
                  <a:srgbClr val="FF0000"/>
                </a:solidFill>
              </a:rPr>
              <a:t>Arduino Mega 2560: </a:t>
            </a:r>
          </a:p>
          <a:p>
            <a:pPr algn="l"/>
            <a:r>
              <a:rPr lang="en-US" sz="2000" dirty="0"/>
              <a:t>	The MEGA 2560 is designed for more complex projects. With 54 digital I/O pins, 16 analog inputs and a 	larger space for your sketch it is the recommended board for 3D printers and robotics projects. This gives 	our projects plenty of room and opportunities. The </a:t>
            </a:r>
            <a:r>
              <a:rPr lang="en-US" sz="2000" b="1" dirty="0"/>
              <a:t>Arduino Mega 2560</a:t>
            </a:r>
            <a:r>
              <a:rPr lang="en-US" sz="2000" dirty="0"/>
              <a:t> is a microcontroller board based 	on the </a:t>
            </a:r>
            <a:r>
              <a:rPr lang="en-US" sz="2000" dirty="0">
                <a:hlinkClick r:id="rId3"/>
              </a:rPr>
              <a:t>ATmega2560</a:t>
            </a:r>
            <a:r>
              <a:rPr lang="en-US" sz="2000" dirty="0"/>
              <a:t>. It has 54 digital input/output pins (of which 15 can be used as PWM outputs), 16 	analog inputs, 4 UARTs (hardware serial ports), a 16 MHz crystal oscillator, a USB connection, a power jack, 	an ICSP header, and a reset button. It contains everything needed to support the microcontroller; simply 	connect it to a computer with a USB cable or power it with an AC-to-DC adapter or battery to get started. 	The Mega 2560 board is compatible with most shields designed for the Uno and the former boards 	</a:t>
            </a:r>
            <a:r>
              <a:rPr lang="en-US" sz="2000" dirty="0" err="1"/>
              <a:t>Duemilanove</a:t>
            </a:r>
            <a:r>
              <a:rPr lang="en-US" sz="2000" dirty="0"/>
              <a:t> or Decimal. The Mega 2560 is an update to the </a:t>
            </a:r>
            <a:r>
              <a:rPr lang="en-US" sz="2000" dirty="0">
                <a:hlinkClick r:id="rId4"/>
              </a:rPr>
              <a:t>Arduino Mega</a:t>
            </a:r>
            <a:r>
              <a:rPr lang="en-US" sz="2000" dirty="0"/>
              <a:t>, which it replaces.</a:t>
            </a:r>
          </a:p>
          <a:p>
            <a:pPr marL="457200" indent="-457200" algn="l">
              <a:buFont typeface="+mj-lt"/>
              <a:buAutoNum type="arabicPeriod"/>
            </a:pPr>
            <a:endParaRPr lang="en-US" sz="1800" b="1" u="sng" dirty="0">
              <a:solidFill>
                <a:srgbClr val="FF000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0CCAA-2558-4899-AAC2-12D74B47B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82" y="3951547"/>
            <a:ext cx="4016190" cy="290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2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8ECA-BB29-4D94-B7F6-7F51F3347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88" y="202018"/>
            <a:ext cx="12032512" cy="665598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2. </a:t>
            </a:r>
            <a:r>
              <a:rPr lang="en-US" sz="1800" u="sng" dirty="0">
                <a:solidFill>
                  <a:srgbClr val="FF0000"/>
                </a:solidFill>
              </a:rPr>
              <a:t>4 channel relay module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In this project, we will make a </a:t>
            </a:r>
            <a:r>
              <a:rPr lang="en-US" sz="2000" b="1" dirty="0"/>
              <a:t>4-Channel Relay Driver Module Circuit</a:t>
            </a:r>
            <a:r>
              <a:rPr lang="en-US" sz="2000" dirty="0"/>
              <a:t> for relay-based applications. In this 	circuit, we have designed an isolated PCB for 4 relays. By using this </a:t>
            </a:r>
            <a:r>
              <a:rPr lang="en-US" sz="2000" b="1" dirty="0"/>
              <a:t>Relay Board</a:t>
            </a:r>
            <a:r>
              <a:rPr lang="en-US" sz="2000" dirty="0"/>
              <a:t>, we can operate 4 AC 	appliances at a time. We have put a three pin screw terminal blocks (NC, Neutral, NO) for connecting 	appliances. Below are the circuit diagram and PCB layout designs of the relay 	</a:t>
            </a:r>
            <a:r>
              <a:rPr lang="en-US" sz="2000" dirty="0" err="1"/>
              <a:t>driver.</a:t>
            </a:r>
            <a:r>
              <a:rPr lang="en-US" sz="2000" dirty="0" err="1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://easyeda.com/</a:t>
            </a:r>
            <a:r>
              <a:rPr lang="en-US" sz="2000" dirty="0" err="1">
                <a:hlinkClick r:id="rId2"/>
              </a:rPr>
              <a:t>circuitdigest</a:t>
            </a:r>
            <a:r>
              <a:rPr lang="en-US" sz="2000" dirty="0">
                <a:hlinkClick r:id="rId2"/>
              </a:rPr>
              <a:t>/RelayBoard-d3f1fbcfc99540738b4f76aceef8882b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2FCDB-EBF8-45E6-BC31-C50916166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5" y="2080702"/>
            <a:ext cx="8343968" cy="45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8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CB56D-A281-490C-90BE-3DBAFF2D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19742"/>
            <a:ext cx="12061371" cy="6738257"/>
          </a:xfrm>
        </p:spPr>
        <p:txBody>
          <a:bodyPr/>
          <a:lstStyle/>
          <a:p>
            <a:pPr marL="0" indent="0">
              <a:buNone/>
            </a:pPr>
            <a:r>
              <a:rPr lang="en-US" sz="1800" u="sng" dirty="0">
                <a:solidFill>
                  <a:srgbClr val="FF0000"/>
                </a:solidFill>
              </a:rPr>
              <a:t>3.A </a:t>
            </a:r>
            <a:r>
              <a:rPr lang="en-US" sz="1800" b="1" u="sng" dirty="0">
                <a:solidFill>
                  <a:srgbClr val="FF0000"/>
                </a:solidFill>
              </a:rPr>
              <a:t>current sensor</a:t>
            </a:r>
            <a:r>
              <a:rPr lang="en-US" sz="1800" u="sng" dirty="0">
                <a:solidFill>
                  <a:srgbClr val="FF0000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dirty="0"/>
              <a:t>As a device that detects </a:t>
            </a:r>
            <a:r>
              <a:rPr lang="en-US" sz="1800" dirty="0">
                <a:hlinkClick r:id="rId2" tooltip="Electric current"/>
              </a:rPr>
              <a:t>electric current</a:t>
            </a:r>
            <a:r>
              <a:rPr lang="en-US" sz="1800" dirty="0"/>
              <a:t> in a wire and generates a signal proportional to that current. The generated 	signal could be analog voltage or current or even a digital output. The generated signal can be then used to display 	the measured current in an ammeter or can be stored for further analysis in a data acquisition system or can be used 	for the purpose of control. </a:t>
            </a:r>
          </a:p>
          <a:p>
            <a:pPr lvl="2"/>
            <a:r>
              <a:rPr lang="en-US" sz="1400" dirty="0"/>
              <a:t>  The sensed current and the output signal can be: </a:t>
            </a:r>
          </a:p>
          <a:p>
            <a:pPr lvl="2"/>
            <a:r>
              <a:rPr lang="en-US" sz="1400" dirty="0">
                <a:hlinkClick r:id="rId3" tooltip="Alternating current"/>
              </a:rPr>
              <a:t> Alternating current</a:t>
            </a:r>
            <a:r>
              <a:rPr lang="en-US" sz="1400" dirty="0"/>
              <a:t> input, </a:t>
            </a:r>
          </a:p>
          <a:p>
            <a:pPr lvl="2"/>
            <a:r>
              <a:rPr lang="en-US" sz="1400" dirty="0"/>
              <a:t> Analog output, which duplicates the wave shape of the sensed current.</a:t>
            </a:r>
          </a:p>
          <a:p>
            <a:pPr lvl="2"/>
            <a:r>
              <a:rPr lang="en-US" sz="1400" dirty="0"/>
              <a:t> Bipolar output, which duplicates the wave shape of the sensed current.</a:t>
            </a:r>
          </a:p>
          <a:p>
            <a:pPr lvl="2"/>
            <a:r>
              <a:rPr lang="en-US" sz="1400" dirty="0"/>
              <a:t> Unipolar output, which is proportional to the average or RMS value of the sensed current.</a:t>
            </a:r>
          </a:p>
          <a:p>
            <a:pPr lvl="2"/>
            <a:r>
              <a:rPr lang="en-US" sz="1400" dirty="0">
                <a:hlinkClick r:id="rId4" tooltip="Direct current"/>
              </a:rPr>
              <a:t> Direct current</a:t>
            </a:r>
            <a:r>
              <a:rPr lang="en-US" sz="1400" dirty="0"/>
              <a:t> input, </a:t>
            </a:r>
          </a:p>
          <a:p>
            <a:pPr lvl="2"/>
            <a:r>
              <a:rPr lang="en-US" sz="1400" dirty="0"/>
              <a:t> Unipolar, with a unipolar output, which duplicates the wave shape of the sensed current.</a:t>
            </a:r>
          </a:p>
          <a:p>
            <a:pPr lvl="2"/>
            <a:r>
              <a:rPr lang="en-US" sz="1400" dirty="0"/>
              <a:t> Digital output, which switches when the sensed current exceeds a certain threshold.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9F0156-3493-4439-B4E9-C375F61F0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24" y="4067611"/>
            <a:ext cx="3329747" cy="2507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D9771C-6967-427C-8EBF-B4AD57F3A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28" y="4069538"/>
            <a:ext cx="3106271" cy="26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3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483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for Arduino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Admin</dc:creator>
  <cp:lastModifiedBy>Ariful Islam</cp:lastModifiedBy>
  <cp:revision>10</cp:revision>
  <dcterms:created xsi:type="dcterms:W3CDTF">2019-10-23T16:37:56Z</dcterms:created>
  <dcterms:modified xsi:type="dcterms:W3CDTF">2021-11-23T07:41:39Z</dcterms:modified>
</cp:coreProperties>
</file>