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75" r:id="rId2"/>
    <p:sldId id="276" r:id="rId3"/>
    <p:sldId id="257" r:id="rId4"/>
    <p:sldId id="258" r:id="rId5"/>
    <p:sldId id="270" r:id="rId6"/>
    <p:sldId id="271" r:id="rId7"/>
    <p:sldId id="272" r:id="rId8"/>
    <p:sldId id="273" r:id="rId9"/>
    <p:sldId id="277" r:id="rId10"/>
    <p:sldId id="278" r:id="rId11"/>
    <p:sldId id="259" r:id="rId12"/>
    <p:sldId id="260" r:id="rId13"/>
    <p:sldId id="262" r:id="rId14"/>
    <p:sldId id="264"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p:scale>
          <a:sx n="66" d="100"/>
          <a:sy n="66" d="100"/>
        </p:scale>
        <p:origin x="1330"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85129-9394-4790-A3DF-B40DFE62E5EA}"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A2469-33BE-4C75-B6F4-459065C96E1B}" type="slidenum">
              <a:rPr lang="en-IN" smtClean="0"/>
              <a:t>‹#›</a:t>
            </a:fld>
            <a:endParaRPr lang="en-IN"/>
          </a:p>
        </p:txBody>
      </p:sp>
    </p:spTree>
    <p:extLst>
      <p:ext uri="{BB962C8B-B14F-4D97-AF65-F5344CB8AC3E}">
        <p14:creationId xmlns:p14="http://schemas.microsoft.com/office/powerpoint/2010/main" val="1835243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1A2469-33BE-4C75-B6F4-459065C96E1B}" type="slidenum">
              <a:rPr lang="en-IN" smtClean="0"/>
              <a:t>12</a:t>
            </a:fld>
            <a:endParaRPr lang="en-IN"/>
          </a:p>
        </p:txBody>
      </p:sp>
    </p:spTree>
    <p:extLst>
      <p:ext uri="{BB962C8B-B14F-4D97-AF65-F5344CB8AC3E}">
        <p14:creationId xmlns:p14="http://schemas.microsoft.com/office/powerpoint/2010/main" val="3886293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B1BDD-C837-D61F-66A3-34970650FD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60761-1B27-E1DF-A82E-8124F3A00B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2B56EA-D73A-8EFD-778C-DEA8C636E95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11A186E-BF34-A023-AD86-240DDDA757EE}"/>
              </a:ext>
            </a:extLst>
          </p:cNvPr>
          <p:cNvSpPr>
            <a:spLocks noGrp="1"/>
          </p:cNvSpPr>
          <p:nvPr>
            <p:ph type="sldNum" sz="quarter" idx="5"/>
          </p:nvPr>
        </p:nvSpPr>
        <p:spPr/>
        <p:txBody>
          <a:bodyPr/>
          <a:lstStyle/>
          <a:p>
            <a:fld id="{F71A2469-33BE-4C75-B6F4-459065C96E1B}" type="slidenum">
              <a:rPr lang="en-IN" smtClean="0"/>
              <a:t>13</a:t>
            </a:fld>
            <a:endParaRPr lang="en-IN"/>
          </a:p>
        </p:txBody>
      </p:sp>
    </p:spTree>
    <p:extLst>
      <p:ext uri="{BB962C8B-B14F-4D97-AF65-F5344CB8AC3E}">
        <p14:creationId xmlns:p14="http://schemas.microsoft.com/office/powerpoint/2010/main" val="3985175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0F387-9446-8265-C200-AB2FBA2A3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53685-53B4-8E0A-454F-D842339142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B94762-2A5D-57DE-2D9A-6538AA52EAA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C471A59-2F48-724F-6539-CB5A4091866B}"/>
              </a:ext>
            </a:extLst>
          </p:cNvPr>
          <p:cNvSpPr>
            <a:spLocks noGrp="1"/>
          </p:cNvSpPr>
          <p:nvPr>
            <p:ph type="sldNum" sz="quarter" idx="5"/>
          </p:nvPr>
        </p:nvSpPr>
        <p:spPr/>
        <p:txBody>
          <a:bodyPr/>
          <a:lstStyle/>
          <a:p>
            <a:fld id="{F71A2469-33BE-4C75-B6F4-459065C96E1B}" type="slidenum">
              <a:rPr lang="en-IN" smtClean="0"/>
              <a:t>14</a:t>
            </a:fld>
            <a:endParaRPr lang="en-IN"/>
          </a:p>
        </p:txBody>
      </p:sp>
    </p:spTree>
    <p:extLst>
      <p:ext uri="{BB962C8B-B14F-4D97-AF65-F5344CB8AC3E}">
        <p14:creationId xmlns:p14="http://schemas.microsoft.com/office/powerpoint/2010/main" val="186194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73EE6-D360-355E-465A-0E98E26C1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F1E78E-35BE-0064-C773-0665199BB9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C25E37-6C36-0E31-DD23-1DECF2C6DD3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9542589-A175-82A2-94B9-9ED675FC083C}"/>
              </a:ext>
            </a:extLst>
          </p:cNvPr>
          <p:cNvSpPr>
            <a:spLocks noGrp="1"/>
          </p:cNvSpPr>
          <p:nvPr>
            <p:ph type="sldNum" sz="quarter" idx="5"/>
          </p:nvPr>
        </p:nvSpPr>
        <p:spPr/>
        <p:txBody>
          <a:bodyPr/>
          <a:lstStyle/>
          <a:p>
            <a:fld id="{F71A2469-33BE-4C75-B6F4-459065C96E1B}" type="slidenum">
              <a:rPr lang="en-IN" smtClean="0"/>
              <a:t>15</a:t>
            </a:fld>
            <a:endParaRPr lang="en-IN"/>
          </a:p>
        </p:txBody>
      </p:sp>
    </p:spTree>
    <p:extLst>
      <p:ext uri="{BB962C8B-B14F-4D97-AF65-F5344CB8AC3E}">
        <p14:creationId xmlns:p14="http://schemas.microsoft.com/office/powerpoint/2010/main" val="42807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232042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4CCA2-8083-4CF7-A99A-AFF1D0A05981}"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2389349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4178875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38084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4261423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49182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92989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2184436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1645281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2808766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665464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4CCA2-8083-4CF7-A99A-AFF1D0A05981}"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358773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4CCA2-8083-4CF7-A99A-AFF1D0A05981}" type="datetimeFigureOut">
              <a:rPr lang="en-IN" smtClean="0"/>
              <a:t>24-02-2025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20875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294928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23881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C24CCA2-8083-4CF7-A99A-AFF1D0A05981}" type="datetimeFigureOut">
              <a:rPr lang="en-IN" smtClean="0"/>
              <a:t>24-02-2025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42972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4CCA2-8083-4CF7-A99A-AFF1D0A05981}" type="datetimeFigureOut">
              <a:rPr lang="en-IN" smtClean="0"/>
              <a:t>24-02-2025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6E2B7B-88C6-491C-91A3-2E0BE77513EE}" type="slidenum">
              <a:rPr lang="en-IN" smtClean="0"/>
              <a:t>‹#›</a:t>
            </a:fld>
            <a:endParaRPr lang="en-IN"/>
          </a:p>
        </p:txBody>
      </p:sp>
    </p:spTree>
    <p:extLst>
      <p:ext uri="{BB962C8B-B14F-4D97-AF65-F5344CB8AC3E}">
        <p14:creationId xmlns:p14="http://schemas.microsoft.com/office/powerpoint/2010/main" val="104650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24CCA2-8083-4CF7-A99A-AFF1D0A05981}" type="datetimeFigureOut">
              <a:rPr lang="en-IN" smtClean="0"/>
              <a:t>24-02-2025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B6E2B7B-88C6-491C-91A3-2E0BE77513EE}" type="slidenum">
              <a:rPr lang="en-IN" smtClean="0"/>
              <a:t>‹#›</a:t>
            </a:fld>
            <a:endParaRPr lang="en-IN"/>
          </a:p>
        </p:txBody>
      </p:sp>
    </p:spTree>
    <p:extLst>
      <p:ext uri="{BB962C8B-B14F-4D97-AF65-F5344CB8AC3E}">
        <p14:creationId xmlns:p14="http://schemas.microsoft.com/office/powerpoint/2010/main" val="235942067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7568827-5AC7-C593-6D68-1F3FC19C58D8}"/>
              </a:ext>
            </a:extLst>
          </p:cNvPr>
          <p:cNvSpPr>
            <a:spLocks noChangeArrowheads="1"/>
          </p:cNvSpPr>
          <p:nvPr/>
        </p:nvSpPr>
        <p:spPr bwMode="auto">
          <a:xfrm>
            <a:off x="1265498" y="1163340"/>
            <a:ext cx="10532962"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D966"/>
                </a:solidFill>
                <a:effectLst/>
                <a:latin typeface="Lato" panose="020F0502020204030203" pitchFamily="34" charset="0"/>
              </a:rPr>
              <a:t>                      DATA ANALYST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FFFF"/>
                </a:solidFill>
                <a:effectLst/>
                <a:latin typeface="Lato" panose="020F0502020204030203" pitchFamily="34" charset="0"/>
              </a:rPr>
              <a:t>                  PORTFOLIO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1" i="0" u="none" strike="noStrike" cap="none" normalizeH="0" baseline="0" dirty="0">
                <a:ln>
                  <a:noFill/>
                </a:ln>
                <a:solidFill>
                  <a:srgbClr val="FFFF00"/>
                </a:solidFill>
                <a:effectLst/>
                <a:highlight>
                  <a:srgbClr val="000000"/>
                </a:highlight>
                <a:latin typeface="Lato" panose="020F0502020204030203" pitchFamily="34" charset="0"/>
              </a:rPr>
              <a:t>BANK LOAN ANALYSIS</a:t>
            </a:r>
            <a:endParaRPr kumimoji="0" lang="en-US" altLang="en-US" sz="1800" b="0" i="0" u="none" strike="noStrike" cap="none" normalizeH="0" baseline="0" dirty="0">
              <a:ln>
                <a:noFill/>
              </a:ln>
              <a:solidFill>
                <a:schemeClr val="tx1"/>
              </a:solidFill>
              <a:effectLst/>
              <a:highlight>
                <a:srgbClr val="000000"/>
              </a:highlight>
              <a:latin typeface="Arial" panose="020B0604020202020204" pitchFamily="34" charset="0"/>
            </a:endParaRPr>
          </a:p>
        </p:txBody>
      </p:sp>
      <p:pic>
        <p:nvPicPr>
          <p:cNvPr id="5" name="Picture 3" descr="Sql server - Free logo icons">
            <a:extLst>
              <a:ext uri="{FF2B5EF4-FFF2-40B4-BE49-F238E27FC236}">
                <a16:creationId xmlns:a16="http://schemas.microsoft.com/office/drawing/2014/main" id="{8FCBC8D7-4109-29B8-95B2-2E10DC1A60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54" y="4219977"/>
            <a:ext cx="2760714" cy="27607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go Mysql PNG Images, Free Download - Free Transparent PNG Logos">
            <a:extLst>
              <a:ext uri="{FF2B5EF4-FFF2-40B4-BE49-F238E27FC236}">
                <a16:creationId xmlns:a16="http://schemas.microsoft.com/office/drawing/2014/main" id="{CB8DE9BB-F455-6A56-1F3A-8B6CAB296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5023" y="3745168"/>
            <a:ext cx="2966977" cy="311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712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FE69F4-54F4-3C23-6143-FF9E8FCA8AB1}"/>
              </a:ext>
            </a:extLst>
          </p:cNvPr>
          <p:cNvSpPr txBox="1"/>
          <p:nvPr/>
        </p:nvSpPr>
        <p:spPr>
          <a:xfrm>
            <a:off x="173621" y="139124"/>
            <a:ext cx="12192000" cy="7571303"/>
          </a:xfrm>
          <a:prstGeom prst="rect">
            <a:avLst/>
          </a:prstGeom>
          <a:noFill/>
        </p:spPr>
        <p:txBody>
          <a:bodyPr wrap="square">
            <a:spAutoFit/>
          </a:bodyPr>
          <a:lstStyle/>
          <a:p>
            <a:r>
              <a:rPr lang="en-IN" sz="1800" b="1"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Column Description for </a:t>
            </a:r>
            <a:r>
              <a:rPr lang="en-IN" sz="1800" b="1" dirty="0" err="1">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fact_aggregated_bookings</a:t>
            </a:r>
            <a:r>
              <a:rPr lang="en-IN" sz="1800" b="1"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b="1" dirty="0">
                <a:latin typeface="Calibri" panose="020F0502020204030204" pitchFamily="34" charset="0"/>
                <a:ea typeface="Calibri" panose="020F0502020204030204" pitchFamily="34" charset="0"/>
                <a:cs typeface="Calibri" panose="020F0502020204030204" pitchFamily="34" charset="0"/>
              </a:rPr>
              <a:t>1.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property_id</a:t>
            </a: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Unique ID for each of the hotels.</a:t>
            </a:r>
          </a:p>
          <a:p>
            <a:r>
              <a:rPr lang="en-IN" sz="1800" dirty="0">
                <a:latin typeface="Calibri" panose="020F0502020204030204" pitchFamily="34" charset="0"/>
                <a:ea typeface="Calibri" panose="020F0502020204030204" pitchFamily="34" charset="0"/>
                <a:cs typeface="Calibri" panose="020F0502020204030204" pitchFamily="34" charset="0"/>
              </a:rPr>
              <a:t>2.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check_in_date</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all the </a:t>
            </a:r>
            <a:r>
              <a:rPr lang="en-IN" sz="1800" dirty="0" err="1">
                <a:latin typeface="Calibri" panose="020F0502020204030204" pitchFamily="34" charset="0"/>
                <a:ea typeface="Calibri" panose="020F0502020204030204" pitchFamily="34" charset="0"/>
                <a:cs typeface="Calibri" panose="020F0502020204030204" pitchFamily="34" charset="0"/>
              </a:rPr>
              <a:t>check_in_dates</a:t>
            </a:r>
            <a:r>
              <a:rPr lang="en-IN" sz="1800" dirty="0">
                <a:latin typeface="Calibri" panose="020F0502020204030204" pitchFamily="34" charset="0"/>
                <a:ea typeface="Calibri" panose="020F0502020204030204" pitchFamily="34" charset="0"/>
                <a:cs typeface="Calibri" panose="020F0502020204030204" pitchFamily="34" charset="0"/>
              </a:rPr>
              <a:t> of the customers.</a:t>
            </a:r>
          </a:p>
          <a:p>
            <a:r>
              <a:rPr lang="en-IN" sz="1800" dirty="0">
                <a:latin typeface="Calibri" panose="020F0502020204030204" pitchFamily="34" charset="0"/>
                <a:ea typeface="Calibri" panose="020F0502020204030204" pitchFamily="34" charset="0"/>
                <a:cs typeface="Calibri" panose="020F0502020204030204" pitchFamily="34" charset="0"/>
              </a:rPr>
              <a:t>3.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room_category</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type of room[RT1, RT2, RT3, RT4] in a hotel.</a:t>
            </a:r>
          </a:p>
          <a:p>
            <a:r>
              <a:rPr lang="en-IN" sz="1800" dirty="0">
                <a:latin typeface="Calibri" panose="020F0502020204030204" pitchFamily="34" charset="0"/>
                <a:ea typeface="Calibri" panose="020F0502020204030204" pitchFamily="34" charset="0"/>
                <a:cs typeface="Calibri" panose="020F0502020204030204" pitchFamily="34" charset="0"/>
              </a:rPr>
              <a:t>4.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successful_bookings</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all the successful room bookings that happen for a particular room type in that hotel on that particular date.</a:t>
            </a:r>
          </a:p>
          <a:p>
            <a:r>
              <a:rPr lang="en-IN" sz="1800" dirty="0">
                <a:latin typeface="Calibri" panose="020F0502020204030204" pitchFamily="34" charset="0"/>
                <a:ea typeface="Calibri" panose="020F0502020204030204" pitchFamily="34" charset="0"/>
                <a:cs typeface="Calibri" panose="020F0502020204030204" pitchFamily="34" charset="0"/>
              </a:rPr>
              <a:t>5</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capacity: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maximum count of rooms available for a particular room type in that hotel on that particular date.</a:t>
            </a:r>
          </a:p>
          <a:p>
            <a:endParaRPr lang="en-IN" sz="1800" dirty="0">
              <a:highlight>
                <a:srgbClr val="000000"/>
              </a:highlight>
              <a:latin typeface="Calibri" panose="020F0502020204030204" pitchFamily="34" charset="0"/>
              <a:ea typeface="Calibri" panose="020F0502020204030204" pitchFamily="34" charset="0"/>
              <a:cs typeface="Calibri" panose="020F0502020204030204" pitchFamily="34" charset="0"/>
            </a:endParaRPr>
          </a:p>
          <a:p>
            <a:r>
              <a:rPr lang="en-IN" sz="1800" b="1" u="sng"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Column Description for </a:t>
            </a:r>
            <a:r>
              <a:rPr lang="en-IN" sz="1800" b="1" u="sng" dirty="0" err="1">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fact_bookings</a:t>
            </a:r>
            <a:r>
              <a:rPr lang="en-IN" sz="1800" b="1" u="sng"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a:t>
            </a:r>
          </a:p>
          <a:p>
            <a:endParaRPr lang="en-IN" sz="1800" u="sng"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1.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booking_id</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Unique Booking ID for each customer when they booked their rooms.</a:t>
            </a:r>
          </a:p>
          <a:p>
            <a:r>
              <a:rPr lang="en-IN" sz="1800" dirty="0">
                <a:latin typeface="Calibri" panose="020F0502020204030204" pitchFamily="34" charset="0"/>
                <a:ea typeface="Calibri" panose="020F0502020204030204" pitchFamily="34" charset="0"/>
                <a:cs typeface="Calibri" panose="020F0502020204030204" pitchFamily="34" charset="0"/>
              </a:rPr>
              <a:t>2.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property_id</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Unique ID for each of the hotels</a:t>
            </a:r>
          </a:p>
          <a:p>
            <a:r>
              <a:rPr lang="en-IN" sz="1800" dirty="0">
                <a:latin typeface="Calibri" panose="020F0502020204030204" pitchFamily="34" charset="0"/>
                <a:ea typeface="Calibri" panose="020F0502020204030204" pitchFamily="34" charset="0"/>
                <a:cs typeface="Calibri" panose="020F0502020204030204" pitchFamily="34" charset="0"/>
              </a:rPr>
              <a:t>3.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booking_date</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date on which the customer booked their rooms.</a:t>
            </a:r>
          </a:p>
          <a:p>
            <a:r>
              <a:rPr lang="en-IN" sz="1800" dirty="0">
                <a:latin typeface="Calibri" panose="020F0502020204030204" pitchFamily="34" charset="0"/>
                <a:ea typeface="Calibri" panose="020F0502020204030204" pitchFamily="34" charset="0"/>
                <a:cs typeface="Calibri" panose="020F0502020204030204" pitchFamily="34" charset="0"/>
              </a:rPr>
              <a:t>4.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check_in_date</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date on which the customer check-in(entered) at the hotel.</a:t>
            </a:r>
          </a:p>
          <a:p>
            <a:r>
              <a:rPr lang="en-IN" sz="1800" dirty="0">
                <a:latin typeface="Calibri" panose="020F0502020204030204" pitchFamily="34" charset="0"/>
                <a:ea typeface="Calibri" panose="020F0502020204030204" pitchFamily="34" charset="0"/>
                <a:cs typeface="Calibri" panose="020F0502020204030204" pitchFamily="34" charset="0"/>
              </a:rPr>
              <a:t>5.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check_out_date</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date on which the customer check-out(left) of the hotel.</a:t>
            </a:r>
          </a:p>
          <a:p>
            <a:r>
              <a:rPr lang="en-IN" sz="1800" dirty="0">
                <a:latin typeface="Calibri" panose="020F0502020204030204" pitchFamily="34" charset="0"/>
                <a:ea typeface="Calibri" panose="020F0502020204030204" pitchFamily="34" charset="0"/>
                <a:cs typeface="Calibri" panose="020F0502020204030204" pitchFamily="34" charset="0"/>
              </a:rPr>
              <a:t>6.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no_guests</a:t>
            </a:r>
            <a:r>
              <a:rPr lang="en-IN" sz="1800" dirty="0">
                <a:latin typeface="Calibri" panose="020F0502020204030204" pitchFamily="34" charset="0"/>
                <a:ea typeface="Calibri" panose="020F0502020204030204" pitchFamily="34" charset="0"/>
                <a:cs typeface="Calibri" panose="020F0502020204030204" pitchFamily="34" charset="0"/>
              </a:rPr>
              <a:t>: This column represents the number of guests who stayed in a particular room in that hotel.</a:t>
            </a:r>
          </a:p>
          <a:p>
            <a:r>
              <a:rPr lang="en-IN" sz="1800" dirty="0">
                <a:latin typeface="Calibri" panose="020F0502020204030204" pitchFamily="34" charset="0"/>
                <a:ea typeface="Calibri" panose="020F0502020204030204" pitchFamily="34" charset="0"/>
                <a:cs typeface="Calibri" panose="020F0502020204030204" pitchFamily="34" charset="0"/>
              </a:rPr>
              <a:t>7.</a:t>
            </a:r>
            <a:r>
              <a:rPr lang="en-IN" sz="1800" b="1" dirty="0">
                <a:latin typeface="Calibri" panose="020F0502020204030204" pitchFamily="34" charset="0"/>
                <a:ea typeface="Calibri" panose="020F0502020204030204" pitchFamily="34" charset="0"/>
                <a:cs typeface="Calibri" panose="020F0502020204030204" pitchFamily="34" charset="0"/>
              </a:rPr>
              <a:t>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room_category</a:t>
            </a:r>
            <a:r>
              <a:rPr lang="en-IN" sz="1800"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type of room[RT1, RT2, RT3, RT4] in a hotel.</a:t>
            </a:r>
          </a:p>
          <a:p>
            <a:r>
              <a:rPr lang="en-IN" sz="1800" dirty="0">
                <a:latin typeface="Calibri" panose="020F0502020204030204" pitchFamily="34" charset="0"/>
                <a:ea typeface="Calibri" panose="020F0502020204030204" pitchFamily="34" charset="0"/>
                <a:cs typeface="Calibri" panose="020F0502020204030204" pitchFamily="34" charset="0"/>
              </a:rPr>
              <a:t>8.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booking_platform</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in which way the customer booked his room.</a:t>
            </a:r>
          </a:p>
          <a:p>
            <a:r>
              <a:rPr lang="en-IN" sz="1800" dirty="0">
                <a:latin typeface="Calibri" panose="020F0502020204030204" pitchFamily="34" charset="0"/>
                <a:ea typeface="Calibri" panose="020F0502020204030204" pitchFamily="34" charset="0"/>
                <a:cs typeface="Calibri" panose="020F0502020204030204" pitchFamily="34" charset="0"/>
              </a:rPr>
              <a:t>9.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ratings_given</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ratings given by the customer for hotel services.</a:t>
            </a:r>
          </a:p>
          <a:p>
            <a:r>
              <a:rPr lang="en-IN" sz="1800" dirty="0">
                <a:latin typeface="Calibri" panose="020F0502020204030204" pitchFamily="34" charset="0"/>
                <a:ea typeface="Calibri" panose="020F0502020204030204" pitchFamily="34" charset="0"/>
                <a:cs typeface="Calibri" panose="020F0502020204030204" pitchFamily="34" charset="0"/>
              </a:rPr>
              <a:t>10.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booking_status</a:t>
            </a:r>
            <a:r>
              <a:rPr lang="en-IN" sz="1800" dirty="0">
                <a:latin typeface="Calibri" panose="020F0502020204030204" pitchFamily="34" charset="0"/>
                <a:ea typeface="Calibri" panose="020F0502020204030204" pitchFamily="34" charset="0"/>
                <a:cs typeface="Calibri" panose="020F0502020204030204" pitchFamily="34" charset="0"/>
              </a:rPr>
              <a:t>: This column represents whether the customer cancelled his booking[Cancelled], successfully stayed in the hotel[Checked Out] or booked his room but not stayed in the hotel[No show].</a:t>
            </a:r>
          </a:p>
          <a:p>
            <a:r>
              <a:rPr lang="en-IN" sz="1800" dirty="0">
                <a:latin typeface="Calibri" panose="020F0502020204030204" pitchFamily="34" charset="0"/>
                <a:ea typeface="Calibri" panose="020F0502020204030204" pitchFamily="34" charset="0"/>
                <a:cs typeface="Calibri" panose="020F0502020204030204" pitchFamily="34" charset="0"/>
              </a:rPr>
              <a:t>11. </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revenue</a:t>
            </a:r>
            <a:r>
              <a:rPr lang="en-IN" sz="1800" dirty="0" err="1">
                <a:latin typeface="Calibri" panose="020F0502020204030204" pitchFamily="34" charset="0"/>
                <a:ea typeface="Calibri" panose="020F0502020204030204" pitchFamily="34" charset="0"/>
                <a:cs typeface="Calibri" panose="020F0502020204030204" pitchFamily="34" charset="0"/>
              </a:rPr>
              <a:t>_</a:t>
            </a:r>
            <a:r>
              <a:rPr lang="en-IN" sz="1800" b="1" dirty="0" err="1">
                <a:solidFill>
                  <a:srgbClr val="FFFF00"/>
                </a:solidFill>
                <a:latin typeface="Calibri" panose="020F0502020204030204" pitchFamily="34" charset="0"/>
                <a:ea typeface="Calibri" panose="020F0502020204030204" pitchFamily="34" charset="0"/>
                <a:cs typeface="Calibri" panose="020F0502020204030204" pitchFamily="34" charset="0"/>
              </a:rPr>
              <a:t>generated</a:t>
            </a:r>
            <a:r>
              <a:rPr lang="en-IN" sz="18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en-IN" sz="1800" dirty="0">
                <a:latin typeface="Calibri" panose="020F0502020204030204" pitchFamily="34" charset="0"/>
                <a:ea typeface="Calibri" panose="020F0502020204030204" pitchFamily="34" charset="0"/>
                <a:cs typeface="Calibri" panose="020F0502020204030204" pitchFamily="34" charset="0"/>
              </a:rPr>
              <a:t>This column represents the amount of money generated by the hotel from a particular customer.</a:t>
            </a: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196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97143ABD-CE54-3B57-F2B8-E5E4EEEC98F0}"/>
              </a:ext>
            </a:extLst>
          </p:cNvPr>
          <p:cNvGraphicFramePr>
            <a:graphicFrameLocks noGrp="1"/>
          </p:cNvGraphicFramePr>
          <p:nvPr>
            <p:ph idx="1"/>
            <p:extLst>
              <p:ext uri="{D42A27DB-BD31-4B8C-83A1-F6EECF244321}">
                <p14:modId xmlns:p14="http://schemas.microsoft.com/office/powerpoint/2010/main" val="2998160569"/>
              </p:ext>
            </p:extLst>
          </p:nvPr>
        </p:nvGraphicFramePr>
        <p:xfrm>
          <a:off x="503651" y="1158063"/>
          <a:ext cx="11184698" cy="5552389"/>
        </p:xfrm>
        <a:graphic>
          <a:graphicData uri="http://schemas.openxmlformats.org/drawingml/2006/table">
            <a:tbl>
              <a:tblPr firstRow="1" bandRow="1">
                <a:tableStyleId>{775DCB02-9BB8-47FD-8907-85C794F793BA}</a:tableStyleId>
              </a:tblPr>
              <a:tblGrid>
                <a:gridCol w="711518">
                  <a:extLst>
                    <a:ext uri="{9D8B030D-6E8A-4147-A177-3AD203B41FA5}">
                      <a16:colId xmlns:a16="http://schemas.microsoft.com/office/drawing/2014/main" val="127964445"/>
                    </a:ext>
                  </a:extLst>
                </a:gridCol>
                <a:gridCol w="3499230">
                  <a:extLst>
                    <a:ext uri="{9D8B030D-6E8A-4147-A177-3AD203B41FA5}">
                      <a16:colId xmlns:a16="http://schemas.microsoft.com/office/drawing/2014/main" val="1230268837"/>
                    </a:ext>
                  </a:extLst>
                </a:gridCol>
                <a:gridCol w="3024118">
                  <a:extLst>
                    <a:ext uri="{9D8B030D-6E8A-4147-A177-3AD203B41FA5}">
                      <a16:colId xmlns:a16="http://schemas.microsoft.com/office/drawing/2014/main" val="3891684365"/>
                    </a:ext>
                  </a:extLst>
                </a:gridCol>
                <a:gridCol w="2007910">
                  <a:extLst>
                    <a:ext uri="{9D8B030D-6E8A-4147-A177-3AD203B41FA5}">
                      <a16:colId xmlns:a16="http://schemas.microsoft.com/office/drawing/2014/main" val="1034797779"/>
                    </a:ext>
                  </a:extLst>
                </a:gridCol>
                <a:gridCol w="1941922">
                  <a:extLst>
                    <a:ext uri="{9D8B030D-6E8A-4147-A177-3AD203B41FA5}">
                      <a16:colId xmlns:a16="http://schemas.microsoft.com/office/drawing/2014/main" val="2715313290"/>
                    </a:ext>
                  </a:extLst>
                </a:gridCol>
              </a:tblGrid>
              <a:tr h="1040885">
                <a:tc>
                  <a:txBody>
                    <a:bodyPr/>
                    <a:lstStyle/>
                    <a:p>
                      <a:r>
                        <a:rPr lang="en-IN" dirty="0"/>
                        <a:t>S.no</a:t>
                      </a:r>
                    </a:p>
                  </a:txBody>
                  <a:tcPr/>
                </a:tc>
                <a:tc>
                  <a:txBody>
                    <a:bodyPr/>
                    <a:lstStyle/>
                    <a:p>
                      <a:r>
                        <a:rPr lang="en-IN" dirty="0"/>
                        <a:t>Calculated / Column Name</a:t>
                      </a:r>
                    </a:p>
                  </a:txBody>
                  <a:tcPr/>
                </a:tc>
                <a:tc>
                  <a:txBody>
                    <a:bodyPr/>
                    <a:lstStyle/>
                    <a:p>
                      <a:r>
                        <a:rPr lang="en-IN" dirty="0"/>
                        <a:t>Description/Purpose</a:t>
                      </a:r>
                    </a:p>
                  </a:txBody>
                  <a:tcPr/>
                </a:tc>
                <a:tc>
                  <a:txBody>
                    <a:bodyPr/>
                    <a:lstStyle/>
                    <a:p>
                      <a:r>
                        <a:rPr lang="en-IN" dirty="0"/>
                        <a:t>DAX Formula</a:t>
                      </a:r>
                    </a:p>
                  </a:txBody>
                  <a:tcPr/>
                </a:tc>
                <a:tc>
                  <a:txBody>
                    <a:bodyPr/>
                    <a:lstStyle/>
                    <a:p>
                      <a:r>
                        <a:rPr lang="en-IN" dirty="0"/>
                        <a:t>Table</a:t>
                      </a:r>
                    </a:p>
                  </a:txBody>
                  <a:tcPr/>
                </a:tc>
                <a:extLst>
                  <a:ext uri="{0D108BD9-81ED-4DB2-BD59-A6C34878D82A}">
                    <a16:rowId xmlns:a16="http://schemas.microsoft.com/office/drawing/2014/main" val="3937965818"/>
                  </a:ext>
                </a:extLst>
              </a:tr>
              <a:tr h="1029324">
                <a:tc>
                  <a:txBody>
                    <a:bodyPr/>
                    <a:lstStyle/>
                    <a:p>
                      <a:pPr algn="l" fontAlgn="b"/>
                      <a:r>
                        <a:rPr lang="en-IN" sz="1400" b="1" u="none" strike="noStrike" dirty="0" err="1">
                          <a:solidFill>
                            <a:srgbClr val="000000"/>
                          </a:solidFill>
                          <a:effectLst/>
                        </a:rPr>
                        <a:t>wn</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1" u="none" strike="noStrike" dirty="0">
                          <a:solidFill>
                            <a:srgbClr val="000000"/>
                          </a:solidFill>
                          <a:effectLst/>
                        </a:rPr>
                        <a:t>To get the week number from the corresponding date. </a:t>
                      </a:r>
                      <a:br>
                        <a:rPr lang="en-US" sz="1400" b="1" u="none" strike="noStrike" dirty="0">
                          <a:solidFill>
                            <a:srgbClr val="000000"/>
                          </a:solidFill>
                          <a:effectLst/>
                        </a:rPr>
                      </a:br>
                      <a:br>
                        <a:rPr lang="en-US" sz="1400" b="1" u="none" strike="noStrike" dirty="0">
                          <a:solidFill>
                            <a:srgbClr val="000000"/>
                          </a:solidFill>
                          <a:effectLst/>
                        </a:rPr>
                      </a:b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1" u="none" strike="noStrike">
                          <a:solidFill>
                            <a:srgbClr val="000000"/>
                          </a:solidFill>
                          <a:effectLst/>
                        </a:rPr>
                        <a:t>wn = WEEKNUM(dim_date[date])</a:t>
                      </a:r>
                      <a:endParaRPr lang="en-US"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err="1">
                          <a:solidFill>
                            <a:srgbClr val="000000"/>
                          </a:solidFill>
                          <a:effectLst/>
                        </a:rPr>
                        <a:t>dim_date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solidFill>
                            <a:srgbClr val="000000"/>
                          </a:solidFill>
                          <a:effectLst/>
                        </a:rPr>
                        <a:t>wn</a:t>
                      </a:r>
                      <a:endParaRPr lang="en-IN" sz="14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3694729"/>
                  </a:ext>
                </a:extLst>
              </a:tr>
              <a:tr h="3482180">
                <a:tc>
                  <a:txBody>
                    <a:bodyPr/>
                    <a:lstStyle/>
                    <a:p>
                      <a:pPr algn="l" fontAlgn="b"/>
                      <a:r>
                        <a:rPr lang="en-IN" sz="1400" b="1" u="none" strike="noStrike" dirty="0">
                          <a:solidFill>
                            <a:srgbClr val="000000"/>
                          </a:solidFill>
                          <a:effectLst/>
                        </a:rPr>
                        <a:t>day type</a:t>
                      </a:r>
                      <a:endParaRPr lang="en-IN"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1" u="none" strike="noStrike" dirty="0">
                          <a:solidFill>
                            <a:srgbClr val="000000"/>
                          </a:solidFill>
                          <a:effectLst/>
                        </a:rPr>
                        <a:t>Based on the feedback from stakeholder, we considered </a:t>
                      </a:r>
                      <a:br>
                        <a:rPr lang="en-US" sz="1400" b="1" u="none" strike="noStrike" dirty="0">
                          <a:solidFill>
                            <a:srgbClr val="000000"/>
                          </a:solidFill>
                          <a:effectLst/>
                        </a:rPr>
                      </a:br>
                      <a:r>
                        <a:rPr lang="en-US" sz="1400" b="1" u="none" strike="noStrike" dirty="0">
                          <a:solidFill>
                            <a:srgbClr val="000000"/>
                          </a:solidFill>
                          <a:effectLst/>
                        </a:rPr>
                        <a:t>Friday and Saturday as weekend and weekdays from Sunday to </a:t>
                      </a:r>
                      <a:r>
                        <a:rPr lang="en-US" sz="1400" b="1" u="none" strike="noStrike" dirty="0" err="1">
                          <a:solidFill>
                            <a:srgbClr val="000000"/>
                          </a:solidFill>
                          <a:effectLst/>
                        </a:rPr>
                        <a:t>Thurdsay</a:t>
                      </a:r>
                      <a:r>
                        <a:rPr lang="en-US" sz="1400" b="1" u="none" strike="noStrike" dirty="0">
                          <a:solidFill>
                            <a:srgbClr val="000000"/>
                          </a:solidFill>
                          <a:effectLst/>
                        </a:rPr>
                        <a:t>. In </a:t>
                      </a:r>
                      <a:r>
                        <a:rPr lang="en-US" sz="1400" b="1" u="none" strike="noStrike" dirty="0" err="1">
                          <a:solidFill>
                            <a:srgbClr val="000000"/>
                          </a:solidFill>
                          <a:effectLst/>
                        </a:rPr>
                        <a:t>PowerBI</a:t>
                      </a:r>
                      <a:r>
                        <a:rPr lang="en-US" sz="1400" b="1" u="none" strike="noStrike" dirty="0">
                          <a:solidFill>
                            <a:srgbClr val="000000"/>
                          </a:solidFill>
                          <a:effectLst/>
                        </a:rPr>
                        <a:t>, Sunday weekday number is 1, Monday is 2 and so on. So, if weekday number is greater than 5, then weekend or else weekday.</a:t>
                      </a:r>
                      <a:br>
                        <a:rPr lang="en-US" sz="1400" b="1" u="none" strike="noStrike" dirty="0">
                          <a:solidFill>
                            <a:srgbClr val="000000"/>
                          </a:solidFill>
                          <a:effectLst/>
                        </a:rPr>
                      </a:br>
                      <a:br>
                        <a:rPr lang="en-US" sz="1400" b="1" u="none" strike="noStrike" dirty="0">
                          <a:solidFill>
                            <a:srgbClr val="000000"/>
                          </a:solidFill>
                          <a:effectLst/>
                        </a:rPr>
                      </a:br>
                      <a:r>
                        <a:rPr lang="en-US" sz="1400" b="1" u="none" strike="noStrike" dirty="0">
                          <a:solidFill>
                            <a:srgbClr val="000000"/>
                          </a:solidFill>
                          <a:effectLst/>
                        </a:rPr>
                        <a:t>https://learn.microsoft.com/en-us/dax/weekday-function-dax</a:t>
                      </a:r>
                      <a:br>
                        <a:rPr lang="en-US" sz="1400" b="1" u="none" strike="noStrike" dirty="0">
                          <a:solidFill>
                            <a:srgbClr val="000000"/>
                          </a:solidFill>
                          <a:effectLst/>
                        </a:rPr>
                      </a:b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400" b="1" u="none" strike="noStrike" dirty="0">
                          <a:solidFill>
                            <a:srgbClr val="000000"/>
                          </a:solidFill>
                          <a:effectLst/>
                        </a:rPr>
                        <a:t>day type = </a:t>
                      </a:r>
                      <a:br>
                        <a:rPr lang="en-US" sz="1400" b="1" u="none" strike="noStrike" dirty="0">
                          <a:solidFill>
                            <a:srgbClr val="000000"/>
                          </a:solidFill>
                          <a:effectLst/>
                        </a:rPr>
                      </a:br>
                      <a:r>
                        <a:rPr lang="en-US" sz="1400" b="1" u="none" strike="noStrike" dirty="0">
                          <a:solidFill>
                            <a:srgbClr val="000000"/>
                          </a:solidFill>
                          <a:effectLst/>
                        </a:rPr>
                        <a:t> </a:t>
                      </a:r>
                      <a:br>
                        <a:rPr lang="en-US" sz="1400" b="1" u="none" strike="noStrike" dirty="0">
                          <a:solidFill>
                            <a:srgbClr val="000000"/>
                          </a:solidFill>
                          <a:effectLst/>
                        </a:rPr>
                      </a:br>
                      <a:r>
                        <a:rPr lang="en-US" sz="1400" b="1" u="none" strike="noStrike" dirty="0">
                          <a:solidFill>
                            <a:srgbClr val="000000"/>
                          </a:solidFill>
                          <a:effectLst/>
                        </a:rPr>
                        <a:t> Var </a:t>
                      </a:r>
                      <a:r>
                        <a:rPr lang="en-US" sz="1400" b="1" u="none" strike="noStrike" dirty="0" err="1">
                          <a:solidFill>
                            <a:srgbClr val="000000"/>
                          </a:solidFill>
                          <a:effectLst/>
                        </a:rPr>
                        <a:t>wkd</a:t>
                      </a:r>
                      <a:r>
                        <a:rPr lang="en-US" sz="1400" b="1" u="none" strike="noStrike" dirty="0">
                          <a:solidFill>
                            <a:srgbClr val="000000"/>
                          </a:solidFill>
                          <a:effectLst/>
                        </a:rPr>
                        <a:t> = WEEKDAY(</a:t>
                      </a:r>
                      <a:r>
                        <a:rPr lang="en-US" sz="1400" b="1" u="none" strike="noStrike" dirty="0" err="1">
                          <a:solidFill>
                            <a:srgbClr val="000000"/>
                          </a:solidFill>
                          <a:effectLst/>
                        </a:rPr>
                        <a:t>dim_date</a:t>
                      </a:r>
                      <a:r>
                        <a:rPr lang="en-US" sz="1400" b="1" u="none" strike="noStrike" dirty="0">
                          <a:solidFill>
                            <a:srgbClr val="000000"/>
                          </a:solidFill>
                          <a:effectLst/>
                        </a:rPr>
                        <a:t>[date],1)</a:t>
                      </a:r>
                      <a:br>
                        <a:rPr lang="en-US" sz="1400" b="1" u="none" strike="noStrike" dirty="0">
                          <a:solidFill>
                            <a:srgbClr val="000000"/>
                          </a:solidFill>
                          <a:effectLst/>
                        </a:rPr>
                      </a:br>
                      <a:br>
                        <a:rPr lang="en-US" sz="1400" b="1" u="none" strike="noStrike" dirty="0">
                          <a:solidFill>
                            <a:srgbClr val="000000"/>
                          </a:solidFill>
                          <a:effectLst/>
                        </a:rPr>
                      </a:br>
                      <a:r>
                        <a:rPr lang="en-US" sz="1400" b="1" u="none" strike="noStrike" dirty="0">
                          <a:solidFill>
                            <a:srgbClr val="000000"/>
                          </a:solidFill>
                          <a:effectLst/>
                        </a:rPr>
                        <a:t> return</a:t>
                      </a:r>
                      <a:br>
                        <a:rPr lang="en-US" sz="1400" b="1" u="none" strike="noStrike" dirty="0">
                          <a:solidFill>
                            <a:srgbClr val="000000"/>
                          </a:solidFill>
                          <a:effectLst/>
                        </a:rPr>
                      </a:br>
                      <a:r>
                        <a:rPr lang="en-US" sz="1400" b="1" u="none" strike="noStrike" dirty="0">
                          <a:solidFill>
                            <a:srgbClr val="000000"/>
                          </a:solidFill>
                          <a:effectLst/>
                        </a:rPr>
                        <a:t> IF(</a:t>
                      </a:r>
                      <a:br>
                        <a:rPr lang="en-US" sz="1400" b="1" u="none" strike="noStrike" dirty="0">
                          <a:solidFill>
                            <a:srgbClr val="000000"/>
                          </a:solidFill>
                          <a:effectLst/>
                        </a:rPr>
                      </a:br>
                      <a:r>
                        <a:rPr lang="en-US" sz="1400" b="1" u="none" strike="noStrike" dirty="0">
                          <a:solidFill>
                            <a:srgbClr val="000000"/>
                          </a:solidFill>
                          <a:effectLst/>
                        </a:rPr>
                        <a:t> </a:t>
                      </a:r>
                      <a:r>
                        <a:rPr lang="en-US" sz="1400" b="1" u="none" strike="noStrike" dirty="0" err="1">
                          <a:solidFill>
                            <a:srgbClr val="000000"/>
                          </a:solidFill>
                          <a:effectLst/>
                        </a:rPr>
                        <a:t>wkd</a:t>
                      </a:r>
                      <a:r>
                        <a:rPr lang="en-US" sz="1400" b="1" u="none" strike="noStrike" dirty="0">
                          <a:solidFill>
                            <a:srgbClr val="000000"/>
                          </a:solidFill>
                          <a:effectLst/>
                        </a:rPr>
                        <a:t>&gt;5,"Weekend","Weekday")</a:t>
                      </a:r>
                      <a:endParaRPr lang="en-US" sz="14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a:solidFill>
                            <a:srgbClr val="000000"/>
                          </a:solidFill>
                          <a:effectLst/>
                        </a:rPr>
                        <a:t>dim_date</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400" b="1" u="none" strike="noStrike" dirty="0">
                          <a:solidFill>
                            <a:srgbClr val="000000"/>
                          </a:solidFill>
                          <a:effectLst/>
                        </a:rPr>
                        <a:t>day type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4541529"/>
                  </a:ext>
                </a:extLst>
              </a:tr>
            </a:tbl>
          </a:graphicData>
        </a:graphic>
      </p:graphicFrame>
      <p:sp>
        <p:nvSpPr>
          <p:cNvPr id="15" name="TextBox 14">
            <a:extLst>
              <a:ext uri="{FF2B5EF4-FFF2-40B4-BE49-F238E27FC236}">
                <a16:creationId xmlns:a16="http://schemas.microsoft.com/office/drawing/2014/main" id="{4B04D124-31AF-59ED-A619-B1B04643ED88}"/>
              </a:ext>
            </a:extLst>
          </p:cNvPr>
          <p:cNvSpPr txBox="1"/>
          <p:nvPr/>
        </p:nvSpPr>
        <p:spPr>
          <a:xfrm>
            <a:off x="729205" y="115747"/>
            <a:ext cx="9016679" cy="461665"/>
          </a:xfrm>
          <a:prstGeom prst="rect">
            <a:avLst/>
          </a:prstGeom>
          <a:noFill/>
        </p:spPr>
        <p:txBody>
          <a:bodyPr wrap="square" rtlCol="0">
            <a:spAutoFit/>
          </a:bodyPr>
          <a:lstStyle/>
          <a:p>
            <a:r>
              <a:rPr lang="en-IN" sz="2400" b="1"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DAX </a:t>
            </a:r>
            <a:r>
              <a:rPr lang="en-IN" sz="2400" b="1" dirty="0" err="1">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Querry</a:t>
            </a:r>
            <a:r>
              <a:rPr lang="en-IN" sz="2400" b="1"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 used in the Dashboard Measure / column </a:t>
            </a:r>
          </a:p>
        </p:txBody>
      </p:sp>
    </p:spTree>
    <p:extLst>
      <p:ext uri="{BB962C8B-B14F-4D97-AF65-F5344CB8AC3E}">
        <p14:creationId xmlns:p14="http://schemas.microsoft.com/office/powerpoint/2010/main" val="302374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01CE919-95E1-505F-F6C6-1A7C80146926}"/>
              </a:ext>
            </a:extLst>
          </p:cNvPr>
          <p:cNvGraphicFramePr>
            <a:graphicFrameLocks noGrp="1"/>
          </p:cNvGraphicFramePr>
          <p:nvPr>
            <p:extLst>
              <p:ext uri="{D42A27DB-BD31-4B8C-83A1-F6EECF244321}">
                <p14:modId xmlns:p14="http://schemas.microsoft.com/office/powerpoint/2010/main" val="1829976283"/>
              </p:ext>
            </p:extLst>
          </p:nvPr>
        </p:nvGraphicFramePr>
        <p:xfrm>
          <a:off x="0" y="9427"/>
          <a:ext cx="12192002" cy="6949323"/>
        </p:xfrm>
        <a:graphic>
          <a:graphicData uri="http://schemas.openxmlformats.org/drawingml/2006/table">
            <a:tbl>
              <a:tblPr firstRow="1" bandRow="1">
                <a:tableStyleId>{775DCB02-9BB8-47FD-8907-85C794F793BA}</a:tableStyleId>
              </a:tblPr>
              <a:tblGrid>
                <a:gridCol w="697584">
                  <a:extLst>
                    <a:ext uri="{9D8B030D-6E8A-4147-A177-3AD203B41FA5}">
                      <a16:colId xmlns:a16="http://schemas.microsoft.com/office/drawing/2014/main" val="991554659"/>
                    </a:ext>
                  </a:extLst>
                </a:gridCol>
                <a:gridCol w="1932494">
                  <a:extLst>
                    <a:ext uri="{9D8B030D-6E8A-4147-A177-3AD203B41FA5}">
                      <a16:colId xmlns:a16="http://schemas.microsoft.com/office/drawing/2014/main" val="4182427422"/>
                    </a:ext>
                  </a:extLst>
                </a:gridCol>
                <a:gridCol w="3655126">
                  <a:extLst>
                    <a:ext uri="{9D8B030D-6E8A-4147-A177-3AD203B41FA5}">
                      <a16:colId xmlns:a16="http://schemas.microsoft.com/office/drawing/2014/main" val="2565461787"/>
                    </a:ext>
                  </a:extLst>
                </a:gridCol>
                <a:gridCol w="3518672">
                  <a:extLst>
                    <a:ext uri="{9D8B030D-6E8A-4147-A177-3AD203B41FA5}">
                      <a16:colId xmlns:a16="http://schemas.microsoft.com/office/drawing/2014/main" val="2352256523"/>
                    </a:ext>
                  </a:extLst>
                </a:gridCol>
                <a:gridCol w="2388126">
                  <a:extLst>
                    <a:ext uri="{9D8B030D-6E8A-4147-A177-3AD203B41FA5}">
                      <a16:colId xmlns:a16="http://schemas.microsoft.com/office/drawing/2014/main" val="2408020225"/>
                    </a:ext>
                  </a:extLst>
                </a:gridCol>
              </a:tblGrid>
              <a:tr h="426554">
                <a:tc>
                  <a:txBody>
                    <a:bodyPr/>
                    <a:lstStyle/>
                    <a:p>
                      <a:pPr algn="l" fontAlgn="b"/>
                      <a:r>
                        <a:rPr lang="en-IN" sz="1800" b="1" kern="1200" dirty="0">
                          <a:solidFill>
                            <a:schemeClr val="lt1"/>
                          </a:solidFill>
                        </a:rPr>
                        <a:t>Sno</a:t>
                      </a:r>
                      <a:endParaRPr lang="en-IN" sz="1800" b="1" kern="1200" dirty="0">
                        <a:solidFill>
                          <a:schemeClr val="lt1"/>
                        </a:solidFill>
                        <a:latin typeface="+mn-lt"/>
                        <a:ea typeface="+mn-ea"/>
                        <a:cs typeface="+mn-cs"/>
                      </a:endParaRPr>
                    </a:p>
                  </a:txBody>
                  <a:tcPr marL="7620" marR="7620" marT="7620" marB="0" anchor="b"/>
                </a:tc>
                <a:tc>
                  <a:txBody>
                    <a:bodyPr/>
                    <a:lstStyle/>
                    <a:p>
                      <a:pPr algn="l" fontAlgn="b"/>
                      <a:r>
                        <a:rPr lang="en-IN" sz="1200" b="1" u="none" strike="noStrike" dirty="0">
                          <a:solidFill>
                            <a:srgbClr val="FFFFFF"/>
                          </a:solidFill>
                          <a:effectLst/>
                        </a:rPr>
                        <a:t>Measures</a:t>
                      </a:r>
                      <a:endParaRPr lang="en-IN" sz="12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FFFFFF"/>
                          </a:solidFill>
                          <a:effectLst/>
                        </a:rPr>
                        <a:t>Description / Purpose</a:t>
                      </a:r>
                      <a:endParaRPr lang="en-IN" sz="12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FFFFFF"/>
                          </a:solidFill>
                          <a:effectLst/>
                        </a:rPr>
                        <a:t>DAX FORMULA</a:t>
                      </a:r>
                      <a:endParaRPr lang="en-IN" sz="12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200" b="1" u="none" strike="noStrike" dirty="0">
                          <a:solidFill>
                            <a:srgbClr val="FFFFFF"/>
                          </a:solidFill>
                          <a:effectLst/>
                        </a:rPr>
                        <a:t>TABLE</a:t>
                      </a:r>
                      <a:endParaRPr lang="en-IN" sz="12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89852054"/>
                  </a:ext>
                </a:extLst>
              </a:tr>
              <a:tr h="354223">
                <a:tc>
                  <a:txBody>
                    <a:bodyPr/>
                    <a:lstStyle/>
                    <a:p>
                      <a:pPr algn="r" fontAlgn="b"/>
                      <a:r>
                        <a:rPr lang="en-IN" sz="1200" b="1" u="none" strike="noStrike" dirty="0">
                          <a:solidFill>
                            <a:srgbClr val="000000"/>
                          </a:solidFill>
                          <a:effectLst/>
                        </a:rPr>
                        <a:t>1</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dirty="0">
                          <a:solidFill>
                            <a:srgbClr val="000000"/>
                          </a:solidFill>
                          <a:effectLst/>
                        </a:rPr>
                        <a:t>Revenue</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 get the total revenue_realized</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Revenue = SUM(fact_bookings[revenue_realized])</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fact_bookings</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353891"/>
                  </a:ext>
                </a:extLst>
              </a:tr>
              <a:tr h="354223">
                <a:tc>
                  <a:txBody>
                    <a:bodyPr/>
                    <a:lstStyle/>
                    <a:p>
                      <a:pPr algn="r" fontAlgn="b"/>
                      <a:r>
                        <a:rPr lang="en-IN" sz="1200" b="1" u="none" strike="noStrike">
                          <a:solidFill>
                            <a:srgbClr val="000000"/>
                          </a:solidFill>
                          <a:effectLst/>
                        </a:rPr>
                        <a:t>2</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dirty="0">
                          <a:solidFill>
                            <a:srgbClr val="000000"/>
                          </a:solidFill>
                          <a:effectLst/>
                        </a:rPr>
                        <a:t>Total Bookings</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 get the total number of bookings happened</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Total Bookings = COUNT(fact_bookings[booking_id])</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fact_bookings</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23773672"/>
                  </a:ext>
                </a:extLst>
              </a:tr>
              <a:tr h="419932">
                <a:tc>
                  <a:txBody>
                    <a:bodyPr/>
                    <a:lstStyle/>
                    <a:p>
                      <a:pPr algn="r" fontAlgn="b"/>
                      <a:r>
                        <a:rPr lang="en-IN" sz="1200" b="1" u="none" strike="noStrike">
                          <a:solidFill>
                            <a:srgbClr val="000000"/>
                          </a:solidFill>
                          <a:effectLst/>
                        </a:rPr>
                        <a:t>3</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Total Capacity</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 get the total capacity of rooms present in hotels</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Total Capacity = SUM(fact_aggregated_bookings[capacity])</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fact_aggregated_bookings</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2160621"/>
                  </a:ext>
                </a:extLst>
              </a:tr>
              <a:tr h="527721">
                <a:tc>
                  <a:txBody>
                    <a:bodyPr/>
                    <a:lstStyle/>
                    <a:p>
                      <a:pPr algn="r" fontAlgn="b"/>
                      <a:r>
                        <a:rPr lang="en-IN" sz="1200" b="1" u="none" strike="noStrike" dirty="0">
                          <a:solidFill>
                            <a:srgbClr val="000000"/>
                          </a:solidFill>
                          <a:effectLst/>
                        </a:rPr>
                        <a:t>4</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dirty="0">
                          <a:solidFill>
                            <a:srgbClr val="000000"/>
                          </a:solidFill>
                          <a:effectLst/>
                        </a:rPr>
                        <a:t>Total </a:t>
                      </a:r>
                      <a:r>
                        <a:rPr lang="en-IN" sz="1200" b="1" u="none" strike="noStrike" dirty="0" err="1">
                          <a:solidFill>
                            <a:srgbClr val="000000"/>
                          </a:solidFill>
                          <a:effectLst/>
                        </a:rPr>
                        <a:t>Succesful</a:t>
                      </a:r>
                      <a:r>
                        <a:rPr lang="en-IN" sz="1200" b="1" u="none" strike="noStrike" dirty="0">
                          <a:solidFill>
                            <a:srgbClr val="000000"/>
                          </a:solidFill>
                          <a:effectLst/>
                        </a:rPr>
                        <a:t> Bookings</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 get the total succesful bookings happened for all hotels</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Total Succesful Bookings = SUM(fact_aggregated_bookings[successful_bookings])</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fact_aggregated_bookings</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526125"/>
                  </a:ext>
                </a:extLst>
              </a:tr>
              <a:tr h="527721">
                <a:tc>
                  <a:txBody>
                    <a:bodyPr/>
                    <a:lstStyle/>
                    <a:p>
                      <a:pPr algn="r" fontAlgn="b"/>
                      <a:r>
                        <a:rPr lang="en-IN" sz="1200" b="1" u="none" strike="noStrike">
                          <a:solidFill>
                            <a:srgbClr val="000000"/>
                          </a:solidFill>
                          <a:effectLst/>
                        </a:rPr>
                        <a:t>5</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Occupancy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Occupancy means total successful bookings happened to the </a:t>
                      </a:r>
                      <a:br>
                        <a:rPr lang="en-US" sz="1200" b="1" u="none" strike="noStrike">
                          <a:solidFill>
                            <a:srgbClr val="000000"/>
                          </a:solidFill>
                          <a:effectLst/>
                        </a:rPr>
                      </a:br>
                      <a:r>
                        <a:rPr lang="en-US" sz="1200" b="1" u="none" strike="noStrike">
                          <a:solidFill>
                            <a:srgbClr val="000000"/>
                          </a:solidFill>
                          <a:effectLst/>
                        </a:rPr>
                        <a:t>total rooms available(capacity)</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Occupancy % = DIVIDE([Total Succesful Bookings],[Total Capacity],0)</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fact_aggregated_bookings</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3636314"/>
                  </a:ext>
                </a:extLst>
              </a:tr>
              <a:tr h="419932">
                <a:tc>
                  <a:txBody>
                    <a:bodyPr/>
                    <a:lstStyle/>
                    <a:p>
                      <a:pPr algn="r" fontAlgn="b"/>
                      <a:r>
                        <a:rPr lang="en-IN" sz="1200" b="1" u="none" strike="noStrike">
                          <a:solidFill>
                            <a:srgbClr val="000000"/>
                          </a:solidFill>
                          <a:effectLst/>
                        </a:rPr>
                        <a:t>6</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Average Rating</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Get the average ratings given by the customers</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Average Rating = AVERAGE(fact_bookings[ratings_given])</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fact_bookings</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01554606"/>
                  </a:ext>
                </a:extLst>
              </a:tr>
              <a:tr h="1048212">
                <a:tc>
                  <a:txBody>
                    <a:bodyPr/>
                    <a:lstStyle/>
                    <a:p>
                      <a:pPr algn="r" fontAlgn="b"/>
                      <a:r>
                        <a:rPr lang="en-IN" sz="1200" b="1" u="none" strike="noStrike" dirty="0">
                          <a:solidFill>
                            <a:srgbClr val="000000"/>
                          </a:solidFill>
                          <a:effectLst/>
                        </a:rPr>
                        <a:t>7</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dirty="0">
                          <a:solidFill>
                            <a:srgbClr val="000000"/>
                          </a:solidFill>
                          <a:effectLst/>
                        </a:rPr>
                        <a:t>No of days</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solidFill>
                            <a:srgbClr val="000000"/>
                          </a:solidFill>
                          <a:effectLst/>
                        </a:rPr>
                        <a:t>To get the total number of days present in the data.</a:t>
                      </a:r>
                      <a:br>
                        <a:rPr lang="en-US" sz="1200" b="1" u="none" strike="noStrike" dirty="0">
                          <a:solidFill>
                            <a:srgbClr val="000000"/>
                          </a:solidFill>
                          <a:effectLst/>
                        </a:rPr>
                      </a:br>
                      <a:r>
                        <a:rPr lang="en-US" sz="1200" b="1" u="none" strike="noStrike" dirty="0">
                          <a:solidFill>
                            <a:srgbClr val="000000"/>
                          </a:solidFill>
                          <a:effectLst/>
                        </a:rPr>
                        <a:t>In our case, we have data from May to July. So 92 days.</a:t>
                      </a:r>
                      <a:br>
                        <a:rPr lang="en-US" sz="1200" b="1" u="none" strike="noStrike" dirty="0">
                          <a:solidFill>
                            <a:srgbClr val="000000"/>
                          </a:solidFill>
                          <a:effectLst/>
                        </a:rPr>
                      </a:br>
                      <a:br>
                        <a:rPr lang="en-US" sz="1200" b="1" u="none" strike="noStrike" dirty="0">
                          <a:solidFill>
                            <a:srgbClr val="000000"/>
                          </a:solidFill>
                          <a:effectLst/>
                        </a:rPr>
                      </a:b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solidFill>
                            <a:srgbClr val="000000"/>
                          </a:solidFill>
                          <a:effectLst/>
                        </a:rPr>
                        <a:t>No of days = DATEDIFF(MIN(</a:t>
                      </a:r>
                      <a:r>
                        <a:rPr lang="en-US" sz="1200" b="1" u="none" strike="noStrike" dirty="0" err="1">
                          <a:solidFill>
                            <a:srgbClr val="000000"/>
                          </a:solidFill>
                          <a:effectLst/>
                        </a:rPr>
                        <a:t>dim_date</a:t>
                      </a:r>
                      <a:r>
                        <a:rPr lang="en-US" sz="1200" b="1" u="none" strike="noStrike" dirty="0">
                          <a:solidFill>
                            <a:srgbClr val="000000"/>
                          </a:solidFill>
                          <a:effectLst/>
                        </a:rPr>
                        <a:t>[date]),MAX(</a:t>
                      </a:r>
                      <a:r>
                        <a:rPr lang="en-US" sz="1200" b="1" u="none" strike="noStrike" dirty="0" err="1">
                          <a:solidFill>
                            <a:srgbClr val="000000"/>
                          </a:solidFill>
                          <a:effectLst/>
                        </a:rPr>
                        <a:t>dim_date</a:t>
                      </a:r>
                      <a:r>
                        <a:rPr lang="en-US" sz="1200" b="1" u="none" strike="noStrike" dirty="0">
                          <a:solidFill>
                            <a:srgbClr val="000000"/>
                          </a:solidFill>
                          <a:effectLst/>
                        </a:rPr>
                        <a:t>[date]),DAY) +1</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dirty="0" err="1">
                          <a:solidFill>
                            <a:srgbClr val="000000"/>
                          </a:solidFill>
                          <a:effectLst/>
                        </a:rPr>
                        <a:t>dim_date</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1394191"/>
                  </a:ext>
                </a:extLst>
              </a:tr>
              <a:tr h="557993">
                <a:tc>
                  <a:txBody>
                    <a:bodyPr/>
                    <a:lstStyle/>
                    <a:p>
                      <a:pPr algn="r" fontAlgn="b"/>
                      <a:r>
                        <a:rPr lang="en-IN" sz="1200" b="1" u="none" strike="noStrike">
                          <a:solidFill>
                            <a:srgbClr val="000000"/>
                          </a:solidFill>
                          <a:effectLst/>
                        </a:rPr>
                        <a:t>8</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Total cancelled bookings</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dirty="0">
                          <a:solidFill>
                            <a:srgbClr val="000000"/>
                          </a:solidFill>
                          <a:effectLst/>
                        </a:rPr>
                        <a:t>To get </a:t>
                      </a:r>
                      <a:r>
                        <a:rPr lang="en-US" sz="1200" b="1" u="none" strike="noStrike" dirty="0" err="1">
                          <a:solidFill>
                            <a:srgbClr val="000000"/>
                          </a:solidFill>
                          <a:effectLst/>
                        </a:rPr>
                        <a:t>the"Cancelled</a:t>
                      </a:r>
                      <a:r>
                        <a:rPr lang="en-US" sz="1200" b="1" u="none" strike="noStrike" dirty="0">
                          <a:solidFill>
                            <a:srgbClr val="000000"/>
                          </a:solidFill>
                          <a:effectLst/>
                        </a:rPr>
                        <a:t>" bookings out of all Total bookings happened</a:t>
                      </a:r>
                      <a:endParaRPr lang="en-US"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Total cancelled bookings = CALCULATE([Total Bookings],fact_bookings[booking_status]="Cancelled")</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fact_bookings</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9304376"/>
                  </a:ext>
                </a:extLst>
              </a:tr>
              <a:tr h="527721">
                <a:tc>
                  <a:txBody>
                    <a:bodyPr/>
                    <a:lstStyle/>
                    <a:p>
                      <a:pPr algn="r" fontAlgn="b"/>
                      <a:r>
                        <a:rPr lang="en-IN" sz="1200" b="1" u="none" strike="noStrike">
                          <a:solidFill>
                            <a:srgbClr val="000000"/>
                          </a:solidFill>
                          <a:effectLst/>
                        </a:rPr>
                        <a:t>9</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Cancellation %</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calculating the cancellaton percentage.</a:t>
                      </a:r>
                      <a:br>
                        <a:rPr lang="en-IN" sz="1200" b="1" u="none" strike="noStrike">
                          <a:solidFill>
                            <a:srgbClr val="000000"/>
                          </a:solidFill>
                          <a:effectLst/>
                        </a:rPr>
                      </a:br>
                      <a:br>
                        <a:rPr lang="en-IN" sz="1200" b="1" u="none" strike="noStrike">
                          <a:solidFill>
                            <a:srgbClr val="000000"/>
                          </a:solidFill>
                          <a:effectLst/>
                        </a:rPr>
                      </a:b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Cancellation % = DIVIDE([Total cancelled bookings],[Total Bookings])</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fact_bookings</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5440122"/>
                  </a:ext>
                </a:extLst>
              </a:tr>
              <a:tr h="527721">
                <a:tc>
                  <a:txBody>
                    <a:bodyPr/>
                    <a:lstStyle/>
                    <a:p>
                      <a:pPr algn="r" fontAlgn="b"/>
                      <a:r>
                        <a:rPr lang="en-IN" sz="1200" b="1" u="none" strike="noStrike" dirty="0">
                          <a:solidFill>
                            <a:srgbClr val="000000"/>
                          </a:solidFill>
                          <a:effectLst/>
                        </a:rPr>
                        <a:t>10</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Total Checked Out</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 get the successful 'Checked out' bookings out of all Total bookings happened</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Total Checked Out = CALCULATE([Total Bookings],fact_bookings[booking_status]="Checked Out")</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fact_bookings</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7511977"/>
                  </a:ext>
                </a:extLst>
              </a:tr>
              <a:tr h="1048212">
                <a:tc>
                  <a:txBody>
                    <a:bodyPr/>
                    <a:lstStyle/>
                    <a:p>
                      <a:pPr algn="r" fontAlgn="b"/>
                      <a:r>
                        <a:rPr lang="en-IN" sz="1200" b="1" u="none" strike="noStrike" dirty="0">
                          <a:solidFill>
                            <a:srgbClr val="000000"/>
                          </a:solidFill>
                          <a:effectLst/>
                        </a:rPr>
                        <a:t>11</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a:solidFill>
                            <a:srgbClr val="000000"/>
                          </a:solidFill>
                          <a:effectLst/>
                        </a:rPr>
                        <a:t>Total no show bookings</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 get the"No Show" bookings out of all Total bookings happened </a:t>
                      </a:r>
                      <a:br>
                        <a:rPr lang="en-US" sz="1200" b="1" u="none" strike="noStrike">
                          <a:solidFill>
                            <a:srgbClr val="000000"/>
                          </a:solidFill>
                          <a:effectLst/>
                        </a:rPr>
                      </a:br>
                      <a:br>
                        <a:rPr lang="en-US" sz="1200" b="1" u="none" strike="noStrike">
                          <a:solidFill>
                            <a:srgbClr val="000000"/>
                          </a:solidFill>
                          <a:effectLst/>
                        </a:rPr>
                      </a:br>
                      <a:r>
                        <a:rPr lang="en-US" sz="1200" b="1" u="none" strike="noStrike">
                          <a:solidFill>
                            <a:srgbClr val="000000"/>
                          </a:solidFill>
                          <a:effectLst/>
                        </a:rPr>
                        <a:t>("No show" means those customers who neither cancelled nor attend to their booked rooms)</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u="none" strike="noStrike">
                          <a:solidFill>
                            <a:srgbClr val="000000"/>
                          </a:solidFill>
                          <a:effectLst/>
                        </a:rPr>
                        <a:t>Total no show bookings = CALCULATE([Total Bookings],fact_bookings[booking_status]="No Show")</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u="none" strike="noStrike" dirty="0" err="1">
                          <a:solidFill>
                            <a:srgbClr val="000000"/>
                          </a:solidFill>
                          <a:effectLst/>
                        </a:rPr>
                        <a:t>fact_bookings</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6252627"/>
                  </a:ext>
                </a:extLst>
              </a:tr>
            </a:tbl>
          </a:graphicData>
        </a:graphic>
      </p:graphicFrame>
    </p:spTree>
    <p:extLst>
      <p:ext uri="{BB962C8B-B14F-4D97-AF65-F5344CB8AC3E}">
        <p14:creationId xmlns:p14="http://schemas.microsoft.com/office/powerpoint/2010/main" val="3235189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231EE-2A2E-399B-15BB-4B02C591B9F7}"/>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9899FA2-F36B-EAE9-E916-153BE584A53D}"/>
              </a:ext>
            </a:extLst>
          </p:cNvPr>
          <p:cNvGraphicFramePr>
            <a:graphicFrameLocks noGrp="1"/>
          </p:cNvGraphicFramePr>
          <p:nvPr>
            <p:extLst>
              <p:ext uri="{D42A27DB-BD31-4B8C-83A1-F6EECF244321}">
                <p14:modId xmlns:p14="http://schemas.microsoft.com/office/powerpoint/2010/main" val="3323084176"/>
              </p:ext>
            </p:extLst>
          </p:nvPr>
        </p:nvGraphicFramePr>
        <p:xfrm>
          <a:off x="0" y="9427"/>
          <a:ext cx="12192002" cy="13043867"/>
        </p:xfrm>
        <a:graphic>
          <a:graphicData uri="http://schemas.openxmlformats.org/drawingml/2006/table">
            <a:tbl>
              <a:tblPr firstRow="1" bandRow="1">
                <a:tableStyleId>{775DCB02-9BB8-47FD-8907-85C794F793BA}</a:tableStyleId>
              </a:tblPr>
              <a:tblGrid>
                <a:gridCol w="697584">
                  <a:extLst>
                    <a:ext uri="{9D8B030D-6E8A-4147-A177-3AD203B41FA5}">
                      <a16:colId xmlns:a16="http://schemas.microsoft.com/office/drawing/2014/main" val="991554659"/>
                    </a:ext>
                  </a:extLst>
                </a:gridCol>
                <a:gridCol w="1932494">
                  <a:extLst>
                    <a:ext uri="{9D8B030D-6E8A-4147-A177-3AD203B41FA5}">
                      <a16:colId xmlns:a16="http://schemas.microsoft.com/office/drawing/2014/main" val="4182427422"/>
                    </a:ext>
                  </a:extLst>
                </a:gridCol>
                <a:gridCol w="3655126">
                  <a:extLst>
                    <a:ext uri="{9D8B030D-6E8A-4147-A177-3AD203B41FA5}">
                      <a16:colId xmlns:a16="http://schemas.microsoft.com/office/drawing/2014/main" val="2565461787"/>
                    </a:ext>
                  </a:extLst>
                </a:gridCol>
                <a:gridCol w="3518672">
                  <a:extLst>
                    <a:ext uri="{9D8B030D-6E8A-4147-A177-3AD203B41FA5}">
                      <a16:colId xmlns:a16="http://schemas.microsoft.com/office/drawing/2014/main" val="2352256523"/>
                    </a:ext>
                  </a:extLst>
                </a:gridCol>
                <a:gridCol w="2388126">
                  <a:extLst>
                    <a:ext uri="{9D8B030D-6E8A-4147-A177-3AD203B41FA5}">
                      <a16:colId xmlns:a16="http://schemas.microsoft.com/office/drawing/2014/main" val="2408020225"/>
                    </a:ext>
                  </a:extLst>
                </a:gridCol>
              </a:tblGrid>
              <a:tr h="426554">
                <a:tc>
                  <a:txBody>
                    <a:bodyPr/>
                    <a:lstStyle/>
                    <a:p>
                      <a:pPr algn="r" fontAlgn="b"/>
                      <a:r>
                        <a:rPr lang="en-IN" sz="1200" b="1" i="0" u="none" strike="noStrike" dirty="0">
                          <a:solidFill>
                            <a:srgbClr val="000000"/>
                          </a:solidFill>
                          <a:effectLst/>
                          <a:latin typeface="Calibri" panose="020F0502020204030204" pitchFamily="34" charset="0"/>
                        </a:rPr>
                        <a:t>12</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No Show rate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calculating the no show percentage.</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No Show rate % = DIVIDE([Total no show bookings],[Total Bookings])</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a:t>
                      </a:r>
                    </a:p>
                  </a:txBody>
                  <a:tcPr marL="7620" marR="7620" marT="7620" marB="0" anchor="b"/>
                </a:tc>
                <a:extLst>
                  <a:ext uri="{0D108BD9-81ED-4DB2-BD59-A6C34878D82A}">
                    <a16:rowId xmlns:a16="http://schemas.microsoft.com/office/drawing/2014/main" val="2489852054"/>
                  </a:ext>
                </a:extLst>
              </a:tr>
              <a:tr h="354223">
                <a:tc>
                  <a:txBody>
                    <a:bodyPr/>
                    <a:lstStyle/>
                    <a:p>
                      <a:pPr algn="r" fontAlgn="b"/>
                      <a:r>
                        <a:rPr lang="en-IN" sz="1200" b="1" i="0" u="none" strike="noStrike">
                          <a:solidFill>
                            <a:srgbClr val="000000"/>
                          </a:solidFill>
                          <a:effectLst/>
                          <a:latin typeface="Calibri" panose="020F0502020204030204" pitchFamily="34" charset="0"/>
                        </a:rPr>
                        <a:t>13</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Booking % by Platform</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show the percentage contribution of each booking platform for bookings in hotels.</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We have booking platforms like makeyourtrip, logtrip, tripster etc)</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Booking % by Platform = DIVIDE([Total Bookings],</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CALCULATE([Total Bookings],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ALL(fact_bookings[booking_platform])</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))*100</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a:t>
                      </a:r>
                    </a:p>
                  </a:txBody>
                  <a:tcPr marL="7620" marR="7620" marT="7620" marB="0" anchor="b"/>
                </a:tc>
                <a:extLst>
                  <a:ext uri="{0D108BD9-81ED-4DB2-BD59-A6C34878D82A}">
                    <a16:rowId xmlns:a16="http://schemas.microsoft.com/office/drawing/2014/main" val="338353891"/>
                  </a:ext>
                </a:extLst>
              </a:tr>
              <a:tr h="354223">
                <a:tc>
                  <a:txBody>
                    <a:bodyPr/>
                    <a:lstStyle/>
                    <a:p>
                      <a:pPr algn="r" fontAlgn="b"/>
                      <a:r>
                        <a:rPr lang="en-IN" sz="1200" b="1" i="0" u="none" strike="noStrike">
                          <a:solidFill>
                            <a:srgbClr val="000000"/>
                          </a:solidFill>
                          <a:effectLst/>
                          <a:latin typeface="Calibri" panose="020F0502020204030204" pitchFamily="34" charset="0"/>
                        </a:rPr>
                        <a:t>14</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Booking % by Room class</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show the percentage contribution of each room class</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over total rooms booked.</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We have room classes like Standard, Elite, Premium, Presidential.</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Booking % by Room class = DIVIDE([Total Bookings],</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CALCULATE([Total Bookings],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ALL(dim_rooms[room_class])</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))*100</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 dim_rooms</a:t>
                      </a:r>
                    </a:p>
                  </a:txBody>
                  <a:tcPr marL="7620" marR="7620" marT="7620" marB="0" anchor="b"/>
                </a:tc>
                <a:extLst>
                  <a:ext uri="{0D108BD9-81ED-4DB2-BD59-A6C34878D82A}">
                    <a16:rowId xmlns:a16="http://schemas.microsoft.com/office/drawing/2014/main" val="1023773672"/>
                  </a:ext>
                </a:extLst>
              </a:tr>
              <a:tr h="419932">
                <a:tc>
                  <a:txBody>
                    <a:bodyPr/>
                    <a:lstStyle/>
                    <a:p>
                      <a:pPr algn="r" fontAlgn="b"/>
                      <a:r>
                        <a:rPr lang="en-IN" sz="1200" b="1" i="0" u="none" strike="noStrike">
                          <a:solidFill>
                            <a:srgbClr val="000000"/>
                          </a:solidFill>
                          <a:effectLst/>
                          <a:latin typeface="Calibri" panose="020F0502020204030204" pitchFamily="34" charset="0"/>
                        </a:rPr>
                        <a:t>15</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ADR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Calculate the ADR(Average Daily rate)</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It is the ratio of revenue to the total rooms booked/sold.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It is the measure of the average paid for rooms sold in a given time period</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ADR = DIVIDE( [Revenue], [Total Bookings],0)</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a:t>
                      </a:r>
                    </a:p>
                  </a:txBody>
                  <a:tcPr marL="7620" marR="7620" marT="7620" marB="0" anchor="b"/>
                </a:tc>
                <a:extLst>
                  <a:ext uri="{0D108BD9-81ED-4DB2-BD59-A6C34878D82A}">
                    <a16:rowId xmlns:a16="http://schemas.microsoft.com/office/drawing/2014/main" val="1682160621"/>
                  </a:ext>
                </a:extLst>
              </a:tr>
              <a:tr h="527721">
                <a:tc>
                  <a:txBody>
                    <a:bodyPr/>
                    <a:lstStyle/>
                    <a:p>
                      <a:pPr algn="r" fontAlgn="b"/>
                      <a:r>
                        <a:rPr lang="en-IN" sz="1200" b="1" i="0" u="none" strike="noStrike">
                          <a:solidFill>
                            <a:srgbClr val="000000"/>
                          </a:solidFill>
                          <a:effectLst/>
                          <a:latin typeface="Calibri" panose="020F0502020204030204" pitchFamily="34" charset="0"/>
                        </a:rPr>
                        <a:t>16</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Realisation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calculate  the realisation percentage.</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It is nothing but the succesful "checked out" percentage over all bookings happened.</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Realisation % = 1- ([Cancellation %]+[No Show rate %])</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a:t>
                      </a:r>
                    </a:p>
                  </a:txBody>
                  <a:tcPr marL="7620" marR="7620" marT="7620" marB="0" anchor="b"/>
                </a:tc>
                <a:extLst>
                  <a:ext uri="{0D108BD9-81ED-4DB2-BD59-A6C34878D82A}">
                    <a16:rowId xmlns:a16="http://schemas.microsoft.com/office/drawing/2014/main" val="426526125"/>
                  </a:ext>
                </a:extLst>
              </a:tr>
              <a:tr h="527721">
                <a:tc>
                  <a:txBody>
                    <a:bodyPr/>
                    <a:lstStyle/>
                    <a:p>
                      <a:pPr algn="r" fontAlgn="b"/>
                      <a:r>
                        <a:rPr lang="en-IN" sz="1200" b="1" i="0" u="none" strike="noStrike">
                          <a:solidFill>
                            <a:srgbClr val="000000"/>
                          </a:solidFill>
                          <a:effectLst/>
                          <a:latin typeface="Calibri" panose="020F0502020204030204" pitchFamily="34" charset="0"/>
                        </a:rPr>
                        <a:t>17</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RevPAR</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Calculate the RevPAR(Revenue Per Available Room)</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RevPAR represents the revenue generated per available room, whether or not they are occupied. RevPAR helps hotels measure their revenue generating performance to accurately price rooms. RevPAR can help hotels measure themselves against other properties or brands.</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RevPAR = DIVIDE([Revenue],[Total Capacity])</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fact_bookings, fact_agg_bookings</a:t>
                      </a:r>
                    </a:p>
                  </a:txBody>
                  <a:tcPr marL="7620" marR="7620" marT="7620" marB="0" anchor="b"/>
                </a:tc>
                <a:extLst>
                  <a:ext uri="{0D108BD9-81ED-4DB2-BD59-A6C34878D82A}">
                    <a16:rowId xmlns:a16="http://schemas.microsoft.com/office/drawing/2014/main" val="1153636314"/>
                  </a:ext>
                </a:extLst>
              </a:tr>
              <a:tr h="419932">
                <a:tc>
                  <a:txBody>
                    <a:bodyPr/>
                    <a:lstStyle/>
                    <a:p>
                      <a:pPr algn="r" fontAlgn="b"/>
                      <a:r>
                        <a:rPr lang="en-IN" sz="1200" b="1" i="0" u="none" strike="noStrike">
                          <a:solidFill>
                            <a:srgbClr val="000000"/>
                          </a:solidFill>
                          <a:effectLst/>
                          <a:latin typeface="Calibri" panose="020F0502020204030204" pitchFamily="34" charset="0"/>
                        </a:rPr>
                        <a:t>18</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DBRN</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calculate DBRN(Daily Booked Room Nights)</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This metrics tells on average how many rooms are booked for a day considering a time period</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DBRN = DIVIDE([Total Bookings], [No of days])</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 dim_date</a:t>
                      </a:r>
                    </a:p>
                  </a:txBody>
                  <a:tcPr marL="7620" marR="7620" marT="7620" marB="0" anchor="b"/>
                </a:tc>
                <a:extLst>
                  <a:ext uri="{0D108BD9-81ED-4DB2-BD59-A6C34878D82A}">
                    <a16:rowId xmlns:a16="http://schemas.microsoft.com/office/drawing/2014/main" val="2701554606"/>
                  </a:ext>
                </a:extLst>
              </a:tr>
              <a:tr h="1048212">
                <a:tc>
                  <a:txBody>
                    <a:bodyPr/>
                    <a:lstStyle/>
                    <a:p>
                      <a:pPr algn="r" fontAlgn="b"/>
                      <a:r>
                        <a:rPr lang="en-IN" sz="1200" b="1" i="0" u="none" strike="noStrike">
                          <a:solidFill>
                            <a:srgbClr val="000000"/>
                          </a:solidFill>
                          <a:effectLst/>
                          <a:latin typeface="Calibri" panose="020F0502020204030204" pitchFamily="34" charset="0"/>
                        </a:rPr>
                        <a:t>19</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DSRN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calculate DSRN(Daily Sellable Room Nights)</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This metrics tells on average how many rooms are ready to sell for a day considering a time period</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DSRN = DIVIDE([Total Capacity], [No of days])</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fact_agg_bookings, dim_date</a:t>
                      </a:r>
                    </a:p>
                  </a:txBody>
                  <a:tcPr marL="7620" marR="7620" marT="7620" marB="0" anchor="b"/>
                </a:tc>
                <a:extLst>
                  <a:ext uri="{0D108BD9-81ED-4DB2-BD59-A6C34878D82A}">
                    <a16:rowId xmlns:a16="http://schemas.microsoft.com/office/drawing/2014/main" val="3061394191"/>
                  </a:ext>
                </a:extLst>
              </a:tr>
              <a:tr h="557993">
                <a:tc>
                  <a:txBody>
                    <a:bodyPr/>
                    <a:lstStyle/>
                    <a:p>
                      <a:pPr algn="r" fontAlgn="b"/>
                      <a:r>
                        <a:rPr lang="en-IN" sz="1200" b="1" i="0" u="none" strike="noStrike">
                          <a:solidFill>
                            <a:srgbClr val="000000"/>
                          </a:solidFill>
                          <a:effectLst/>
                          <a:latin typeface="Calibri" panose="020F0502020204030204" pitchFamily="34" charset="0"/>
                        </a:rPr>
                        <a:t>20</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DURN</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calculate DURN(Daily Utilized Room Nights)</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This metric tells on average how many rooms are succesfully utilized by customers for a day considering a time period</a:t>
                      </a:r>
                      <a:br>
                        <a:rPr lang="en-US" sz="1200" b="1" i="0" u="none" strike="noStrike">
                          <a:solidFill>
                            <a:srgbClr val="000000"/>
                          </a:solidFill>
                          <a:effectLst/>
                          <a:latin typeface="Calibri" panose="020F0502020204030204" pitchFamily="34" charset="0"/>
                        </a:rPr>
                      </a:b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DURN = DIVIDE([Total Checked Out],[No of days])</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 dim_date</a:t>
                      </a:r>
                    </a:p>
                  </a:txBody>
                  <a:tcPr marL="7620" marR="7620" marT="7620" marB="0" anchor="b"/>
                </a:tc>
                <a:extLst>
                  <a:ext uri="{0D108BD9-81ED-4DB2-BD59-A6C34878D82A}">
                    <a16:rowId xmlns:a16="http://schemas.microsoft.com/office/drawing/2014/main" val="619304376"/>
                  </a:ext>
                </a:extLst>
              </a:tr>
              <a:tr h="527721">
                <a:tc>
                  <a:txBody>
                    <a:bodyPr/>
                    <a:lstStyle/>
                    <a:p>
                      <a:pPr algn="r" fontAlgn="b"/>
                      <a:r>
                        <a:rPr lang="en-IN" sz="1200" b="1" i="0" u="none" strike="noStrike">
                          <a:solidFill>
                            <a:srgbClr val="000000"/>
                          </a:solidFill>
                          <a:effectLst/>
                          <a:latin typeface="Calibri" panose="020F0502020204030204" pitchFamily="34" charset="0"/>
                        </a:rPr>
                        <a:t>21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Revenue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revenue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Revenue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CALCULATE([Revenue],dim_date[wn]=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CALCULATE([Revenue],FILTER(ALL(dim_date),dim_date[wn]=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825440122"/>
                  </a:ext>
                </a:extLst>
              </a:tr>
              <a:tr h="527721">
                <a:tc>
                  <a:txBody>
                    <a:bodyPr/>
                    <a:lstStyle/>
                    <a:p>
                      <a:pPr algn="r" fontAlgn="b"/>
                      <a:r>
                        <a:rPr lang="en-IN" sz="1200" b="1" i="0" u="none" strike="noStrike">
                          <a:solidFill>
                            <a:srgbClr val="000000"/>
                          </a:solidFill>
                          <a:effectLst/>
                          <a:latin typeface="Calibri" panose="020F0502020204030204" pitchFamily="34" charset="0"/>
                        </a:rPr>
                        <a:t>12</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No Show rate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calculating the no show percentage.</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No Show rate % = DIVIDE([Total no show bookings],[Total Bookings])</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a:t>
                      </a:r>
                    </a:p>
                  </a:txBody>
                  <a:tcPr marL="7620" marR="7620" marT="7620" marB="0" anchor="b"/>
                </a:tc>
                <a:extLst>
                  <a:ext uri="{0D108BD9-81ED-4DB2-BD59-A6C34878D82A}">
                    <a16:rowId xmlns:a16="http://schemas.microsoft.com/office/drawing/2014/main" val="2937511977"/>
                  </a:ext>
                </a:extLst>
              </a:tr>
              <a:tr h="1048212">
                <a:tc>
                  <a:txBody>
                    <a:bodyPr/>
                    <a:lstStyle/>
                    <a:p>
                      <a:pPr algn="r" fontAlgn="b"/>
                      <a:r>
                        <a:rPr lang="en-IN" sz="1200" b="1" i="0" u="none" strike="noStrike">
                          <a:solidFill>
                            <a:srgbClr val="000000"/>
                          </a:solidFill>
                          <a:effectLst/>
                          <a:latin typeface="Calibri" panose="020F0502020204030204" pitchFamily="34" charset="0"/>
                        </a:rPr>
                        <a:t>13</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Booking % by Platform</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show the percentage contribution of each booking platform for bookings in hotels.</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We have booking platforms like makeyourtrip, logtrip, tripster etc)</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Booking % by Platform = DIVIDE([Total Bookings],</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CALCULATE([Total Bookings],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ALL(fact_bookings[booking_platform])</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  ))*100</a:t>
                      </a:r>
                    </a:p>
                  </a:txBody>
                  <a:tcPr marL="7620" marR="7620" marT="7620" marB="0" anchor="b"/>
                </a:tc>
                <a:tc>
                  <a:txBody>
                    <a:bodyPr/>
                    <a:lstStyle/>
                    <a:p>
                      <a:pPr algn="l" fontAlgn="b"/>
                      <a:r>
                        <a:rPr lang="en-IN" sz="1200" b="1" i="0" u="none" strike="noStrike" dirty="0" err="1">
                          <a:solidFill>
                            <a:srgbClr val="000000"/>
                          </a:solidFill>
                          <a:effectLst/>
                          <a:latin typeface="Calibri" panose="020F0502020204030204" pitchFamily="34" charset="0"/>
                        </a:rPr>
                        <a:t>fact_bookings</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6252627"/>
                  </a:ext>
                </a:extLst>
              </a:tr>
            </a:tbl>
          </a:graphicData>
        </a:graphic>
      </p:graphicFrame>
    </p:spTree>
    <p:extLst>
      <p:ext uri="{BB962C8B-B14F-4D97-AF65-F5344CB8AC3E}">
        <p14:creationId xmlns:p14="http://schemas.microsoft.com/office/powerpoint/2010/main" val="304436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B3BAA-84E1-C5AC-1F5F-FF8564AEF6F4}"/>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0696E75-FF70-6099-2E36-E76EC3716400}"/>
              </a:ext>
            </a:extLst>
          </p:cNvPr>
          <p:cNvGraphicFramePr>
            <a:graphicFrameLocks noGrp="1"/>
          </p:cNvGraphicFramePr>
          <p:nvPr>
            <p:extLst>
              <p:ext uri="{D42A27DB-BD31-4B8C-83A1-F6EECF244321}">
                <p14:modId xmlns:p14="http://schemas.microsoft.com/office/powerpoint/2010/main" val="3171738126"/>
              </p:ext>
            </p:extLst>
          </p:nvPr>
        </p:nvGraphicFramePr>
        <p:xfrm>
          <a:off x="0" y="9427"/>
          <a:ext cx="12192002" cy="19911594"/>
        </p:xfrm>
        <a:graphic>
          <a:graphicData uri="http://schemas.openxmlformats.org/drawingml/2006/table">
            <a:tbl>
              <a:tblPr firstRow="1" bandRow="1">
                <a:tableStyleId>{775DCB02-9BB8-47FD-8907-85C794F793BA}</a:tableStyleId>
              </a:tblPr>
              <a:tblGrid>
                <a:gridCol w="697584">
                  <a:extLst>
                    <a:ext uri="{9D8B030D-6E8A-4147-A177-3AD203B41FA5}">
                      <a16:colId xmlns:a16="http://schemas.microsoft.com/office/drawing/2014/main" val="991554659"/>
                    </a:ext>
                  </a:extLst>
                </a:gridCol>
                <a:gridCol w="1932494">
                  <a:extLst>
                    <a:ext uri="{9D8B030D-6E8A-4147-A177-3AD203B41FA5}">
                      <a16:colId xmlns:a16="http://schemas.microsoft.com/office/drawing/2014/main" val="4182427422"/>
                    </a:ext>
                  </a:extLst>
                </a:gridCol>
                <a:gridCol w="3655126">
                  <a:extLst>
                    <a:ext uri="{9D8B030D-6E8A-4147-A177-3AD203B41FA5}">
                      <a16:colId xmlns:a16="http://schemas.microsoft.com/office/drawing/2014/main" val="2565461787"/>
                    </a:ext>
                  </a:extLst>
                </a:gridCol>
                <a:gridCol w="3518672">
                  <a:extLst>
                    <a:ext uri="{9D8B030D-6E8A-4147-A177-3AD203B41FA5}">
                      <a16:colId xmlns:a16="http://schemas.microsoft.com/office/drawing/2014/main" val="2352256523"/>
                    </a:ext>
                  </a:extLst>
                </a:gridCol>
                <a:gridCol w="2388126">
                  <a:extLst>
                    <a:ext uri="{9D8B030D-6E8A-4147-A177-3AD203B41FA5}">
                      <a16:colId xmlns:a16="http://schemas.microsoft.com/office/drawing/2014/main" val="2408020225"/>
                    </a:ext>
                  </a:extLst>
                </a:gridCol>
              </a:tblGrid>
              <a:tr h="426554">
                <a:tc>
                  <a:txBody>
                    <a:bodyPr/>
                    <a:lstStyle/>
                    <a:p>
                      <a:pPr algn="r" fontAlgn="b"/>
                      <a:r>
                        <a:rPr lang="en-IN" sz="1200" b="1" i="0" u="none" strike="noStrike">
                          <a:solidFill>
                            <a:srgbClr val="000000"/>
                          </a:solidFill>
                          <a:effectLst/>
                          <a:latin typeface="Calibri" panose="020F0502020204030204" pitchFamily="34" charset="0"/>
                        </a:rPr>
                        <a:t>18</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DBRN</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calculate DBRN(Daily Booked Room Nights)</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This metrics tells on average how many rooms are booked for a day considering a time period</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DBRN = DIVIDE([Total Bookings], [No of days])</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 dim_date</a:t>
                      </a:r>
                    </a:p>
                  </a:txBody>
                  <a:tcPr marL="7620" marR="7620" marT="7620" marB="0" anchor="b"/>
                </a:tc>
                <a:extLst>
                  <a:ext uri="{0D108BD9-81ED-4DB2-BD59-A6C34878D82A}">
                    <a16:rowId xmlns:a16="http://schemas.microsoft.com/office/drawing/2014/main" val="2489852054"/>
                  </a:ext>
                </a:extLst>
              </a:tr>
              <a:tr h="354223">
                <a:tc>
                  <a:txBody>
                    <a:bodyPr/>
                    <a:lstStyle/>
                    <a:p>
                      <a:pPr algn="r" fontAlgn="b"/>
                      <a:r>
                        <a:rPr lang="en-IN" sz="1200" b="1" i="0" u="none" strike="noStrike">
                          <a:solidFill>
                            <a:srgbClr val="000000"/>
                          </a:solidFill>
                          <a:effectLst/>
                          <a:latin typeface="Calibri" panose="020F0502020204030204" pitchFamily="34" charset="0"/>
                        </a:rPr>
                        <a:t>19</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DSRN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calculate DSRN(Daily Sellable Room Nights)</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This metrics tells on average how many rooms are ready to sell for a day considering a time period</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DSRN = DIVIDE([Total Capacity], [No of days])</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fact_agg_bookings, dim_date</a:t>
                      </a:r>
                    </a:p>
                  </a:txBody>
                  <a:tcPr marL="7620" marR="7620" marT="7620" marB="0" anchor="b"/>
                </a:tc>
                <a:extLst>
                  <a:ext uri="{0D108BD9-81ED-4DB2-BD59-A6C34878D82A}">
                    <a16:rowId xmlns:a16="http://schemas.microsoft.com/office/drawing/2014/main" val="338353891"/>
                  </a:ext>
                </a:extLst>
              </a:tr>
              <a:tr h="354223">
                <a:tc>
                  <a:txBody>
                    <a:bodyPr/>
                    <a:lstStyle/>
                    <a:p>
                      <a:pPr algn="r" fontAlgn="b"/>
                      <a:r>
                        <a:rPr lang="en-IN" sz="1200" b="1" i="0" u="none" strike="noStrike">
                          <a:solidFill>
                            <a:srgbClr val="000000"/>
                          </a:solidFill>
                          <a:effectLst/>
                          <a:latin typeface="Calibri" panose="020F0502020204030204" pitchFamily="34" charset="0"/>
                        </a:rPr>
                        <a:t>20</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DURN</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calculate DURN(Daily Utilized Room Nights)</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This metric tells on average how many rooms are succesfully utilized by customers for a day considering a time period</a:t>
                      </a:r>
                      <a:br>
                        <a:rPr lang="en-US" sz="1200" b="1" i="0" u="none" strike="noStrike">
                          <a:solidFill>
                            <a:srgbClr val="000000"/>
                          </a:solidFill>
                          <a:effectLst/>
                          <a:latin typeface="Calibri" panose="020F0502020204030204" pitchFamily="34" charset="0"/>
                        </a:rPr>
                      </a:b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DURN = DIVIDE([Total Checked Out],[No of days])</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fact_bookings, dim_date</a:t>
                      </a:r>
                    </a:p>
                  </a:txBody>
                  <a:tcPr marL="7620" marR="7620" marT="7620" marB="0" anchor="b"/>
                </a:tc>
                <a:extLst>
                  <a:ext uri="{0D108BD9-81ED-4DB2-BD59-A6C34878D82A}">
                    <a16:rowId xmlns:a16="http://schemas.microsoft.com/office/drawing/2014/main" val="1023773672"/>
                  </a:ext>
                </a:extLst>
              </a:tr>
              <a:tr h="419932">
                <a:tc>
                  <a:txBody>
                    <a:bodyPr/>
                    <a:lstStyle/>
                    <a:p>
                      <a:pPr algn="r" fontAlgn="b"/>
                      <a:r>
                        <a:rPr lang="en-IN" sz="1200" b="1" i="0" u="none" strike="noStrike">
                          <a:solidFill>
                            <a:srgbClr val="000000"/>
                          </a:solidFill>
                          <a:effectLst/>
                          <a:latin typeface="Calibri" panose="020F0502020204030204" pitchFamily="34" charset="0"/>
                        </a:rPr>
                        <a:t>21</a:t>
                      </a:r>
                    </a:p>
                  </a:txBody>
                  <a:tcPr marL="7620" marR="7620" marT="7620" marB="0" anchor="b"/>
                </a:tc>
                <a:tc>
                  <a:txBody>
                    <a:bodyPr/>
                    <a:lstStyle/>
                    <a:p>
                      <a:pPr algn="l" fontAlgn="b"/>
                      <a:r>
                        <a:rPr lang="en-IN" sz="1200" b="1" i="0" u="none" strike="noStrike" dirty="0">
                          <a:solidFill>
                            <a:srgbClr val="000000"/>
                          </a:solidFill>
                          <a:effectLst/>
                          <a:latin typeface="Calibri" panose="020F0502020204030204" pitchFamily="34" charset="0"/>
                        </a:rPr>
                        <a:t>Revenue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revenue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Revenue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CALCULATE([Revenue],dim_date[wn]=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CALCULATE([Revenue],FILTER(ALL(dim_date),dim_date[wn]=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1682160621"/>
                  </a:ext>
                </a:extLst>
              </a:tr>
              <a:tr h="527721">
                <a:tc>
                  <a:txBody>
                    <a:bodyPr/>
                    <a:lstStyle/>
                    <a:p>
                      <a:pPr algn="r" fontAlgn="b"/>
                      <a:r>
                        <a:rPr lang="en-IN" sz="1200" b="1" i="0" u="none" strike="noStrike">
                          <a:solidFill>
                            <a:srgbClr val="000000"/>
                          </a:solidFill>
                          <a:effectLst/>
                          <a:latin typeface="Calibri" panose="020F0502020204030204" pitchFamily="34" charset="0"/>
                        </a:rPr>
                        <a:t>22</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Occupancy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occupancy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Occupancy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CALCULATE([Occupancy %],dim_date[wn]=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CALCULATE([Occupancy %],FILTER(ALL(dim_date),dim_date[wn]=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426526125"/>
                  </a:ext>
                </a:extLst>
              </a:tr>
              <a:tr h="527721">
                <a:tc>
                  <a:txBody>
                    <a:bodyPr/>
                    <a:lstStyle/>
                    <a:p>
                      <a:pPr algn="r" fontAlgn="b"/>
                      <a:r>
                        <a:rPr lang="en-IN" sz="1200" b="1" i="0" u="none" strike="noStrike">
                          <a:solidFill>
                            <a:srgbClr val="000000"/>
                          </a:solidFill>
                          <a:effectLst/>
                          <a:latin typeface="Calibri" panose="020F0502020204030204" pitchFamily="34" charset="0"/>
                        </a:rPr>
                        <a:t>23</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ADR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ADR(Average Daily rate)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ADR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CALCULATE([ADR],dim_date[wn]=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CALCULATE([ADR],FILTER(ALL(dim_date),dim_date[wn]=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1153636314"/>
                  </a:ext>
                </a:extLst>
              </a:tr>
              <a:tr h="419932">
                <a:tc>
                  <a:txBody>
                    <a:bodyPr/>
                    <a:lstStyle/>
                    <a:p>
                      <a:pPr algn="r" fontAlgn="b"/>
                      <a:r>
                        <a:rPr lang="en-IN" sz="1200" b="1" i="0" u="none" strike="noStrike">
                          <a:solidFill>
                            <a:srgbClr val="000000"/>
                          </a:solidFill>
                          <a:effectLst/>
                          <a:latin typeface="Calibri" panose="020F0502020204030204" pitchFamily="34" charset="0"/>
                        </a:rPr>
                        <a:t>24</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Revpar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RevPar(Revenue Per Available Room)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Revpar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CALCULATE([RevPAR],dim_date[wn]=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CALCULATE([RevPAR],FILTER(ALL(dim_date),dim_date[wn]=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2701554606"/>
                  </a:ext>
                </a:extLst>
              </a:tr>
              <a:tr h="1048212">
                <a:tc>
                  <a:txBody>
                    <a:bodyPr/>
                    <a:lstStyle/>
                    <a:p>
                      <a:pPr algn="r" fontAlgn="b"/>
                      <a:r>
                        <a:rPr lang="en-IN" sz="1200" b="1" i="0" u="none" strike="noStrike">
                          <a:solidFill>
                            <a:srgbClr val="000000"/>
                          </a:solidFill>
                          <a:effectLst/>
                          <a:latin typeface="Calibri" panose="020F0502020204030204" pitchFamily="34" charset="0"/>
                        </a:rPr>
                        <a:t>25</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Realisation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Realisation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Realisation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CALCULATE([Realisation %],dim_date[wn]=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CALCULATE([Realisation %],FILTER(ALL(dim_date),dim_date[wn]=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3061394191"/>
                  </a:ext>
                </a:extLst>
              </a:tr>
              <a:tr h="557993">
                <a:tc>
                  <a:txBody>
                    <a:bodyPr/>
                    <a:lstStyle/>
                    <a:p>
                      <a:pPr algn="r" fontAlgn="b"/>
                      <a:r>
                        <a:rPr lang="en-IN" sz="1200" b="1" i="0" u="none" strike="noStrike">
                          <a:solidFill>
                            <a:srgbClr val="000000"/>
                          </a:solidFill>
                          <a:effectLst/>
                          <a:latin typeface="Calibri" panose="020F0502020204030204" pitchFamily="34" charset="0"/>
                        </a:rPr>
                        <a:t>26</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DSRN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DSRN(Daily Sellable Room Nights)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DSRN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CALCULATE([DSRN],dim_date[wn]=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CALCULATE([DSRN],FILTER(ALL(dim_date),dim_date[wn]=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619304376"/>
                  </a:ext>
                </a:extLst>
              </a:tr>
              <a:tr h="527721">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5440122"/>
                  </a:ext>
                </a:extLst>
              </a:tr>
              <a:tr h="527721">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37511977"/>
                  </a:ext>
                </a:extLst>
              </a:tr>
              <a:tr h="1048212">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6252627"/>
                  </a:ext>
                </a:extLst>
              </a:tr>
            </a:tbl>
          </a:graphicData>
        </a:graphic>
      </p:graphicFrame>
    </p:spTree>
    <p:extLst>
      <p:ext uri="{BB962C8B-B14F-4D97-AF65-F5344CB8AC3E}">
        <p14:creationId xmlns:p14="http://schemas.microsoft.com/office/powerpoint/2010/main" val="2506063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29A34-2708-8037-D1AF-2B950F2700A5}"/>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03236E9-7908-73BF-C370-C30F1827669B}"/>
              </a:ext>
            </a:extLst>
          </p:cNvPr>
          <p:cNvGraphicFramePr>
            <a:graphicFrameLocks noGrp="1"/>
          </p:cNvGraphicFramePr>
          <p:nvPr>
            <p:extLst>
              <p:ext uri="{D42A27DB-BD31-4B8C-83A1-F6EECF244321}">
                <p14:modId xmlns:p14="http://schemas.microsoft.com/office/powerpoint/2010/main" val="1175113966"/>
              </p:ext>
            </p:extLst>
          </p:nvPr>
        </p:nvGraphicFramePr>
        <p:xfrm>
          <a:off x="0" y="9427"/>
          <a:ext cx="12192002" cy="28620720"/>
        </p:xfrm>
        <a:graphic>
          <a:graphicData uri="http://schemas.openxmlformats.org/drawingml/2006/table">
            <a:tbl>
              <a:tblPr firstRow="1" bandRow="1">
                <a:tableStyleId>{775DCB02-9BB8-47FD-8907-85C794F793BA}</a:tableStyleId>
              </a:tblPr>
              <a:tblGrid>
                <a:gridCol w="697584">
                  <a:extLst>
                    <a:ext uri="{9D8B030D-6E8A-4147-A177-3AD203B41FA5}">
                      <a16:colId xmlns:a16="http://schemas.microsoft.com/office/drawing/2014/main" val="991554659"/>
                    </a:ext>
                  </a:extLst>
                </a:gridCol>
                <a:gridCol w="1913641">
                  <a:extLst>
                    <a:ext uri="{9D8B030D-6E8A-4147-A177-3AD203B41FA5}">
                      <a16:colId xmlns:a16="http://schemas.microsoft.com/office/drawing/2014/main" val="4182427422"/>
                    </a:ext>
                  </a:extLst>
                </a:gridCol>
                <a:gridCol w="3673979">
                  <a:extLst>
                    <a:ext uri="{9D8B030D-6E8A-4147-A177-3AD203B41FA5}">
                      <a16:colId xmlns:a16="http://schemas.microsoft.com/office/drawing/2014/main" val="2565461787"/>
                    </a:ext>
                  </a:extLst>
                </a:gridCol>
                <a:gridCol w="3518672">
                  <a:extLst>
                    <a:ext uri="{9D8B030D-6E8A-4147-A177-3AD203B41FA5}">
                      <a16:colId xmlns:a16="http://schemas.microsoft.com/office/drawing/2014/main" val="2352256523"/>
                    </a:ext>
                  </a:extLst>
                </a:gridCol>
                <a:gridCol w="2388126">
                  <a:extLst>
                    <a:ext uri="{9D8B030D-6E8A-4147-A177-3AD203B41FA5}">
                      <a16:colId xmlns:a16="http://schemas.microsoft.com/office/drawing/2014/main" val="2408020225"/>
                    </a:ext>
                  </a:extLst>
                </a:gridCol>
              </a:tblGrid>
              <a:tr h="426554">
                <a:tc>
                  <a:txBody>
                    <a:bodyPr/>
                    <a:lstStyle/>
                    <a:p>
                      <a:pPr algn="r" fontAlgn="b"/>
                      <a:r>
                        <a:rPr lang="en-IN" sz="1200" b="1" i="0" u="none" strike="noStrike">
                          <a:solidFill>
                            <a:srgbClr val="000000"/>
                          </a:solidFill>
                          <a:effectLst/>
                          <a:latin typeface="Calibri" panose="020F0502020204030204" pitchFamily="34" charset="0"/>
                        </a:rPr>
                        <a:t>22</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Occupancy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occupancy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Occupancy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CALCULATE([Occupancy %],dim_date[wn]=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CALCULATE([Occupancy %],FILTER(ALL(dim_date),dim_date[wn]=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2489852054"/>
                  </a:ext>
                </a:extLst>
              </a:tr>
              <a:tr h="354223">
                <a:tc>
                  <a:txBody>
                    <a:bodyPr/>
                    <a:lstStyle/>
                    <a:p>
                      <a:pPr algn="r" fontAlgn="b"/>
                      <a:r>
                        <a:rPr lang="en-IN" sz="1200" b="1" i="0" u="none" strike="noStrike">
                          <a:solidFill>
                            <a:srgbClr val="000000"/>
                          </a:solidFill>
                          <a:effectLst/>
                          <a:latin typeface="Calibri" panose="020F0502020204030204" pitchFamily="34" charset="0"/>
                        </a:rPr>
                        <a:t>23</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ADR WoW change %</a:t>
                      </a:r>
                    </a:p>
                  </a:txBody>
                  <a:tcPr marL="7620" marR="7620" marT="7620" marB="0" anchor="b"/>
                </a:tc>
                <a:tc>
                  <a:txBody>
                    <a:bodyPr/>
                    <a:lstStyle/>
                    <a:p>
                      <a:pPr algn="l" fontAlgn="b"/>
                      <a:r>
                        <a:rPr lang="en-US" sz="1200" b="1" i="0" u="none" strike="noStrike" dirty="0">
                          <a:solidFill>
                            <a:srgbClr val="000000"/>
                          </a:solidFill>
                          <a:effectLst/>
                          <a:latin typeface="Calibri" panose="020F0502020204030204" pitchFamily="34" charset="0"/>
                        </a:rPr>
                        <a:t>To get the ADR(Average Daily rate) change percentage week over week.</a:t>
                      </a:r>
                      <a:br>
                        <a:rPr lang="en-US" sz="1200" b="1" i="0" u="none" strike="noStrike" dirty="0">
                          <a:solidFill>
                            <a:srgbClr val="000000"/>
                          </a:solidFill>
                          <a:effectLst/>
                          <a:latin typeface="Calibri" panose="020F0502020204030204" pitchFamily="34" charset="0"/>
                        </a:rPr>
                      </a:br>
                      <a:br>
                        <a:rPr lang="en-US" sz="1200" b="1" i="0" u="none" strike="noStrike" dirty="0">
                          <a:solidFill>
                            <a:srgbClr val="000000"/>
                          </a:solidFill>
                          <a:effectLst/>
                          <a:latin typeface="Calibri" panose="020F0502020204030204" pitchFamily="34" charset="0"/>
                        </a:rPr>
                      </a:br>
                      <a:r>
                        <a:rPr lang="en-US" sz="1200" b="1" i="0" u="none" strike="noStrike" dirty="0">
                          <a:solidFill>
                            <a:srgbClr val="000000"/>
                          </a:solidFill>
                          <a:effectLst/>
                          <a:latin typeface="Calibri" panose="020F0502020204030204" pitchFamily="34" charset="0"/>
                        </a:rPr>
                        <a:t>Here, </a:t>
                      </a:r>
                      <a:br>
                        <a:rPr lang="en-US" sz="1200" b="1" i="0" u="none" strike="noStrike" dirty="0">
                          <a:solidFill>
                            <a:srgbClr val="000000"/>
                          </a:solidFill>
                          <a:effectLst/>
                          <a:latin typeface="Calibri" panose="020F0502020204030204" pitchFamily="34" charset="0"/>
                        </a:rPr>
                      </a:br>
                      <a:r>
                        <a:rPr lang="en-US" sz="1200" b="1" i="0" u="none" strike="noStrike" dirty="0" err="1">
                          <a:solidFill>
                            <a:srgbClr val="000000"/>
                          </a:solidFill>
                          <a:effectLst/>
                          <a:latin typeface="Calibri" panose="020F0502020204030204" pitchFamily="34" charset="0"/>
                        </a:rPr>
                        <a:t>revcw</a:t>
                      </a:r>
                      <a:r>
                        <a:rPr lang="en-US" sz="1200" b="1" i="0" u="none" strike="noStrike" dirty="0">
                          <a:solidFill>
                            <a:srgbClr val="000000"/>
                          </a:solidFill>
                          <a:effectLst/>
                          <a:latin typeface="Calibri" panose="020F0502020204030204" pitchFamily="34" charset="0"/>
                        </a:rPr>
                        <a:t>  for current week</a:t>
                      </a:r>
                      <a:br>
                        <a:rPr lang="en-US" sz="1200" b="1" i="0" u="none" strike="noStrike" dirty="0">
                          <a:solidFill>
                            <a:srgbClr val="000000"/>
                          </a:solidFill>
                          <a:effectLst/>
                          <a:latin typeface="Calibri" panose="020F0502020204030204" pitchFamily="34" charset="0"/>
                        </a:rPr>
                      </a:br>
                      <a:r>
                        <a:rPr lang="en-US" sz="1200" b="1" i="0" u="none" strike="noStrike" dirty="0" err="1">
                          <a:solidFill>
                            <a:srgbClr val="000000"/>
                          </a:solidFill>
                          <a:effectLst/>
                          <a:latin typeface="Calibri" panose="020F0502020204030204" pitchFamily="34" charset="0"/>
                        </a:rPr>
                        <a:t>revpw</a:t>
                      </a:r>
                      <a:r>
                        <a:rPr lang="en-US" sz="1200" b="1" i="0" u="none" strike="noStrike" dirty="0">
                          <a:solidFill>
                            <a:srgbClr val="000000"/>
                          </a:solidFill>
                          <a:effectLst/>
                          <a:latin typeface="Calibri" panose="020F0502020204030204" pitchFamily="34" charset="0"/>
                        </a:rPr>
                        <a:t>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ADR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CALCULATE([ADR],dim_date[wn]=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CALCULATE([ADR],FILTER(ALL(dim_date),dim_date[wn]=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338353891"/>
                  </a:ext>
                </a:extLst>
              </a:tr>
              <a:tr h="354223">
                <a:tc>
                  <a:txBody>
                    <a:bodyPr/>
                    <a:lstStyle/>
                    <a:p>
                      <a:pPr algn="r" fontAlgn="b"/>
                      <a:r>
                        <a:rPr lang="en-IN" sz="1200" b="1" i="0" u="none" strike="noStrike">
                          <a:solidFill>
                            <a:srgbClr val="000000"/>
                          </a:solidFill>
                          <a:effectLst/>
                          <a:latin typeface="Calibri" panose="020F0502020204030204" pitchFamily="34" charset="0"/>
                        </a:rPr>
                        <a:t>24</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Revpar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RevPar(Revenue Per Available Room)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Revpar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CALCULATE([RevPAR],dim_date[wn]=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CALCULATE([RevPAR],FILTER(ALL(dim_date),dim_date[wn]=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1023773672"/>
                  </a:ext>
                </a:extLst>
              </a:tr>
              <a:tr h="419932">
                <a:tc>
                  <a:txBody>
                    <a:bodyPr/>
                    <a:lstStyle/>
                    <a:p>
                      <a:pPr algn="r" fontAlgn="b"/>
                      <a:r>
                        <a:rPr lang="en-IN" sz="1200" b="1" i="0" u="none" strike="noStrike">
                          <a:solidFill>
                            <a:srgbClr val="000000"/>
                          </a:solidFill>
                          <a:effectLst/>
                          <a:latin typeface="Calibri" panose="020F0502020204030204" pitchFamily="34" charset="0"/>
                        </a:rPr>
                        <a:t>25</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Realisation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Realisation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Realisation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CALCULATE([Realisation %],dim_date[wn]=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CALCULATE([Realisation %],FILTER(ALL(dim_date),dim_date[wn]=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1682160621"/>
                  </a:ext>
                </a:extLst>
              </a:tr>
              <a:tr h="527721">
                <a:tc>
                  <a:txBody>
                    <a:bodyPr/>
                    <a:lstStyle/>
                    <a:p>
                      <a:pPr algn="r" fontAlgn="b"/>
                      <a:r>
                        <a:rPr lang="en-IN" sz="1200" b="1" i="0" u="none" strike="noStrike">
                          <a:solidFill>
                            <a:srgbClr val="000000"/>
                          </a:solidFill>
                          <a:effectLst/>
                          <a:latin typeface="Calibri" panose="020F0502020204030204" pitchFamily="34" charset="0"/>
                        </a:rPr>
                        <a:t>26</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DSRN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DSRN(Daily Sellable Room Nights)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DSRN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CALCULATE([DSRN],dim_date[wn]=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CALCULATE([DSRN],FILTER(ALL(dim_date),dim_date[wn]=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426526125"/>
                  </a:ext>
                </a:extLst>
              </a:tr>
              <a:tr h="527721">
                <a:tc>
                  <a:txBody>
                    <a:bodyPr/>
                    <a:lstStyle/>
                    <a:p>
                      <a:pPr algn="r" fontAlgn="b"/>
                      <a:r>
                        <a:rPr lang="en-IN" sz="1200" b="1" i="0" u="none" strike="noStrike">
                          <a:solidFill>
                            <a:srgbClr val="000000"/>
                          </a:solidFill>
                          <a:effectLst/>
                          <a:latin typeface="Calibri" panose="020F0502020204030204" pitchFamily="34" charset="0"/>
                        </a:rPr>
                        <a:t>22</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Occupancy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occupancy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Occupancy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CALCULATE([Occupancy %],dim_date[wn]=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CALCULATE([Occupancy %],FILTER(ALL(dim_date),dim_date[wn]=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1153636314"/>
                  </a:ext>
                </a:extLst>
              </a:tr>
              <a:tr h="419932">
                <a:tc>
                  <a:txBody>
                    <a:bodyPr/>
                    <a:lstStyle/>
                    <a:p>
                      <a:pPr algn="r" fontAlgn="b"/>
                      <a:r>
                        <a:rPr lang="en-IN" sz="1200" b="1" i="0" u="none" strike="noStrike">
                          <a:solidFill>
                            <a:srgbClr val="000000"/>
                          </a:solidFill>
                          <a:effectLst/>
                          <a:latin typeface="Calibri" panose="020F0502020204030204" pitchFamily="34" charset="0"/>
                        </a:rPr>
                        <a:t>23</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ADR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ADR(Average Daily rate)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ADR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CALCULATE([ADR],dim_date[wn]=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CALCULATE([ADR],FILTER(ALL(dim_date),dim_date[wn]=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2701554606"/>
                  </a:ext>
                </a:extLst>
              </a:tr>
              <a:tr h="1048212">
                <a:tc>
                  <a:txBody>
                    <a:bodyPr/>
                    <a:lstStyle/>
                    <a:p>
                      <a:pPr algn="r" fontAlgn="b"/>
                      <a:r>
                        <a:rPr lang="en-IN" sz="1200" b="1" i="0" u="none" strike="noStrike">
                          <a:solidFill>
                            <a:srgbClr val="000000"/>
                          </a:solidFill>
                          <a:effectLst/>
                          <a:latin typeface="Calibri" panose="020F0502020204030204" pitchFamily="34" charset="0"/>
                        </a:rPr>
                        <a:t>24</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Revpar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RevPar(Revenue Per Available Room)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Revpar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CALCULATE([RevPAR],dim_date[wn]=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CALCULATE([RevPAR],FILTER(ALL(dim_date),dim_date[wn]=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3061394191"/>
                  </a:ext>
                </a:extLst>
              </a:tr>
              <a:tr h="557993">
                <a:tc>
                  <a:txBody>
                    <a:bodyPr/>
                    <a:lstStyle/>
                    <a:p>
                      <a:pPr algn="r" fontAlgn="b"/>
                      <a:r>
                        <a:rPr lang="en-IN" sz="1200" b="1" i="0" u="none" strike="noStrike">
                          <a:solidFill>
                            <a:srgbClr val="000000"/>
                          </a:solidFill>
                          <a:effectLst/>
                          <a:latin typeface="Calibri" panose="020F0502020204030204" pitchFamily="34" charset="0"/>
                        </a:rPr>
                        <a:t>25</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Realisation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Realisation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Realisation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CALCULATE([Realisation %],dim_date[wn]=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CALCULATE([Realisation %],FILTER(ALL(dim_date),dim_date[wn]=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619304376"/>
                  </a:ext>
                </a:extLst>
              </a:tr>
              <a:tr h="527721">
                <a:tc>
                  <a:txBody>
                    <a:bodyPr/>
                    <a:lstStyle/>
                    <a:p>
                      <a:pPr algn="r" fontAlgn="b"/>
                      <a:r>
                        <a:rPr lang="en-IN" sz="1200" b="1" i="0" u="none" strike="noStrike">
                          <a:solidFill>
                            <a:srgbClr val="000000"/>
                          </a:solidFill>
                          <a:effectLst/>
                          <a:latin typeface="Calibri" panose="020F0502020204030204" pitchFamily="34" charset="0"/>
                        </a:rPr>
                        <a:t>26</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DSRN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DSRN(Daily Sellable Room Nights)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DSRN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CALCULATE([DSRN],dim_date[wn]=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CALCULATE([DSRN],FILTER(ALL(dim_date),dim_date[wn]=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825440122"/>
                  </a:ext>
                </a:extLst>
              </a:tr>
              <a:tr h="527721">
                <a:tc>
                  <a:txBody>
                    <a:bodyPr/>
                    <a:lstStyle/>
                    <a:p>
                      <a:pPr algn="r" fontAlgn="b"/>
                      <a:r>
                        <a:rPr lang="en-IN" sz="1200" b="1" i="0" u="none" strike="noStrike">
                          <a:solidFill>
                            <a:srgbClr val="000000"/>
                          </a:solidFill>
                          <a:effectLst/>
                          <a:latin typeface="Calibri" panose="020F0502020204030204" pitchFamily="34" charset="0"/>
                        </a:rPr>
                        <a:t>22</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Occupancy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occupancy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Occupancy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CALCULATE([Occupancy %],dim_date[wn]=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CALCULATE([Occupancy %],FILTER(ALL(dim_date),dim_date[wn]=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dim_date</a:t>
                      </a:r>
                    </a:p>
                  </a:txBody>
                  <a:tcPr marL="7620" marR="7620" marT="7620" marB="0" anchor="b"/>
                </a:tc>
                <a:extLst>
                  <a:ext uri="{0D108BD9-81ED-4DB2-BD59-A6C34878D82A}">
                    <a16:rowId xmlns:a16="http://schemas.microsoft.com/office/drawing/2014/main" val="2937511977"/>
                  </a:ext>
                </a:extLst>
              </a:tr>
              <a:tr h="1048212">
                <a:tc>
                  <a:txBody>
                    <a:bodyPr/>
                    <a:lstStyle/>
                    <a:p>
                      <a:pPr algn="r" fontAlgn="b"/>
                      <a:r>
                        <a:rPr lang="en-IN" sz="1200" b="1" i="0" u="none" strike="noStrike">
                          <a:solidFill>
                            <a:srgbClr val="000000"/>
                          </a:solidFill>
                          <a:effectLst/>
                          <a:latin typeface="Calibri" panose="020F0502020204030204" pitchFamily="34" charset="0"/>
                        </a:rPr>
                        <a:t>23</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ADR WoW change %</a:t>
                      </a:r>
                    </a:p>
                  </a:txBody>
                  <a:tcPr marL="7620" marR="7620" marT="7620" marB="0" anchor="b"/>
                </a:tc>
                <a:tc>
                  <a:txBody>
                    <a:bodyPr/>
                    <a:lstStyle/>
                    <a:p>
                      <a:pPr algn="l" fontAlgn="b"/>
                      <a:r>
                        <a:rPr lang="en-US" sz="1200" b="1" i="0" u="none" strike="noStrike">
                          <a:solidFill>
                            <a:srgbClr val="000000"/>
                          </a:solidFill>
                          <a:effectLst/>
                          <a:latin typeface="Calibri" panose="020F0502020204030204" pitchFamily="34" charset="0"/>
                        </a:rPr>
                        <a:t>To get the ADR(Average Daily rate) change percentage week over week.</a:t>
                      </a:r>
                      <a:br>
                        <a:rPr lang="en-US" sz="1200" b="1" i="0" u="none" strike="noStrike">
                          <a:solidFill>
                            <a:srgbClr val="000000"/>
                          </a:solidFill>
                          <a:effectLst/>
                          <a:latin typeface="Calibri" panose="020F0502020204030204" pitchFamily="34" charset="0"/>
                        </a:rPr>
                      </a:b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Here, </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revcw  for current week</a:t>
                      </a:r>
                      <a:br>
                        <a:rPr lang="en-US" sz="1200" b="1" i="0" u="none" strike="noStrike">
                          <a:solidFill>
                            <a:srgbClr val="000000"/>
                          </a:solidFill>
                          <a:effectLst/>
                          <a:latin typeface="Calibri" panose="020F0502020204030204" pitchFamily="34" charset="0"/>
                        </a:rPr>
                      </a:br>
                      <a:r>
                        <a:rPr lang="en-US" sz="1200" b="1" i="0" u="none" strike="noStrike">
                          <a:solidFill>
                            <a:srgbClr val="000000"/>
                          </a:solidFill>
                          <a:effectLst/>
                          <a:latin typeface="Calibri" panose="020F0502020204030204" pitchFamily="34" charset="0"/>
                        </a:rPr>
                        <a:t>revpw for previous week</a:t>
                      </a:r>
                    </a:p>
                  </a:txBody>
                  <a:tcPr marL="7620" marR="7620" marT="7620" marB="0" anchor="b"/>
                </a:tc>
                <a:tc>
                  <a:txBody>
                    <a:bodyPr/>
                    <a:lstStyle/>
                    <a:p>
                      <a:pPr algn="l" fontAlgn="b"/>
                      <a:r>
                        <a:rPr lang="en-IN" sz="1200" b="1" i="0" u="none" strike="noStrike">
                          <a:solidFill>
                            <a:srgbClr val="000000"/>
                          </a:solidFill>
                          <a:effectLst/>
                          <a:latin typeface="Calibri" panose="020F0502020204030204" pitchFamily="34" charset="0"/>
                        </a:rPr>
                        <a:t>ADR WoW change % = </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selv = IF(HASONEFILTER(dim_date[wn]),SELECTEDVALUE(dim_date[wn]),MAX(dim_date[wn]))</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revcw = CALCULATE([ADR],dim_date[wn]= selv)</a:t>
                      </a: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var revpw =  CALCULATE([ADR],FILTER(ALL(dim_date),dim_date[wn]= selv-1))</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return</a:t>
                      </a: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br>
                        <a:rPr lang="en-IN" sz="1200" b="1" i="0" u="none" strike="noStrike">
                          <a:solidFill>
                            <a:srgbClr val="000000"/>
                          </a:solidFill>
                          <a:effectLst/>
                          <a:latin typeface="Calibri" panose="020F0502020204030204" pitchFamily="34" charset="0"/>
                        </a:rPr>
                      </a:br>
                      <a:r>
                        <a:rPr lang="en-IN" sz="1200" b="1" i="0" u="none" strike="noStrike">
                          <a:solidFill>
                            <a:srgbClr val="000000"/>
                          </a:solidFill>
                          <a:effectLst/>
                          <a:latin typeface="Calibri" panose="020F0502020204030204" pitchFamily="34" charset="0"/>
                        </a:rPr>
                        <a:t>DIVIDE(revcw,revpw,0)-1</a:t>
                      </a:r>
                    </a:p>
                  </a:txBody>
                  <a:tcPr marL="7620" marR="7620" marT="7620" marB="0" anchor="b"/>
                </a:tc>
                <a:tc>
                  <a:txBody>
                    <a:bodyPr/>
                    <a:lstStyle/>
                    <a:p>
                      <a:pPr algn="l" fontAlgn="b"/>
                      <a:r>
                        <a:rPr lang="en-IN" sz="1200" b="1" i="0" u="none" strike="noStrike" dirty="0" err="1">
                          <a:solidFill>
                            <a:srgbClr val="000000"/>
                          </a:solidFill>
                          <a:effectLst/>
                          <a:latin typeface="Calibri" panose="020F0502020204030204" pitchFamily="34" charset="0"/>
                        </a:rPr>
                        <a:t>dim_date</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6252627"/>
                  </a:ext>
                </a:extLst>
              </a:tr>
            </a:tbl>
          </a:graphicData>
        </a:graphic>
      </p:graphicFrame>
    </p:spTree>
    <p:extLst>
      <p:ext uri="{BB962C8B-B14F-4D97-AF65-F5344CB8AC3E}">
        <p14:creationId xmlns:p14="http://schemas.microsoft.com/office/powerpoint/2010/main" val="2309856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10690A9D-259D-9E14-5EC1-D5AC8D941AA7}"/>
              </a:ext>
            </a:extLst>
          </p:cNvPr>
          <p:cNvSpPr txBox="1"/>
          <p:nvPr/>
        </p:nvSpPr>
        <p:spPr>
          <a:xfrm>
            <a:off x="752354" y="1169044"/>
            <a:ext cx="10799180" cy="5093702"/>
          </a:xfrm>
          <a:prstGeom prst="rect">
            <a:avLst/>
          </a:prstGeom>
          <a:noFill/>
        </p:spPr>
        <p:txBody>
          <a:bodyPr wrap="square" rtlCol="0">
            <a:spAutoFit/>
          </a:bodyPr>
          <a:lstStyle/>
          <a:p>
            <a:r>
              <a:rPr lang="en-US" sz="2500" b="1" dirty="0">
                <a:latin typeface="Calibri" panose="020F0502020204030204" pitchFamily="34" charset="0"/>
                <a:ea typeface="Calibri" panose="020F0502020204030204" pitchFamily="34" charset="0"/>
                <a:cs typeface="Calibri" panose="020F0502020204030204" pitchFamily="34" charset="0"/>
              </a:rPr>
              <a:t>Thank You!</a:t>
            </a:r>
          </a:p>
          <a:p>
            <a:endParaRPr lang="en-US" sz="2500" b="1" dirty="0">
              <a:latin typeface="Calibri" panose="020F0502020204030204" pitchFamily="34" charset="0"/>
              <a:ea typeface="Calibri" panose="020F0502020204030204" pitchFamily="34" charset="0"/>
              <a:cs typeface="Calibri" panose="020F0502020204030204" pitchFamily="34" charset="0"/>
            </a:endParaRPr>
          </a:p>
          <a:p>
            <a:r>
              <a:rPr lang="en-US" sz="2500" dirty="0">
                <a:latin typeface="Calibri" panose="020F0502020204030204" pitchFamily="34" charset="0"/>
                <a:ea typeface="Calibri" panose="020F0502020204030204" pitchFamily="34" charset="0"/>
                <a:cs typeface="Calibri" panose="020F0502020204030204" pitchFamily="34" charset="0"/>
              </a:rPr>
              <a:t>I sincerely appreciate your time and effort in reviewing this </a:t>
            </a:r>
            <a:r>
              <a:rPr lang="en-US" sz="2500" b="1" dirty="0">
                <a:latin typeface="Calibri" panose="020F0502020204030204" pitchFamily="34" charset="0"/>
                <a:ea typeface="Calibri" panose="020F0502020204030204" pitchFamily="34" charset="0"/>
                <a:cs typeface="Calibri" panose="020F0502020204030204" pitchFamily="34" charset="0"/>
              </a:rPr>
              <a:t>Bank Loan Status Dashboard</a:t>
            </a:r>
            <a:r>
              <a:rPr lang="en-US" sz="2500" dirty="0">
                <a:latin typeface="Calibri" panose="020F0502020204030204" pitchFamily="34" charset="0"/>
                <a:ea typeface="Calibri" panose="020F0502020204030204" pitchFamily="34" charset="0"/>
                <a:cs typeface="Calibri" panose="020F0502020204030204" pitchFamily="34" charset="0"/>
              </a:rPr>
              <a:t>.</a:t>
            </a:r>
            <a:br>
              <a:rPr lang="en-US" sz="2500" dirty="0">
                <a:latin typeface="Calibri" panose="020F0502020204030204" pitchFamily="34" charset="0"/>
                <a:ea typeface="Calibri" panose="020F0502020204030204" pitchFamily="34" charset="0"/>
                <a:cs typeface="Calibri" panose="020F0502020204030204" pitchFamily="34" charset="0"/>
              </a:rPr>
            </a:br>
            <a:r>
              <a:rPr lang="en-US" sz="2500" dirty="0">
                <a:latin typeface="Calibri" panose="020F0502020204030204" pitchFamily="34" charset="0"/>
                <a:ea typeface="Calibri" panose="020F0502020204030204" pitchFamily="34" charset="0"/>
                <a:cs typeface="Calibri" panose="020F0502020204030204" pitchFamily="34" charset="0"/>
              </a:rPr>
              <a:t>This report is designed to provide clear insights into loan performance, trends, and status updates, helping in better decision-making and financial planning.</a:t>
            </a:r>
          </a:p>
          <a:p>
            <a:r>
              <a:rPr lang="en-US" sz="2500" dirty="0">
                <a:latin typeface="Calibri" panose="020F0502020204030204" pitchFamily="34" charset="0"/>
                <a:ea typeface="Calibri" panose="020F0502020204030204" pitchFamily="34" charset="0"/>
                <a:cs typeface="Calibri" panose="020F0502020204030204" pitchFamily="34" charset="0"/>
              </a:rPr>
              <a:t>If you have any questions or need further clarifications, please feel free to reach out.</a:t>
            </a:r>
          </a:p>
          <a:p>
            <a:endParaRPr lang="en-US" sz="2500" b="1" dirty="0">
              <a:latin typeface="Calibri" panose="020F0502020204030204" pitchFamily="34" charset="0"/>
              <a:ea typeface="Calibri" panose="020F0502020204030204" pitchFamily="34" charset="0"/>
              <a:cs typeface="Calibri" panose="020F0502020204030204" pitchFamily="34" charset="0"/>
            </a:endParaRPr>
          </a:p>
          <a:p>
            <a:r>
              <a:rPr lang="en-US" sz="2500" b="1" dirty="0">
                <a:latin typeface="Calibri" panose="020F0502020204030204" pitchFamily="34" charset="0"/>
                <a:ea typeface="Calibri" panose="020F0502020204030204" pitchFamily="34" charset="0"/>
                <a:cs typeface="Calibri" panose="020F0502020204030204" pitchFamily="34" charset="0"/>
              </a:rPr>
              <a:t>Thank you for your attention!</a:t>
            </a:r>
            <a:endParaRPr lang="en-US" sz="2500" dirty="0">
              <a:latin typeface="Calibri" panose="020F0502020204030204" pitchFamily="34" charset="0"/>
              <a:ea typeface="Calibri" panose="020F0502020204030204" pitchFamily="34" charset="0"/>
              <a:cs typeface="Calibri" panose="020F0502020204030204" pitchFamily="34" charset="0"/>
            </a:endParaRPr>
          </a:p>
          <a:p>
            <a:endParaRPr lang="en-US" sz="2500" b="1" dirty="0">
              <a:latin typeface="Calibri" panose="020F0502020204030204" pitchFamily="34" charset="0"/>
              <a:ea typeface="Calibri" panose="020F0502020204030204" pitchFamily="34" charset="0"/>
              <a:cs typeface="Calibri" panose="020F0502020204030204" pitchFamily="34" charset="0"/>
            </a:endParaRPr>
          </a:p>
          <a:p>
            <a:r>
              <a:rPr lang="en-US" sz="2500" b="1" dirty="0">
                <a:latin typeface="Calibri" panose="020F0502020204030204" pitchFamily="34" charset="0"/>
                <a:ea typeface="Calibri" panose="020F0502020204030204" pitchFamily="34" charset="0"/>
                <a:cs typeface="Calibri" panose="020F0502020204030204" pitchFamily="34" charset="0"/>
              </a:rPr>
              <a:t>- Arif Ansari</a:t>
            </a:r>
            <a:endParaRPr lang="en-US" sz="2500" dirty="0">
              <a:latin typeface="Calibri" panose="020F0502020204030204" pitchFamily="34" charset="0"/>
              <a:ea typeface="Calibri" panose="020F0502020204030204" pitchFamily="34" charset="0"/>
              <a:cs typeface="Calibri" panose="020F0502020204030204" pitchFamily="34" charset="0"/>
            </a:endParaRPr>
          </a:p>
          <a:p>
            <a:endParaRPr lang="en-IN"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648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396AE-9A28-75F2-B6BE-289F6ED5D9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72A333-28D6-69DD-2C9F-EF5214AB2FB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6DA84F9-642C-DC94-6AB6-7FE61DB09DA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6124E4D-B609-F141-48E2-44B1B00D968B}"/>
              </a:ext>
            </a:extLst>
          </p:cNvPr>
          <p:cNvPicPr>
            <a:picLocks noChangeAspect="1"/>
          </p:cNvPicPr>
          <p:nvPr/>
        </p:nvPicPr>
        <p:blipFill>
          <a:blip r:embed="rId2"/>
          <a:stretch>
            <a:fillRect/>
          </a:stretch>
        </p:blipFill>
        <p:spPr>
          <a:xfrm>
            <a:off x="0" y="0"/>
            <a:ext cx="12280604" cy="6858000"/>
          </a:xfrm>
          <a:prstGeom prst="rect">
            <a:avLst/>
          </a:prstGeom>
        </p:spPr>
      </p:pic>
    </p:spTree>
    <p:extLst>
      <p:ext uri="{BB962C8B-B14F-4D97-AF65-F5344CB8AC3E}">
        <p14:creationId xmlns:p14="http://schemas.microsoft.com/office/powerpoint/2010/main" val="165808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E5C1-EB17-AF0F-F8E7-3FF4FA6826D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EE3C005-D05D-F0F6-59ED-857455BD3705}"/>
              </a:ext>
            </a:extLst>
          </p:cNvPr>
          <p:cNvPicPr>
            <a:picLocks noGrp="1" noChangeAspect="1"/>
          </p:cNvPicPr>
          <p:nvPr>
            <p:ph idx="1"/>
          </p:nvPr>
        </p:nvPicPr>
        <p:blipFill>
          <a:blip r:embed="rId2"/>
          <a:stretch>
            <a:fillRect/>
          </a:stretch>
        </p:blipFill>
        <p:spPr>
          <a:xfrm>
            <a:off x="0" y="0"/>
            <a:ext cx="12263271" cy="6858000"/>
          </a:xfrm>
        </p:spPr>
      </p:pic>
    </p:spTree>
    <p:extLst>
      <p:ext uri="{BB962C8B-B14F-4D97-AF65-F5344CB8AC3E}">
        <p14:creationId xmlns:p14="http://schemas.microsoft.com/office/powerpoint/2010/main" val="92072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6861-7CB5-EBAF-1672-E8E2E2B113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377DC3-BA89-3F28-1FBA-23DA31B20B9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33485FC-8750-332A-5DE1-5DA4ABABDD39}"/>
              </a:ext>
            </a:extLst>
          </p:cNvPr>
          <p:cNvPicPr>
            <a:picLocks noChangeAspect="1"/>
          </p:cNvPicPr>
          <p:nvPr/>
        </p:nvPicPr>
        <p:blipFill>
          <a:blip r:embed="rId2"/>
          <a:stretch>
            <a:fillRect/>
          </a:stretch>
        </p:blipFill>
        <p:spPr>
          <a:xfrm>
            <a:off x="0" y="21037"/>
            <a:ext cx="12192000" cy="6815926"/>
          </a:xfrm>
          <a:prstGeom prst="rect">
            <a:avLst/>
          </a:prstGeom>
        </p:spPr>
      </p:pic>
    </p:spTree>
    <p:extLst>
      <p:ext uri="{BB962C8B-B14F-4D97-AF65-F5344CB8AC3E}">
        <p14:creationId xmlns:p14="http://schemas.microsoft.com/office/powerpoint/2010/main" val="223667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17E37D-F176-A5F7-E881-A34A5C6FA456}"/>
              </a:ext>
            </a:extLst>
          </p:cNvPr>
          <p:cNvSpPr txBox="1"/>
          <p:nvPr/>
        </p:nvSpPr>
        <p:spPr>
          <a:xfrm>
            <a:off x="4036243" y="-23149"/>
            <a:ext cx="4119513" cy="523220"/>
          </a:xfrm>
          <a:prstGeom prst="rect">
            <a:avLst/>
          </a:prstGeom>
          <a:noFill/>
        </p:spPr>
        <p:txBody>
          <a:bodyPr wrap="square" rtlCol="0">
            <a:spAutoFit/>
          </a:bodyPr>
          <a:lstStyle/>
          <a:p>
            <a:r>
              <a:rPr lang="en-IN" sz="2800" b="1" dirty="0">
                <a:solidFill>
                  <a:srgbClr val="92D050"/>
                </a:solidFill>
                <a:highlight>
                  <a:srgbClr val="000000"/>
                </a:highlight>
              </a:rPr>
              <a:t>PROBLEM STATEMENT </a:t>
            </a:r>
          </a:p>
        </p:txBody>
      </p:sp>
      <p:sp>
        <p:nvSpPr>
          <p:cNvPr id="6" name="TextBox 5">
            <a:extLst>
              <a:ext uri="{FF2B5EF4-FFF2-40B4-BE49-F238E27FC236}">
                <a16:creationId xmlns:a16="http://schemas.microsoft.com/office/drawing/2014/main" id="{EA3FFC14-99B7-E453-02B3-4576068B7E63}"/>
              </a:ext>
            </a:extLst>
          </p:cNvPr>
          <p:cNvSpPr txBox="1"/>
          <p:nvPr/>
        </p:nvSpPr>
        <p:spPr>
          <a:xfrm>
            <a:off x="61274" y="2029842"/>
            <a:ext cx="12130726" cy="4170372"/>
          </a:xfrm>
          <a:prstGeom prst="rect">
            <a:avLst/>
          </a:prstGeom>
          <a:noFill/>
        </p:spPr>
        <p:txBody>
          <a:bodyPr wrap="square" rtlCol="0">
            <a:spAutoFit/>
          </a:bodyPr>
          <a:lstStyle/>
          <a:p>
            <a:pPr rtl="0"/>
            <a:r>
              <a:rPr lang="en-US" sz="1900" b="1" i="0" u="none" strike="noStrike" dirty="0">
                <a:solidFill>
                  <a:srgbClr val="F4B081"/>
                </a:solidFill>
                <a:effectLst/>
                <a:latin typeface="Calibri" panose="020F0502020204030204" pitchFamily="34" charset="0"/>
              </a:rPr>
              <a:t>Key Performance Indicators (KPIs) Requirements:</a:t>
            </a:r>
            <a:endParaRPr lang="en-US" sz="1900" b="0" dirty="0">
              <a:effectLst/>
            </a:endParaRPr>
          </a:p>
          <a:p>
            <a:pPr algn="just" rtl="0" fontAlgn="base">
              <a:buFont typeface="+mj-lt"/>
              <a:buAutoNum type="arabicPeriod"/>
            </a:pPr>
            <a:r>
              <a:rPr lang="en-US" sz="1900" b="1" i="0" u="none" strike="noStrike" dirty="0">
                <a:solidFill>
                  <a:srgbClr val="FFFF00"/>
                </a:solidFill>
                <a:effectLst/>
                <a:latin typeface="Calibri" panose="020F0502020204030204" pitchFamily="34" charset="0"/>
              </a:rPr>
              <a:t>Total Loan Applications:</a:t>
            </a:r>
            <a:r>
              <a:rPr lang="en-US" sz="1900" b="0" i="0" u="none" strike="noStrike" dirty="0">
                <a:solidFill>
                  <a:srgbClr val="FFFF00"/>
                </a:solidFill>
                <a:effectLst/>
                <a:latin typeface="Calibri" panose="020F0502020204030204" pitchFamily="34" charset="0"/>
              </a:rPr>
              <a:t> </a:t>
            </a:r>
            <a:r>
              <a:rPr lang="en-US" sz="1900" b="0" i="0" u="none" strike="noStrike" dirty="0">
                <a:solidFill>
                  <a:srgbClr val="D8E2F3"/>
                </a:solidFill>
                <a:effectLst/>
                <a:latin typeface="Calibri" panose="020F0502020204030204" pitchFamily="34" charset="0"/>
              </a:rPr>
              <a:t>We need to calculate the total number of loan applications received during a specified period. Additionally, it is essential to monitor the Month-to-Date (MTD) Loan Applications and track changes Month-over-Month (MoM).</a:t>
            </a:r>
            <a:endParaRPr lang="en-US" sz="1900" b="1" i="0" u="none" strike="noStrike" dirty="0">
              <a:solidFill>
                <a:srgbClr val="FFFF00"/>
              </a:solidFill>
              <a:effectLst/>
              <a:latin typeface="Calibri" panose="020F0502020204030204" pitchFamily="34" charset="0"/>
            </a:endParaRPr>
          </a:p>
          <a:p>
            <a:pPr algn="just" rtl="0" fontAlgn="base">
              <a:buFont typeface="+mj-lt"/>
              <a:buAutoNum type="arabicPeriod"/>
            </a:pPr>
            <a:r>
              <a:rPr lang="en-US" sz="1900" b="1" i="0" u="none" strike="noStrike" dirty="0">
                <a:solidFill>
                  <a:srgbClr val="FFFF00"/>
                </a:solidFill>
                <a:effectLst/>
                <a:latin typeface="Calibri" panose="020F0502020204030204" pitchFamily="34" charset="0"/>
              </a:rPr>
              <a:t>Total Funded Amount: </a:t>
            </a:r>
            <a:r>
              <a:rPr lang="en-US" sz="1900" b="0" i="0" u="none" strike="noStrike" dirty="0">
                <a:solidFill>
                  <a:srgbClr val="D8E2F3"/>
                </a:solidFill>
                <a:effectLst/>
                <a:latin typeface="Calibri" panose="020F0502020204030204" pitchFamily="34" charset="0"/>
              </a:rPr>
              <a:t>Understanding the total amount of funds disbursed as loans is crucial. We also want to keep an eye on the MTD Total Funded Amount and </a:t>
            </a:r>
            <a:r>
              <a:rPr lang="en-US" sz="1900" b="0" i="0" u="none" strike="noStrike" dirty="0" err="1">
                <a:solidFill>
                  <a:srgbClr val="D8E2F3"/>
                </a:solidFill>
                <a:effectLst/>
                <a:latin typeface="Calibri" panose="020F0502020204030204" pitchFamily="34" charset="0"/>
              </a:rPr>
              <a:t>analyse</a:t>
            </a:r>
            <a:r>
              <a:rPr lang="en-US" sz="1900" b="0" i="0" u="none" strike="noStrike" dirty="0">
                <a:solidFill>
                  <a:srgbClr val="D8E2F3"/>
                </a:solidFill>
                <a:effectLst/>
                <a:latin typeface="Calibri" panose="020F0502020204030204" pitchFamily="34" charset="0"/>
              </a:rPr>
              <a:t> the Month-over-Month (MoM) changes in this metric.</a:t>
            </a:r>
            <a:endParaRPr lang="en-US" sz="1900" b="1" i="0" u="none" strike="noStrike" dirty="0">
              <a:solidFill>
                <a:srgbClr val="FFFF00"/>
              </a:solidFill>
              <a:effectLst/>
              <a:latin typeface="Calibri" panose="020F0502020204030204" pitchFamily="34" charset="0"/>
            </a:endParaRPr>
          </a:p>
          <a:p>
            <a:pPr algn="just" rtl="0" fontAlgn="base">
              <a:buFont typeface="+mj-lt"/>
              <a:buAutoNum type="arabicPeriod"/>
            </a:pPr>
            <a:r>
              <a:rPr lang="en-US" sz="1900" b="1" i="0" u="none" strike="noStrike" dirty="0">
                <a:solidFill>
                  <a:srgbClr val="FFFF00"/>
                </a:solidFill>
                <a:effectLst/>
                <a:latin typeface="Calibri" panose="020F0502020204030204" pitchFamily="34" charset="0"/>
              </a:rPr>
              <a:t>Total Amount Received: </a:t>
            </a:r>
            <a:r>
              <a:rPr lang="en-US" sz="1900" b="0" i="0" u="none" strike="noStrike" dirty="0">
                <a:solidFill>
                  <a:srgbClr val="D8E2F3"/>
                </a:solidFill>
                <a:effectLst/>
                <a:latin typeface="Calibri" panose="020F0502020204030204" pitchFamily="34" charset="0"/>
              </a:rPr>
              <a:t>Tracking the total amount received from borrowers is essential for assessing the bank's cash flow and loan repayment. We should </a:t>
            </a:r>
            <a:r>
              <a:rPr lang="en-US" sz="1900" b="0" i="0" u="none" strike="noStrike" dirty="0" err="1">
                <a:solidFill>
                  <a:srgbClr val="D8E2F3"/>
                </a:solidFill>
                <a:effectLst/>
                <a:latin typeface="Calibri" panose="020F0502020204030204" pitchFamily="34" charset="0"/>
              </a:rPr>
              <a:t>analyse</a:t>
            </a:r>
            <a:r>
              <a:rPr lang="en-US" sz="1900" b="0" i="0" u="none" strike="noStrike" dirty="0">
                <a:solidFill>
                  <a:srgbClr val="D8E2F3"/>
                </a:solidFill>
                <a:effectLst/>
                <a:latin typeface="Calibri" panose="020F0502020204030204" pitchFamily="34" charset="0"/>
              </a:rPr>
              <a:t> the Month-to-Date (MTD) Total Amount Received and observe the Month-over-Month (MoM) changes.</a:t>
            </a:r>
            <a:endParaRPr lang="en-US" sz="1900" b="1" i="0" u="none" strike="noStrike" dirty="0">
              <a:solidFill>
                <a:srgbClr val="FFFF00"/>
              </a:solidFill>
              <a:effectLst/>
              <a:latin typeface="Calibri" panose="020F0502020204030204" pitchFamily="34" charset="0"/>
            </a:endParaRPr>
          </a:p>
          <a:p>
            <a:pPr algn="just" rtl="0" fontAlgn="base">
              <a:buFont typeface="+mj-lt"/>
              <a:buAutoNum type="arabicPeriod"/>
            </a:pPr>
            <a:r>
              <a:rPr lang="en-US" sz="1900" b="1" i="0" u="none" strike="noStrike" dirty="0">
                <a:solidFill>
                  <a:srgbClr val="FFFF00"/>
                </a:solidFill>
                <a:effectLst/>
                <a:latin typeface="Calibri" panose="020F0502020204030204" pitchFamily="34" charset="0"/>
              </a:rPr>
              <a:t>Average Interest Rate: </a:t>
            </a:r>
            <a:r>
              <a:rPr lang="en-US" sz="1900" b="0" i="0" u="none" strike="noStrike" dirty="0">
                <a:solidFill>
                  <a:srgbClr val="D8E2F3"/>
                </a:solidFill>
                <a:effectLst/>
                <a:latin typeface="Calibri" panose="020F0502020204030204" pitchFamily="34" charset="0"/>
              </a:rPr>
              <a:t>Calculating the average interest rate across all loans, MTD, and monitoring the Month-over-Month (MoM) variations in interest rates will provide insights into our lending portfolio's overall cost.</a:t>
            </a:r>
            <a:endParaRPr lang="en-US" sz="1900" b="1" i="0" u="none" strike="noStrike" dirty="0">
              <a:solidFill>
                <a:srgbClr val="FFFF00"/>
              </a:solidFill>
              <a:effectLst/>
              <a:latin typeface="Calibri" panose="020F0502020204030204" pitchFamily="34" charset="0"/>
            </a:endParaRPr>
          </a:p>
          <a:p>
            <a:pPr algn="just" rtl="0" fontAlgn="base">
              <a:buFont typeface="+mj-lt"/>
              <a:buAutoNum type="arabicPeriod"/>
            </a:pPr>
            <a:r>
              <a:rPr lang="en-US" sz="1900" b="1" i="0" u="none" strike="noStrike" dirty="0">
                <a:solidFill>
                  <a:srgbClr val="FFFF00"/>
                </a:solidFill>
                <a:effectLst/>
                <a:latin typeface="Calibri" panose="020F0502020204030204" pitchFamily="34" charset="0"/>
              </a:rPr>
              <a:t>Average Debt-to-Income Ratio (DTI): </a:t>
            </a:r>
            <a:r>
              <a:rPr lang="en-US" sz="1900" b="0" i="0" u="none" strike="noStrike" dirty="0">
                <a:solidFill>
                  <a:srgbClr val="D8E2F3"/>
                </a:solidFill>
                <a:effectLst/>
                <a:latin typeface="Calibri" panose="020F0502020204030204" pitchFamily="34" charset="0"/>
              </a:rPr>
              <a:t>Evaluating the average DTI for our borrowers helps us gauge their financial health. We need to compute the average DTI for all loans, MTD, and track Month-over-Month (MoM) fluctuations.</a:t>
            </a:r>
            <a:endParaRPr lang="en-US" sz="1900" b="1" i="0" u="none" strike="noStrike" dirty="0">
              <a:solidFill>
                <a:srgbClr val="FFFF00"/>
              </a:solidFill>
              <a:effectLst/>
              <a:latin typeface="Calibri" panose="020F0502020204030204" pitchFamily="34" charset="0"/>
            </a:endParaRPr>
          </a:p>
          <a:p>
            <a:endParaRPr lang="en-IN" dirty="0"/>
          </a:p>
        </p:txBody>
      </p:sp>
      <p:sp>
        <p:nvSpPr>
          <p:cNvPr id="7" name="TextBox 6">
            <a:extLst>
              <a:ext uri="{FF2B5EF4-FFF2-40B4-BE49-F238E27FC236}">
                <a16:creationId xmlns:a16="http://schemas.microsoft.com/office/drawing/2014/main" id="{B1A0B604-2D6D-FE63-5E60-1A68B13EA907}"/>
              </a:ext>
            </a:extLst>
          </p:cNvPr>
          <p:cNvSpPr txBox="1"/>
          <p:nvPr/>
        </p:nvSpPr>
        <p:spPr>
          <a:xfrm>
            <a:off x="61274" y="1312578"/>
            <a:ext cx="3729446" cy="461665"/>
          </a:xfrm>
          <a:prstGeom prst="rect">
            <a:avLst/>
          </a:prstGeom>
          <a:noFill/>
        </p:spPr>
        <p:txBody>
          <a:bodyPr wrap="square" rtlCol="0">
            <a:spAutoFit/>
          </a:bodyPr>
          <a:lstStyle/>
          <a:p>
            <a:pPr rtl="0"/>
            <a:r>
              <a:rPr lang="en-IN" sz="2400" b="1" i="0" u="sng" dirty="0">
                <a:solidFill>
                  <a:srgbClr val="FFFF00"/>
                </a:solidFill>
                <a:effectLst/>
                <a:highlight>
                  <a:srgbClr val="000000"/>
                </a:highlight>
                <a:latin typeface="Calibri" panose="020F0502020204030204" pitchFamily="34" charset="0"/>
              </a:rPr>
              <a:t>DASHBOARD 1: SUMMARY</a:t>
            </a:r>
            <a:endParaRPr lang="en-IN" sz="2400" dirty="0">
              <a:solidFill>
                <a:srgbClr val="FFFF00"/>
              </a:solidFill>
              <a:highlight>
                <a:srgbClr val="000000"/>
              </a:highlight>
            </a:endParaRPr>
          </a:p>
        </p:txBody>
      </p:sp>
    </p:spTree>
    <p:extLst>
      <p:ext uri="{BB962C8B-B14F-4D97-AF65-F5344CB8AC3E}">
        <p14:creationId xmlns:p14="http://schemas.microsoft.com/office/powerpoint/2010/main" val="159512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334D55-6285-6ED7-0221-086AB08EB240}"/>
              </a:ext>
            </a:extLst>
          </p:cNvPr>
          <p:cNvSpPr txBox="1"/>
          <p:nvPr/>
        </p:nvSpPr>
        <p:spPr>
          <a:xfrm>
            <a:off x="4036243" y="-23149"/>
            <a:ext cx="4119513" cy="523220"/>
          </a:xfrm>
          <a:prstGeom prst="rect">
            <a:avLst/>
          </a:prstGeom>
          <a:noFill/>
        </p:spPr>
        <p:txBody>
          <a:bodyPr wrap="square" rtlCol="0">
            <a:spAutoFit/>
          </a:bodyPr>
          <a:lstStyle/>
          <a:p>
            <a:r>
              <a:rPr lang="en-IN" sz="2800" b="1" dirty="0">
                <a:solidFill>
                  <a:srgbClr val="92D050"/>
                </a:solidFill>
                <a:highlight>
                  <a:srgbClr val="000000"/>
                </a:highlight>
              </a:rPr>
              <a:t>PROBLEM STATEMENT </a:t>
            </a:r>
          </a:p>
        </p:txBody>
      </p:sp>
      <p:sp>
        <p:nvSpPr>
          <p:cNvPr id="8" name="TextBox 7">
            <a:extLst>
              <a:ext uri="{FF2B5EF4-FFF2-40B4-BE49-F238E27FC236}">
                <a16:creationId xmlns:a16="http://schemas.microsoft.com/office/drawing/2014/main" id="{C59C7500-DE61-F872-E237-B36B818EC4BC}"/>
              </a:ext>
            </a:extLst>
          </p:cNvPr>
          <p:cNvSpPr txBox="1"/>
          <p:nvPr/>
        </p:nvSpPr>
        <p:spPr>
          <a:xfrm>
            <a:off x="277793" y="1379685"/>
            <a:ext cx="5205207" cy="2031325"/>
          </a:xfrm>
          <a:prstGeom prst="rect">
            <a:avLst/>
          </a:prstGeom>
          <a:noFill/>
        </p:spPr>
        <p:txBody>
          <a:bodyPr wrap="square" rtlCol="0">
            <a:spAutoFit/>
          </a:bodyPr>
          <a:lstStyle/>
          <a:p>
            <a:pPr rtl="0"/>
            <a:r>
              <a:rPr lang="en-US" sz="1800" b="1" i="0" u="none" strike="noStrike" dirty="0">
                <a:solidFill>
                  <a:srgbClr val="FFFF00"/>
                </a:solidFill>
                <a:effectLst/>
                <a:latin typeface="Calibri" panose="020F0502020204030204" pitchFamily="34" charset="0"/>
              </a:rPr>
              <a:t>Good Loan v Bad Loan KPI’s</a:t>
            </a:r>
            <a:endParaRPr lang="en-US" b="0" dirty="0">
              <a:solidFill>
                <a:srgbClr val="FFFF00"/>
              </a:solidFill>
              <a:effectLst/>
            </a:endParaRPr>
          </a:p>
          <a:p>
            <a:pPr rtl="0"/>
            <a:br>
              <a:rPr lang="en-US" b="0" dirty="0">
                <a:effectLst/>
              </a:rPr>
            </a:br>
            <a:r>
              <a:rPr lang="en-US" sz="1800" b="1" i="0" u="none" strike="noStrike" dirty="0">
                <a:solidFill>
                  <a:srgbClr val="FFFF00"/>
                </a:solidFill>
                <a:effectLst/>
                <a:latin typeface="Calibri" panose="020F0502020204030204" pitchFamily="34" charset="0"/>
              </a:rPr>
              <a:t>Good Loan:</a:t>
            </a:r>
            <a:endParaRPr lang="en-US" b="0" dirty="0">
              <a:solidFill>
                <a:srgbClr val="FFFF00"/>
              </a:solidFill>
              <a:effectLst/>
            </a:endParaRPr>
          </a:p>
          <a:p>
            <a:pPr rtl="0" fontAlgn="base">
              <a:buFont typeface="+mj-lt"/>
              <a:buAutoNum type="arabicPeriod"/>
            </a:pPr>
            <a:r>
              <a:rPr lang="en-US" sz="1800" b="1" i="0" u="none" strike="noStrike" dirty="0">
                <a:solidFill>
                  <a:srgbClr val="FFFFFF"/>
                </a:solidFill>
                <a:effectLst/>
                <a:latin typeface="Calibri" panose="020F0502020204030204" pitchFamily="34" charset="0"/>
              </a:rPr>
              <a:t>Good Loan Application Percentage</a:t>
            </a:r>
          </a:p>
          <a:p>
            <a:pPr rtl="0" fontAlgn="base">
              <a:buFont typeface="+mj-lt"/>
              <a:buAutoNum type="arabicPeriod"/>
            </a:pPr>
            <a:r>
              <a:rPr lang="en-US" sz="1800" b="1" i="0" u="none" strike="noStrike" dirty="0">
                <a:solidFill>
                  <a:srgbClr val="FFFFFF"/>
                </a:solidFill>
                <a:effectLst/>
                <a:latin typeface="Calibri" panose="020F0502020204030204" pitchFamily="34" charset="0"/>
              </a:rPr>
              <a:t>Good Loan Applications</a:t>
            </a:r>
          </a:p>
          <a:p>
            <a:pPr rtl="0" fontAlgn="base">
              <a:buFont typeface="+mj-lt"/>
              <a:buAutoNum type="arabicPeriod"/>
            </a:pPr>
            <a:r>
              <a:rPr lang="en-US" sz="1800" b="1" i="0" u="none" strike="noStrike" dirty="0">
                <a:solidFill>
                  <a:srgbClr val="FFFFFF"/>
                </a:solidFill>
                <a:effectLst/>
                <a:latin typeface="Calibri" panose="020F0502020204030204" pitchFamily="34" charset="0"/>
              </a:rPr>
              <a:t>Good Loan Funded Amount</a:t>
            </a:r>
          </a:p>
          <a:p>
            <a:pPr rtl="0" fontAlgn="base">
              <a:buFont typeface="+mj-lt"/>
              <a:buAutoNum type="arabicPeriod"/>
            </a:pPr>
            <a:r>
              <a:rPr lang="en-US" sz="1800" b="1" i="0" u="none" strike="noStrike" dirty="0">
                <a:solidFill>
                  <a:srgbClr val="FFFFFF"/>
                </a:solidFill>
                <a:effectLst/>
                <a:latin typeface="Calibri" panose="020F0502020204030204" pitchFamily="34" charset="0"/>
              </a:rPr>
              <a:t>Good Loan Total Received Amount</a:t>
            </a:r>
          </a:p>
        </p:txBody>
      </p:sp>
      <p:sp>
        <p:nvSpPr>
          <p:cNvPr id="9" name="TextBox 8">
            <a:extLst>
              <a:ext uri="{FF2B5EF4-FFF2-40B4-BE49-F238E27FC236}">
                <a16:creationId xmlns:a16="http://schemas.microsoft.com/office/drawing/2014/main" id="{277C6AF7-4537-9AB4-C13F-27323A63289C}"/>
              </a:ext>
            </a:extLst>
          </p:cNvPr>
          <p:cNvSpPr txBox="1"/>
          <p:nvPr/>
        </p:nvSpPr>
        <p:spPr>
          <a:xfrm>
            <a:off x="61274" y="745326"/>
            <a:ext cx="3729446" cy="461665"/>
          </a:xfrm>
          <a:prstGeom prst="rect">
            <a:avLst/>
          </a:prstGeom>
          <a:noFill/>
        </p:spPr>
        <p:txBody>
          <a:bodyPr wrap="square" rtlCol="0">
            <a:spAutoFit/>
          </a:bodyPr>
          <a:lstStyle/>
          <a:p>
            <a:pPr rtl="0"/>
            <a:r>
              <a:rPr lang="en-IN" sz="2400" b="1" i="0" u="sng" dirty="0">
                <a:solidFill>
                  <a:srgbClr val="FFFF00"/>
                </a:solidFill>
                <a:effectLst/>
                <a:highlight>
                  <a:srgbClr val="000000"/>
                </a:highlight>
                <a:latin typeface="Calibri" panose="020F0502020204030204" pitchFamily="34" charset="0"/>
              </a:rPr>
              <a:t>DASHBOARD 1: SUMMARY</a:t>
            </a:r>
            <a:endParaRPr lang="en-IN" sz="2400" dirty="0">
              <a:solidFill>
                <a:srgbClr val="FFFF00"/>
              </a:solidFill>
              <a:highlight>
                <a:srgbClr val="000000"/>
              </a:highlight>
            </a:endParaRPr>
          </a:p>
        </p:txBody>
      </p:sp>
      <p:sp>
        <p:nvSpPr>
          <p:cNvPr id="12" name="TextBox 11">
            <a:extLst>
              <a:ext uri="{FF2B5EF4-FFF2-40B4-BE49-F238E27FC236}">
                <a16:creationId xmlns:a16="http://schemas.microsoft.com/office/drawing/2014/main" id="{F938CA4F-B52A-AF50-DF2D-1E25B280E1C5}"/>
              </a:ext>
            </a:extLst>
          </p:cNvPr>
          <p:cNvSpPr txBox="1"/>
          <p:nvPr/>
        </p:nvSpPr>
        <p:spPr>
          <a:xfrm>
            <a:off x="6454278" y="1804186"/>
            <a:ext cx="5737722" cy="1508105"/>
          </a:xfrm>
          <a:prstGeom prst="rect">
            <a:avLst/>
          </a:prstGeom>
          <a:noFill/>
        </p:spPr>
        <p:txBody>
          <a:bodyPr wrap="square">
            <a:spAutoFit/>
          </a:bodyPr>
          <a:lstStyle/>
          <a:p>
            <a:pPr rtl="0"/>
            <a:r>
              <a:rPr lang="en-US" sz="2000" b="1" i="0" u="none" strike="noStrike" dirty="0">
                <a:solidFill>
                  <a:srgbClr val="FFFF00"/>
                </a:solidFill>
                <a:effectLst/>
                <a:latin typeface="Calibri" panose="020F0502020204030204" pitchFamily="34" charset="0"/>
              </a:rPr>
              <a:t>Bad Loan</a:t>
            </a:r>
            <a:endParaRPr lang="en-US" b="0" dirty="0">
              <a:solidFill>
                <a:srgbClr val="FFFF00"/>
              </a:solidFill>
              <a:effectLst/>
            </a:endParaRPr>
          </a:p>
          <a:p>
            <a:pPr rtl="0" fontAlgn="base">
              <a:buFont typeface="+mj-lt"/>
              <a:buAutoNum type="arabicPeriod"/>
            </a:pPr>
            <a:r>
              <a:rPr lang="en-US" sz="1800" b="1" i="0" u="none" strike="noStrike" dirty="0">
                <a:solidFill>
                  <a:srgbClr val="FFFFFF"/>
                </a:solidFill>
                <a:effectLst/>
                <a:latin typeface="Calibri" panose="020F0502020204030204" pitchFamily="34" charset="0"/>
              </a:rPr>
              <a:t>Bad Loan Application Percentage</a:t>
            </a:r>
          </a:p>
          <a:p>
            <a:pPr rtl="0" fontAlgn="base">
              <a:buFont typeface="+mj-lt"/>
              <a:buAutoNum type="arabicPeriod"/>
            </a:pPr>
            <a:r>
              <a:rPr lang="en-US" sz="1800" b="1" i="0" u="none" strike="noStrike" dirty="0">
                <a:solidFill>
                  <a:srgbClr val="FFFFFF"/>
                </a:solidFill>
                <a:effectLst/>
                <a:latin typeface="Calibri" panose="020F0502020204030204" pitchFamily="34" charset="0"/>
              </a:rPr>
              <a:t>Bad Loan Applications</a:t>
            </a:r>
          </a:p>
          <a:p>
            <a:pPr rtl="0" fontAlgn="base">
              <a:buFont typeface="+mj-lt"/>
              <a:buAutoNum type="arabicPeriod"/>
            </a:pPr>
            <a:r>
              <a:rPr lang="en-US" sz="1800" b="1" i="0" u="none" strike="noStrike" dirty="0">
                <a:solidFill>
                  <a:srgbClr val="FFFFFF"/>
                </a:solidFill>
                <a:effectLst/>
                <a:latin typeface="Calibri" panose="020F0502020204030204" pitchFamily="34" charset="0"/>
              </a:rPr>
              <a:t>Bad Loan Funded Amount</a:t>
            </a:r>
          </a:p>
          <a:p>
            <a:pPr rtl="0" fontAlgn="base">
              <a:buFont typeface="+mj-lt"/>
              <a:buAutoNum type="arabicPeriod"/>
            </a:pPr>
            <a:r>
              <a:rPr lang="en-US" sz="1800" b="1" i="0" u="none" strike="noStrike" dirty="0">
                <a:solidFill>
                  <a:srgbClr val="FFFFFF"/>
                </a:solidFill>
                <a:effectLst/>
                <a:latin typeface="Calibri" panose="020F0502020204030204" pitchFamily="34" charset="0"/>
              </a:rPr>
              <a:t>Bad Loan Total Received Amount</a:t>
            </a:r>
          </a:p>
        </p:txBody>
      </p:sp>
      <p:sp>
        <p:nvSpPr>
          <p:cNvPr id="14" name="TextBox 13">
            <a:extLst>
              <a:ext uri="{FF2B5EF4-FFF2-40B4-BE49-F238E27FC236}">
                <a16:creationId xmlns:a16="http://schemas.microsoft.com/office/drawing/2014/main" id="{2D07C20D-9F4D-5A19-8CB1-2F9760E156FC}"/>
              </a:ext>
            </a:extLst>
          </p:cNvPr>
          <p:cNvSpPr txBox="1"/>
          <p:nvPr/>
        </p:nvSpPr>
        <p:spPr>
          <a:xfrm>
            <a:off x="277793" y="3995135"/>
            <a:ext cx="11678855" cy="2534027"/>
          </a:xfrm>
          <a:prstGeom prst="rect">
            <a:avLst/>
          </a:prstGeom>
          <a:noFill/>
        </p:spPr>
        <p:txBody>
          <a:bodyPr wrap="square">
            <a:spAutoFit/>
          </a:bodyPr>
          <a:lstStyle/>
          <a:p>
            <a:pPr algn="just" rtl="0"/>
            <a:r>
              <a:rPr lang="en-US" sz="1900" b="1" i="0" u="none" strike="noStrike" dirty="0">
                <a:solidFill>
                  <a:srgbClr val="FFFF00"/>
                </a:solidFill>
                <a:effectLst/>
                <a:latin typeface="Calibri" panose="020F0502020204030204" pitchFamily="34" charset="0"/>
              </a:rPr>
              <a:t>Loan Status Grid View</a:t>
            </a:r>
            <a:endParaRPr lang="en-US" sz="1900" b="1" dirty="0">
              <a:solidFill>
                <a:srgbClr val="FFFF00"/>
              </a:solidFill>
              <a:effectLst/>
            </a:endParaRPr>
          </a:p>
          <a:p>
            <a:pPr algn="just" rtl="0">
              <a:spcBef>
                <a:spcPts val="800"/>
              </a:spcBef>
            </a:pPr>
            <a:r>
              <a:rPr lang="en-US" sz="1900" b="1" i="0" u="none" strike="noStrike" dirty="0">
                <a:solidFill>
                  <a:srgbClr val="FFFFFF"/>
                </a:solidFill>
                <a:effectLst/>
                <a:latin typeface="Calibri" panose="020F0502020204030204" pitchFamily="34" charset="0"/>
              </a:rPr>
              <a:t>In order to gain a comprehensive overview of our lending operations and monitor the performance of loans, we aim to create a grid view report categorized by 'Loan Status.’ By providing insights into metrics such as 'Total Loan Applications,' 'Total Funded Amount,' 'Total Amount Received,' 'Month-to-Date (MTD) Funded Amount,' 'MTD Amount Received,' 'Average Interest Rate,' and 'Average Debt-to-Income Ratio (DTI),' this grid view will empower us to make data-driven decisions and assess the health of our loan portfolio.</a:t>
            </a:r>
            <a:endParaRPr lang="en-US" sz="1900" b="1" dirty="0">
              <a:effectLst/>
            </a:endParaRPr>
          </a:p>
          <a:p>
            <a:br>
              <a:rPr lang="en-US" sz="1900" b="1" dirty="0"/>
            </a:br>
            <a:endParaRPr lang="en-IN" sz="1900" b="1" dirty="0"/>
          </a:p>
        </p:txBody>
      </p:sp>
    </p:spTree>
    <p:extLst>
      <p:ext uri="{BB962C8B-B14F-4D97-AF65-F5344CB8AC3E}">
        <p14:creationId xmlns:p14="http://schemas.microsoft.com/office/powerpoint/2010/main" val="177037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70D2C4-2B86-020F-30EB-F2148CAEAE53}"/>
              </a:ext>
            </a:extLst>
          </p:cNvPr>
          <p:cNvSpPr txBox="1"/>
          <p:nvPr/>
        </p:nvSpPr>
        <p:spPr>
          <a:xfrm>
            <a:off x="219919" y="1406255"/>
            <a:ext cx="12192000" cy="4770537"/>
          </a:xfrm>
          <a:prstGeom prst="rect">
            <a:avLst/>
          </a:prstGeom>
          <a:noFill/>
        </p:spPr>
        <p:txBody>
          <a:bodyPr wrap="square">
            <a:spAutoFit/>
          </a:bodyPr>
          <a:lstStyle/>
          <a:p>
            <a:pPr rtl="0"/>
            <a:br>
              <a:rPr lang="en-US" b="0" dirty="0">
                <a:effectLst/>
              </a:rPr>
            </a:br>
            <a:r>
              <a:rPr lang="en-US" sz="2400" b="1" i="0" u="sng" dirty="0">
                <a:solidFill>
                  <a:srgbClr val="FFD966"/>
                </a:solidFill>
                <a:effectLst/>
                <a:highlight>
                  <a:srgbClr val="000000"/>
                </a:highlight>
                <a:latin typeface="Calibri" panose="020F0502020204030204" pitchFamily="34" charset="0"/>
              </a:rPr>
              <a:t>DASHBOARD 2: OVERVIEW</a:t>
            </a:r>
            <a:endParaRPr lang="en-US" b="0" dirty="0">
              <a:effectLst/>
              <a:highlight>
                <a:srgbClr val="000000"/>
              </a:highlight>
            </a:endParaRPr>
          </a:p>
          <a:p>
            <a:pPr rtl="0"/>
            <a:br>
              <a:rPr lang="en-US" b="0" dirty="0">
                <a:solidFill>
                  <a:srgbClr val="FFFF00"/>
                </a:solidFill>
                <a:effectLst/>
              </a:rPr>
            </a:br>
            <a:r>
              <a:rPr lang="en-US" sz="2800" b="1" i="0" u="none" strike="noStrike" dirty="0">
                <a:solidFill>
                  <a:srgbClr val="FFFF00"/>
                </a:solidFill>
                <a:effectLst/>
                <a:latin typeface="Calibri" panose="020F0502020204030204" pitchFamily="34" charset="0"/>
              </a:rPr>
              <a:t>CHARTS</a:t>
            </a:r>
            <a:endParaRPr lang="en-US" b="0" dirty="0">
              <a:solidFill>
                <a:srgbClr val="FFFF00"/>
              </a:solidFill>
              <a:effectLst/>
            </a:endParaRPr>
          </a:p>
          <a:p>
            <a:pPr rtl="0" fontAlgn="base">
              <a:buFont typeface="+mj-lt"/>
              <a:buAutoNum type="arabicPeriod"/>
            </a:pPr>
            <a:r>
              <a:rPr lang="en-US" sz="1800" b="1" i="0" u="none" strike="noStrike" dirty="0">
                <a:solidFill>
                  <a:srgbClr val="FFD966"/>
                </a:solidFill>
                <a:effectLst/>
                <a:latin typeface="Calibri" panose="020F0502020204030204" pitchFamily="34" charset="0"/>
              </a:rPr>
              <a:t>Monthly Trends by Issue Date (Line Chart):  </a:t>
            </a:r>
            <a:r>
              <a:rPr lang="en-US" sz="1800" b="0" i="0" u="none" strike="noStrike" dirty="0">
                <a:solidFill>
                  <a:srgbClr val="FFFFFF"/>
                </a:solidFill>
                <a:effectLst/>
                <a:latin typeface="Calibri" panose="020F0502020204030204" pitchFamily="34" charset="0"/>
              </a:rPr>
              <a:t>To identify seasonality and long-term trends in lending activities</a:t>
            </a:r>
            <a:endParaRPr lang="en-US" sz="1800" b="1" i="0" u="none" strike="noStrike" dirty="0">
              <a:solidFill>
                <a:srgbClr val="FFD966"/>
              </a:solidFill>
              <a:effectLst/>
              <a:latin typeface="Calibri" panose="020F0502020204030204" pitchFamily="34" charset="0"/>
            </a:endParaRPr>
          </a:p>
          <a:p>
            <a:pPr rtl="0" fontAlgn="base">
              <a:buFont typeface="+mj-lt"/>
              <a:buAutoNum type="arabicPeriod"/>
            </a:pPr>
            <a:r>
              <a:rPr lang="en-US" sz="1800" b="1" i="0" u="none" strike="noStrike" dirty="0">
                <a:solidFill>
                  <a:srgbClr val="FFD966"/>
                </a:solidFill>
                <a:effectLst/>
                <a:latin typeface="Calibri" panose="020F0502020204030204" pitchFamily="34" charset="0"/>
              </a:rPr>
              <a:t>Regional Analysis by State (Filled Map):</a:t>
            </a:r>
            <a:r>
              <a:rPr lang="en-US" sz="1800" b="0" i="0" u="none" strike="noStrike" dirty="0">
                <a:solidFill>
                  <a:srgbClr val="FFFFFF"/>
                </a:solidFill>
                <a:effectLst/>
                <a:latin typeface="Calibri" panose="020F0502020204030204" pitchFamily="34" charset="0"/>
              </a:rPr>
              <a:t> To identify regions with significant lending activity and assess regional disparities</a:t>
            </a:r>
            <a:endParaRPr lang="en-US" sz="1800" b="1" i="0" u="none" strike="noStrike" dirty="0">
              <a:solidFill>
                <a:srgbClr val="FFD966"/>
              </a:solidFill>
              <a:effectLst/>
              <a:latin typeface="Calibri" panose="020F0502020204030204" pitchFamily="34" charset="0"/>
            </a:endParaRPr>
          </a:p>
          <a:p>
            <a:pPr rtl="0" fontAlgn="base">
              <a:buFont typeface="+mj-lt"/>
              <a:buAutoNum type="arabicPeriod"/>
            </a:pPr>
            <a:r>
              <a:rPr lang="en-US" sz="1800" b="1" i="0" u="none" strike="noStrike" dirty="0">
                <a:solidFill>
                  <a:srgbClr val="FFD966"/>
                </a:solidFill>
                <a:effectLst/>
                <a:latin typeface="Calibri" panose="020F0502020204030204" pitchFamily="34" charset="0"/>
              </a:rPr>
              <a:t>Loan Term Analysis (Donut Chart): </a:t>
            </a:r>
            <a:r>
              <a:rPr lang="en-US" sz="1800" b="0" i="0" u="none" strike="noStrike" dirty="0">
                <a:solidFill>
                  <a:srgbClr val="FFFFFF"/>
                </a:solidFill>
                <a:effectLst/>
                <a:latin typeface="Calibri" panose="020F0502020204030204" pitchFamily="34" charset="0"/>
              </a:rPr>
              <a:t>To allow the client to understand the distribution of loans across various term lengths.</a:t>
            </a:r>
            <a:endParaRPr lang="en-US" sz="1800" b="1" i="0" u="none" strike="noStrike" dirty="0">
              <a:solidFill>
                <a:srgbClr val="FFD966"/>
              </a:solidFill>
              <a:effectLst/>
              <a:latin typeface="Calibri" panose="020F0502020204030204" pitchFamily="34" charset="0"/>
            </a:endParaRPr>
          </a:p>
          <a:p>
            <a:pPr rtl="0" fontAlgn="base">
              <a:buFont typeface="+mj-lt"/>
              <a:buAutoNum type="arabicPeriod"/>
            </a:pPr>
            <a:r>
              <a:rPr lang="en-US" sz="1800" b="1" i="0" u="none" strike="noStrike" dirty="0">
                <a:solidFill>
                  <a:srgbClr val="FFD966"/>
                </a:solidFill>
                <a:effectLst/>
                <a:latin typeface="Calibri" panose="020F0502020204030204" pitchFamily="34" charset="0"/>
              </a:rPr>
              <a:t>Employee Length Analysis (Bar Chart): </a:t>
            </a:r>
            <a:r>
              <a:rPr lang="en-US" sz="1800" b="0" i="0" u="none" strike="noStrike" dirty="0">
                <a:solidFill>
                  <a:srgbClr val="FFFFFF"/>
                </a:solidFill>
                <a:effectLst/>
                <a:latin typeface="Calibri" panose="020F0502020204030204" pitchFamily="34" charset="0"/>
              </a:rPr>
              <a:t>How lending metrics are distributed among borrowers with different employment lengths, helping us assess the impact of employment history on loan applications.</a:t>
            </a:r>
            <a:endParaRPr lang="en-US" sz="1800" b="1" i="0" u="none" strike="noStrike" dirty="0">
              <a:solidFill>
                <a:srgbClr val="FFD966"/>
              </a:solidFill>
              <a:effectLst/>
              <a:latin typeface="Calibri" panose="020F0502020204030204" pitchFamily="34" charset="0"/>
            </a:endParaRPr>
          </a:p>
          <a:p>
            <a:pPr rtl="0" fontAlgn="base">
              <a:buFont typeface="+mj-lt"/>
              <a:buAutoNum type="arabicPeriod"/>
            </a:pPr>
            <a:r>
              <a:rPr lang="en-US" sz="1800" b="1" i="0" u="none" strike="noStrike" dirty="0">
                <a:solidFill>
                  <a:srgbClr val="FFD966"/>
                </a:solidFill>
                <a:effectLst/>
                <a:latin typeface="Calibri" panose="020F0502020204030204" pitchFamily="34" charset="0"/>
              </a:rPr>
              <a:t>Loan Purpose Breakdown (Bar Chart): </a:t>
            </a:r>
            <a:r>
              <a:rPr lang="en-US" sz="1800" b="1" i="0" u="none" strike="noStrike" dirty="0">
                <a:solidFill>
                  <a:srgbClr val="FFFFFF"/>
                </a:solidFill>
                <a:effectLst/>
                <a:latin typeface="Calibri" panose="020F0502020204030204" pitchFamily="34" charset="0"/>
              </a:rPr>
              <a:t>W</a:t>
            </a:r>
            <a:r>
              <a:rPr lang="en-US" sz="1800" b="0" i="0" u="none" strike="noStrike" dirty="0">
                <a:solidFill>
                  <a:srgbClr val="FFFFFF"/>
                </a:solidFill>
                <a:effectLst/>
                <a:latin typeface="Calibri" panose="020F0502020204030204" pitchFamily="34" charset="0"/>
              </a:rPr>
              <a:t>ill provide a visual breakdown of loan metrics based on the stated purposes of loans, aiding in the understanding of the primary reasons borrowers seek financing.</a:t>
            </a:r>
            <a:endParaRPr lang="en-US" sz="1800" b="1" i="0" u="none" strike="noStrike" dirty="0">
              <a:solidFill>
                <a:srgbClr val="FFD966"/>
              </a:solidFill>
              <a:effectLst/>
              <a:latin typeface="Calibri" panose="020F0502020204030204" pitchFamily="34" charset="0"/>
            </a:endParaRPr>
          </a:p>
          <a:p>
            <a:pPr rtl="0" fontAlgn="base">
              <a:buFont typeface="+mj-lt"/>
              <a:buAutoNum type="arabicPeriod"/>
            </a:pPr>
            <a:r>
              <a:rPr lang="en-US" sz="1800" b="1" i="0" u="none" strike="noStrike" dirty="0">
                <a:solidFill>
                  <a:srgbClr val="FFD966"/>
                </a:solidFill>
                <a:effectLst/>
                <a:latin typeface="Calibri" panose="020F0502020204030204" pitchFamily="34" charset="0"/>
              </a:rPr>
              <a:t>Home Ownership Analysis (Tree Map): </a:t>
            </a:r>
            <a:r>
              <a:rPr lang="en-US" sz="1800" b="0" i="0" u="none" strike="noStrike" dirty="0">
                <a:solidFill>
                  <a:srgbClr val="FFFFFF"/>
                </a:solidFill>
                <a:effectLst/>
                <a:latin typeface="Calibri" panose="020F0502020204030204" pitchFamily="34" charset="0"/>
              </a:rPr>
              <a:t>For a hierarchical view of how home ownership impacts loan applications and disbursements.</a:t>
            </a:r>
            <a:endParaRPr lang="en-US" sz="1800" b="1" i="0" u="none" strike="noStrike" dirty="0">
              <a:solidFill>
                <a:srgbClr val="FFD966"/>
              </a:solidFill>
              <a:effectLst/>
              <a:latin typeface="Calibri" panose="020F0502020204030204" pitchFamily="34" charset="0"/>
            </a:endParaRPr>
          </a:p>
          <a:p>
            <a:pPr rtl="0"/>
            <a:r>
              <a:rPr lang="en-US" sz="1800" b="1" i="1" u="sng" dirty="0">
                <a:solidFill>
                  <a:srgbClr val="FFFF00"/>
                </a:solidFill>
                <a:effectLst/>
                <a:latin typeface="Calibri" panose="020F0502020204030204" pitchFamily="34" charset="0"/>
              </a:rPr>
              <a:t>Metrics to be shown: 'Total Loan Applications,' 'Total Funded Amount,' and 'Total Amount Received'</a:t>
            </a:r>
            <a:endParaRPr lang="en-US" b="0" dirty="0">
              <a:effectLst/>
            </a:endParaRPr>
          </a:p>
          <a:p>
            <a:br>
              <a:rPr lang="en-US" dirty="0"/>
            </a:br>
            <a:endParaRPr lang="en-IN" dirty="0"/>
          </a:p>
        </p:txBody>
      </p:sp>
      <p:sp>
        <p:nvSpPr>
          <p:cNvPr id="10" name="TextBox 9">
            <a:extLst>
              <a:ext uri="{FF2B5EF4-FFF2-40B4-BE49-F238E27FC236}">
                <a16:creationId xmlns:a16="http://schemas.microsoft.com/office/drawing/2014/main" id="{3280D121-5625-B7E4-BFF2-7F720377EC5E}"/>
              </a:ext>
            </a:extLst>
          </p:cNvPr>
          <p:cNvSpPr txBox="1"/>
          <p:nvPr/>
        </p:nvSpPr>
        <p:spPr>
          <a:xfrm>
            <a:off x="4444678" y="110488"/>
            <a:ext cx="6204030" cy="477054"/>
          </a:xfrm>
          <a:prstGeom prst="rect">
            <a:avLst/>
          </a:prstGeom>
          <a:noFill/>
        </p:spPr>
        <p:txBody>
          <a:bodyPr wrap="square">
            <a:spAutoFit/>
          </a:bodyPr>
          <a:lstStyle/>
          <a:p>
            <a:pPr rtl="0"/>
            <a:r>
              <a:rPr lang="en-US" sz="2500" b="1" i="0" u="none" strike="noStrike" dirty="0">
                <a:solidFill>
                  <a:srgbClr val="92D050"/>
                </a:solidFill>
                <a:effectLst/>
                <a:highlight>
                  <a:srgbClr val="000000"/>
                </a:highlight>
                <a:latin typeface="Lato" panose="020F0502020204030203" pitchFamily="34" charset="0"/>
              </a:rPr>
              <a:t>PROBLEM STATEMENT</a:t>
            </a:r>
            <a:endParaRPr lang="en-US" sz="2500" b="0" dirty="0">
              <a:solidFill>
                <a:srgbClr val="92D050"/>
              </a:solidFill>
              <a:effectLst/>
              <a:highlight>
                <a:srgbClr val="000000"/>
              </a:highlight>
            </a:endParaRPr>
          </a:p>
        </p:txBody>
      </p:sp>
    </p:spTree>
    <p:extLst>
      <p:ext uri="{BB962C8B-B14F-4D97-AF65-F5344CB8AC3E}">
        <p14:creationId xmlns:p14="http://schemas.microsoft.com/office/powerpoint/2010/main" val="279804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7DF74F-950D-BAD8-8878-E625C7148B62}"/>
              </a:ext>
            </a:extLst>
          </p:cNvPr>
          <p:cNvSpPr txBox="1"/>
          <p:nvPr/>
        </p:nvSpPr>
        <p:spPr>
          <a:xfrm>
            <a:off x="266217" y="1739666"/>
            <a:ext cx="11620983" cy="3883114"/>
          </a:xfrm>
          <a:prstGeom prst="rect">
            <a:avLst/>
          </a:prstGeom>
          <a:noFill/>
        </p:spPr>
        <p:txBody>
          <a:bodyPr wrap="square">
            <a:spAutoFit/>
          </a:bodyPr>
          <a:lstStyle/>
          <a:p>
            <a:pPr rtl="0"/>
            <a:r>
              <a:rPr lang="en-US" sz="2400" b="1" i="0" u="sng" dirty="0">
                <a:solidFill>
                  <a:srgbClr val="FFFF00"/>
                </a:solidFill>
                <a:effectLst/>
                <a:highlight>
                  <a:srgbClr val="000000"/>
                </a:highlight>
                <a:latin typeface="Calibri" panose="020F0502020204030204" pitchFamily="34" charset="0"/>
              </a:rPr>
              <a:t>DASHBOARD 3: DETAILS</a:t>
            </a:r>
            <a:endParaRPr lang="en-US" sz="2400" b="0" dirty="0">
              <a:solidFill>
                <a:srgbClr val="FFFF00"/>
              </a:solidFill>
              <a:effectLst/>
              <a:highlight>
                <a:srgbClr val="000000"/>
              </a:highlight>
            </a:endParaRPr>
          </a:p>
          <a:p>
            <a:pPr rtl="0"/>
            <a:br>
              <a:rPr lang="en-US" sz="1900" b="0" dirty="0">
                <a:effectLst/>
              </a:rPr>
            </a:br>
            <a:r>
              <a:rPr lang="en-US" sz="1900" b="1" i="0" u="none" strike="noStrike" dirty="0">
                <a:solidFill>
                  <a:srgbClr val="FFFF00"/>
                </a:solidFill>
                <a:effectLst/>
                <a:latin typeface="Calibri" panose="020F0502020204030204" pitchFamily="34" charset="0"/>
              </a:rPr>
              <a:t>GRID</a:t>
            </a:r>
            <a:endParaRPr lang="en-US" sz="1900" b="0" dirty="0">
              <a:solidFill>
                <a:srgbClr val="FFFF00"/>
              </a:solidFill>
              <a:effectLst/>
            </a:endParaRPr>
          </a:p>
          <a:p>
            <a:pPr algn="just" rtl="0"/>
            <a:r>
              <a:rPr lang="en-US" sz="1900" b="0" i="0" u="none" strike="noStrike" dirty="0">
                <a:solidFill>
                  <a:srgbClr val="FFFFFF"/>
                </a:solidFill>
                <a:effectLst/>
                <a:latin typeface="Calibri" panose="020F0502020204030204" pitchFamily="34" charset="0"/>
              </a:rPr>
              <a:t>Need for a comprehensive 'Details Dashboard' that provides a consolidated view of all the essential information within our loan data. This Details Dashboard aims to offer a holistic snapshot of key loan-related metrics and data points, enabling users to access critical information efficiently.</a:t>
            </a:r>
            <a:endParaRPr lang="en-US" sz="1900" b="0" dirty="0">
              <a:effectLst/>
            </a:endParaRPr>
          </a:p>
          <a:p>
            <a:pPr algn="just" rtl="0">
              <a:spcBef>
                <a:spcPts val="800"/>
              </a:spcBef>
            </a:pPr>
            <a:r>
              <a:rPr lang="en-US" sz="1900" b="1" i="1" u="none" strike="noStrike" dirty="0">
                <a:solidFill>
                  <a:srgbClr val="FFFF00"/>
                </a:solidFill>
                <a:effectLst/>
                <a:latin typeface="Calibri" panose="020F0502020204030204" pitchFamily="34" charset="0"/>
              </a:rPr>
              <a:t>Objective:</a:t>
            </a:r>
            <a:endParaRPr lang="en-US" sz="1900" b="0" dirty="0">
              <a:solidFill>
                <a:srgbClr val="FFFF00"/>
              </a:solidFill>
              <a:effectLst/>
            </a:endParaRPr>
          </a:p>
          <a:p>
            <a:pPr algn="just" rtl="0">
              <a:spcBef>
                <a:spcPts val="800"/>
              </a:spcBef>
            </a:pPr>
            <a:r>
              <a:rPr lang="en-US" sz="1900" b="0" i="1" u="none" strike="noStrike" dirty="0">
                <a:solidFill>
                  <a:srgbClr val="FFFF00"/>
                </a:solidFill>
                <a:effectLst/>
                <a:latin typeface="Calibri" panose="020F0502020204030204" pitchFamily="34" charset="0"/>
              </a:rPr>
              <a:t>The primary objective of the Details Dashboard is to provide a comprehensive and user-friendly interface for accessing vital loan data. It will serve as a one-stop solution for users seeking detailed insights into our loan portfolio, borrower profiles, and loan performance.</a:t>
            </a:r>
            <a:endParaRPr lang="en-US" sz="1900" b="0" dirty="0">
              <a:solidFill>
                <a:srgbClr val="FFFF00"/>
              </a:solidFill>
              <a:effectLst/>
            </a:endParaRPr>
          </a:p>
          <a:p>
            <a:br>
              <a:rPr lang="en-US" sz="1900" b="0" dirty="0">
                <a:effectLst/>
              </a:rPr>
            </a:br>
            <a:endParaRPr lang="en-IN" sz="1900" dirty="0"/>
          </a:p>
        </p:txBody>
      </p:sp>
      <p:sp>
        <p:nvSpPr>
          <p:cNvPr id="7" name="TextBox 6">
            <a:extLst>
              <a:ext uri="{FF2B5EF4-FFF2-40B4-BE49-F238E27FC236}">
                <a16:creationId xmlns:a16="http://schemas.microsoft.com/office/drawing/2014/main" id="{934F49FF-3005-B2AE-0E30-5DA2580B3576}"/>
              </a:ext>
            </a:extLst>
          </p:cNvPr>
          <p:cNvSpPr txBox="1"/>
          <p:nvPr/>
        </p:nvSpPr>
        <p:spPr>
          <a:xfrm>
            <a:off x="4841112" y="0"/>
            <a:ext cx="6163518" cy="477054"/>
          </a:xfrm>
          <a:prstGeom prst="rect">
            <a:avLst/>
          </a:prstGeom>
          <a:noFill/>
        </p:spPr>
        <p:txBody>
          <a:bodyPr wrap="square">
            <a:spAutoFit/>
          </a:bodyPr>
          <a:lstStyle/>
          <a:p>
            <a:r>
              <a:rPr lang="en-IN" sz="2500" b="1" dirty="0">
                <a:solidFill>
                  <a:srgbClr val="92D050"/>
                </a:solidFill>
                <a:highlight>
                  <a:srgbClr val="000000"/>
                </a:highlight>
              </a:rPr>
              <a:t>PROBLEM STATEMENT </a:t>
            </a:r>
          </a:p>
        </p:txBody>
      </p:sp>
    </p:spTree>
    <p:extLst>
      <p:ext uri="{BB962C8B-B14F-4D97-AF65-F5344CB8AC3E}">
        <p14:creationId xmlns:p14="http://schemas.microsoft.com/office/powerpoint/2010/main" val="2163747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D29B1E-CDD6-F12B-F26D-0849B4CA67E2}"/>
              </a:ext>
            </a:extLst>
          </p:cNvPr>
          <p:cNvSpPr txBox="1"/>
          <p:nvPr/>
        </p:nvSpPr>
        <p:spPr>
          <a:xfrm>
            <a:off x="312517" y="678769"/>
            <a:ext cx="12192000" cy="6463308"/>
          </a:xfrm>
          <a:prstGeom prst="rect">
            <a:avLst/>
          </a:prstGeom>
          <a:noFill/>
        </p:spPr>
        <p:txBody>
          <a:bodyPr wrap="square">
            <a:spAutoFit/>
          </a:bodyPr>
          <a:lstStyle/>
          <a:p>
            <a:r>
              <a:rPr lang="en-US" sz="1800" b="0"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This file contains all the meta information regarding the columns described in the CSV files. </a:t>
            </a:r>
          </a:p>
          <a:p>
            <a:r>
              <a:rPr lang="en-US" sz="1800" b="0" dirty="0">
                <a:latin typeface="Calibri" panose="020F0502020204030204" pitchFamily="34" charset="0"/>
                <a:ea typeface="Calibri" panose="020F0502020204030204" pitchFamily="34" charset="0"/>
                <a:cs typeface="Calibri" panose="020F0502020204030204" pitchFamily="34" charset="0"/>
              </a:rPr>
              <a:t>1. </a:t>
            </a:r>
            <a:r>
              <a:rPr lang="en-US" sz="1800" b="0" dirty="0" err="1">
                <a:latin typeface="Calibri" panose="020F0502020204030204" pitchFamily="34" charset="0"/>
                <a:ea typeface="Calibri" panose="020F0502020204030204" pitchFamily="34" charset="0"/>
                <a:cs typeface="Calibri" panose="020F0502020204030204" pitchFamily="34" charset="0"/>
              </a:rPr>
              <a:t>dim_date</a:t>
            </a:r>
            <a:endParaRPr lang="en-US" sz="1800" b="0" dirty="0">
              <a:latin typeface="Calibri" panose="020F0502020204030204" pitchFamily="34" charset="0"/>
              <a:ea typeface="Calibri" panose="020F0502020204030204" pitchFamily="34" charset="0"/>
              <a:cs typeface="Calibri" panose="020F0502020204030204" pitchFamily="34" charset="0"/>
            </a:endParaRPr>
          </a:p>
          <a:p>
            <a:r>
              <a:rPr lang="en-US" sz="1800" b="0" dirty="0">
                <a:latin typeface="Calibri" panose="020F0502020204030204" pitchFamily="34" charset="0"/>
                <a:ea typeface="Calibri" panose="020F0502020204030204" pitchFamily="34" charset="0"/>
                <a:cs typeface="Calibri" panose="020F0502020204030204" pitchFamily="34" charset="0"/>
              </a:rPr>
              <a:t>2. </a:t>
            </a:r>
            <a:r>
              <a:rPr lang="en-US" sz="1800" b="0" dirty="0" err="1">
                <a:latin typeface="Calibri" panose="020F0502020204030204" pitchFamily="34" charset="0"/>
                <a:ea typeface="Calibri" panose="020F0502020204030204" pitchFamily="34" charset="0"/>
                <a:cs typeface="Calibri" panose="020F0502020204030204" pitchFamily="34" charset="0"/>
              </a:rPr>
              <a:t>dim_hotels</a:t>
            </a:r>
            <a:endParaRPr lang="en-US" sz="1800" b="0" dirty="0">
              <a:latin typeface="Calibri" panose="020F0502020204030204" pitchFamily="34" charset="0"/>
              <a:ea typeface="Calibri" panose="020F0502020204030204" pitchFamily="34" charset="0"/>
              <a:cs typeface="Calibri" panose="020F0502020204030204" pitchFamily="34" charset="0"/>
            </a:endParaRPr>
          </a:p>
          <a:p>
            <a:r>
              <a:rPr lang="en-US" sz="1800" b="0" dirty="0">
                <a:latin typeface="Calibri" panose="020F0502020204030204" pitchFamily="34" charset="0"/>
                <a:ea typeface="Calibri" panose="020F0502020204030204" pitchFamily="34" charset="0"/>
                <a:cs typeface="Calibri" panose="020F0502020204030204" pitchFamily="34" charset="0"/>
              </a:rPr>
              <a:t>3. </a:t>
            </a:r>
            <a:r>
              <a:rPr lang="en-US" sz="1800" b="0" dirty="0" err="1">
                <a:latin typeface="Calibri" panose="020F0502020204030204" pitchFamily="34" charset="0"/>
                <a:ea typeface="Calibri" panose="020F0502020204030204" pitchFamily="34" charset="0"/>
                <a:cs typeface="Calibri" panose="020F0502020204030204" pitchFamily="34" charset="0"/>
              </a:rPr>
              <a:t>dim_rooms</a:t>
            </a:r>
            <a:endParaRPr lang="en-US" sz="1800" b="0" dirty="0">
              <a:latin typeface="Calibri" panose="020F0502020204030204" pitchFamily="34" charset="0"/>
              <a:ea typeface="Calibri" panose="020F0502020204030204" pitchFamily="34" charset="0"/>
              <a:cs typeface="Calibri" panose="020F0502020204030204" pitchFamily="34" charset="0"/>
            </a:endParaRPr>
          </a:p>
          <a:p>
            <a:r>
              <a:rPr lang="en-US" sz="1800" b="0" dirty="0">
                <a:latin typeface="Calibri" panose="020F0502020204030204" pitchFamily="34" charset="0"/>
                <a:ea typeface="Calibri" panose="020F0502020204030204" pitchFamily="34" charset="0"/>
                <a:cs typeface="Calibri" panose="020F0502020204030204" pitchFamily="34" charset="0"/>
              </a:rPr>
              <a:t>4. </a:t>
            </a:r>
            <a:r>
              <a:rPr lang="en-US" sz="1800" b="0" dirty="0" err="1">
                <a:latin typeface="Calibri" panose="020F0502020204030204" pitchFamily="34" charset="0"/>
                <a:ea typeface="Calibri" panose="020F0502020204030204" pitchFamily="34" charset="0"/>
                <a:cs typeface="Calibri" panose="020F0502020204030204" pitchFamily="34" charset="0"/>
              </a:rPr>
              <a:t>fact_aggregated_bookings</a:t>
            </a:r>
            <a:endParaRPr lang="en-US" sz="1800" b="0" dirty="0">
              <a:latin typeface="Calibri" panose="020F0502020204030204" pitchFamily="34" charset="0"/>
              <a:ea typeface="Calibri" panose="020F0502020204030204" pitchFamily="34" charset="0"/>
              <a:cs typeface="Calibri" panose="020F0502020204030204" pitchFamily="34" charset="0"/>
            </a:endParaRPr>
          </a:p>
          <a:p>
            <a:r>
              <a:rPr lang="en-US" sz="1800" b="0" dirty="0">
                <a:latin typeface="Calibri" panose="020F0502020204030204" pitchFamily="34" charset="0"/>
                <a:ea typeface="Calibri" panose="020F0502020204030204" pitchFamily="34" charset="0"/>
                <a:cs typeface="Calibri" panose="020F0502020204030204" pitchFamily="34" charset="0"/>
              </a:rPr>
              <a:t>5. </a:t>
            </a:r>
            <a:r>
              <a:rPr lang="en-US" sz="1800" b="0" dirty="0" err="1">
                <a:latin typeface="Calibri" panose="020F0502020204030204" pitchFamily="34" charset="0"/>
                <a:ea typeface="Calibri" panose="020F0502020204030204" pitchFamily="34" charset="0"/>
                <a:cs typeface="Calibri" panose="020F0502020204030204" pitchFamily="34" charset="0"/>
              </a:rPr>
              <a:t>fact_bookings</a:t>
            </a:r>
            <a:endParaRPr lang="en-US" sz="1800" b="0" dirty="0">
              <a:latin typeface="Calibri" panose="020F0502020204030204" pitchFamily="34" charset="0"/>
              <a:ea typeface="Calibri" panose="020F0502020204030204" pitchFamily="34" charset="0"/>
              <a:cs typeface="Calibri" panose="020F0502020204030204" pitchFamily="34" charset="0"/>
            </a:endParaRPr>
          </a:p>
          <a:p>
            <a:endParaRPr lang="en-US" sz="1800" b="0" dirty="0">
              <a:latin typeface="Calibri" panose="020F0502020204030204" pitchFamily="34" charset="0"/>
              <a:ea typeface="Calibri" panose="020F0502020204030204" pitchFamily="34" charset="0"/>
              <a:cs typeface="Calibri" panose="020F0502020204030204" pitchFamily="34" charset="0"/>
            </a:endParaRPr>
          </a:p>
          <a:p>
            <a:endParaRPr lang="en-US" sz="1800" b="0" dirty="0">
              <a:latin typeface="Calibri" panose="020F0502020204030204" pitchFamily="34" charset="0"/>
              <a:ea typeface="Calibri" panose="020F0502020204030204" pitchFamily="34" charset="0"/>
              <a:cs typeface="Calibri" panose="020F0502020204030204" pitchFamily="34" charset="0"/>
            </a:endParaRPr>
          </a:p>
          <a:p>
            <a:r>
              <a:rPr lang="en-US" sz="1800" b="1"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Column Description for </a:t>
            </a:r>
            <a:r>
              <a:rPr lang="en-US" sz="1800" b="1" dirty="0" err="1">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dim_date</a:t>
            </a:r>
            <a:r>
              <a:rPr lang="en-US" sz="1800" b="1"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a:t>
            </a:r>
          </a:p>
          <a:p>
            <a:endParaRPr lang="en-US" sz="1800" b="1" dirty="0">
              <a:solidFill>
                <a:srgbClr val="FFFF00"/>
              </a:solidFill>
              <a:latin typeface="Calibri" panose="020F0502020204030204" pitchFamily="34" charset="0"/>
              <a:ea typeface="Calibri" panose="020F0502020204030204" pitchFamily="34" charset="0"/>
              <a:cs typeface="Calibri" panose="020F0502020204030204" pitchFamily="34" charset="0"/>
            </a:endParaRPr>
          </a:p>
          <a:p>
            <a:r>
              <a:rPr lang="en-US" sz="1800" b="0" dirty="0">
                <a:latin typeface="Calibri" panose="020F0502020204030204" pitchFamily="34" charset="0"/>
                <a:ea typeface="Calibri" panose="020F0502020204030204" pitchFamily="34" charset="0"/>
                <a:cs typeface="Calibri" panose="020F0502020204030204" pitchFamily="34" charset="0"/>
              </a:rPr>
              <a:t>1. date: This column represents the dates present in May, June and July.</a:t>
            </a:r>
          </a:p>
          <a:p>
            <a:r>
              <a:rPr lang="en-US" sz="1800" b="0" dirty="0">
                <a:latin typeface="Calibri" panose="020F0502020204030204" pitchFamily="34" charset="0"/>
                <a:ea typeface="Calibri" panose="020F0502020204030204" pitchFamily="34" charset="0"/>
                <a:cs typeface="Calibri" panose="020F0502020204030204" pitchFamily="34" charset="0"/>
              </a:rPr>
              <a:t>2. mmm </a:t>
            </a:r>
            <a:r>
              <a:rPr lang="en-US" sz="1800" b="0" dirty="0" err="1">
                <a:latin typeface="Calibri" panose="020F0502020204030204" pitchFamily="34" charset="0"/>
                <a:ea typeface="Calibri" panose="020F0502020204030204" pitchFamily="34" charset="0"/>
                <a:cs typeface="Calibri" panose="020F0502020204030204" pitchFamily="34" charset="0"/>
              </a:rPr>
              <a:t>yy</a:t>
            </a:r>
            <a:r>
              <a:rPr lang="en-US" sz="1800" b="0" dirty="0">
                <a:latin typeface="Calibri" panose="020F0502020204030204" pitchFamily="34" charset="0"/>
                <a:ea typeface="Calibri" panose="020F0502020204030204" pitchFamily="34" charset="0"/>
                <a:cs typeface="Calibri" panose="020F0502020204030204" pitchFamily="34" charset="0"/>
              </a:rPr>
              <a:t>: This column represents the date in the format of mmm </a:t>
            </a:r>
            <a:r>
              <a:rPr lang="en-US" sz="1800" b="0" dirty="0" err="1">
                <a:latin typeface="Calibri" panose="020F0502020204030204" pitchFamily="34" charset="0"/>
                <a:ea typeface="Calibri" panose="020F0502020204030204" pitchFamily="34" charset="0"/>
                <a:cs typeface="Calibri" panose="020F0502020204030204" pitchFamily="34" charset="0"/>
              </a:rPr>
              <a:t>yy</a:t>
            </a:r>
            <a:r>
              <a:rPr lang="en-US" sz="1800" b="0" dirty="0">
                <a:latin typeface="Calibri" panose="020F0502020204030204" pitchFamily="34" charset="0"/>
                <a:ea typeface="Calibri" panose="020F0502020204030204" pitchFamily="34" charset="0"/>
                <a:cs typeface="Calibri" panose="020F0502020204030204" pitchFamily="34" charset="0"/>
              </a:rPr>
              <a:t> (</a:t>
            </a:r>
            <a:r>
              <a:rPr lang="en-US" sz="1800" b="0" dirty="0" err="1">
                <a:latin typeface="Calibri" panose="020F0502020204030204" pitchFamily="34" charset="0"/>
                <a:ea typeface="Calibri" panose="020F0502020204030204" pitchFamily="34" charset="0"/>
                <a:cs typeface="Calibri" panose="020F0502020204030204" pitchFamily="34" charset="0"/>
              </a:rPr>
              <a:t>monthname</a:t>
            </a:r>
            <a:r>
              <a:rPr lang="en-US" sz="1800" b="0" dirty="0">
                <a:latin typeface="Calibri" panose="020F0502020204030204" pitchFamily="34" charset="0"/>
                <a:ea typeface="Calibri" panose="020F0502020204030204" pitchFamily="34" charset="0"/>
                <a:cs typeface="Calibri" panose="020F0502020204030204" pitchFamily="34" charset="0"/>
              </a:rPr>
              <a:t> year).</a:t>
            </a:r>
          </a:p>
          <a:p>
            <a:r>
              <a:rPr lang="en-US" sz="1800" b="0" dirty="0">
                <a:latin typeface="Calibri" panose="020F0502020204030204" pitchFamily="34" charset="0"/>
                <a:ea typeface="Calibri" panose="020F0502020204030204" pitchFamily="34" charset="0"/>
                <a:cs typeface="Calibri" panose="020F0502020204030204" pitchFamily="34" charset="0"/>
              </a:rPr>
              <a:t>3. week no: This column represents the unique week number for that particular date.</a:t>
            </a:r>
          </a:p>
          <a:p>
            <a:r>
              <a:rPr lang="en-US" sz="1800" b="0" dirty="0">
                <a:latin typeface="Calibri" panose="020F0502020204030204" pitchFamily="34" charset="0"/>
                <a:ea typeface="Calibri" panose="020F0502020204030204" pitchFamily="34" charset="0"/>
                <a:cs typeface="Calibri" panose="020F0502020204030204" pitchFamily="34" charset="0"/>
              </a:rPr>
              <a:t>4. </a:t>
            </a:r>
            <a:r>
              <a:rPr lang="en-US" sz="1800" b="0" dirty="0" err="1">
                <a:latin typeface="Calibri" panose="020F0502020204030204" pitchFamily="34" charset="0"/>
                <a:ea typeface="Calibri" panose="020F0502020204030204" pitchFamily="34" charset="0"/>
                <a:cs typeface="Calibri" panose="020F0502020204030204" pitchFamily="34" charset="0"/>
              </a:rPr>
              <a:t>day_type</a:t>
            </a:r>
            <a:r>
              <a:rPr lang="en-US" sz="1800" b="0" dirty="0">
                <a:latin typeface="Calibri" panose="020F0502020204030204" pitchFamily="34" charset="0"/>
                <a:ea typeface="Calibri" panose="020F0502020204030204" pitchFamily="34" charset="0"/>
                <a:cs typeface="Calibri" panose="020F0502020204030204" pitchFamily="34" charset="0"/>
              </a:rPr>
              <a:t>: This column represents whether the given day is Weekend or </a:t>
            </a:r>
            <a:r>
              <a:rPr lang="en-US" sz="1800" b="0" dirty="0" err="1">
                <a:latin typeface="Calibri" panose="020F0502020204030204" pitchFamily="34" charset="0"/>
                <a:ea typeface="Calibri" panose="020F0502020204030204" pitchFamily="34" charset="0"/>
                <a:cs typeface="Calibri" panose="020F0502020204030204" pitchFamily="34" charset="0"/>
              </a:rPr>
              <a:t>Weekeday</a:t>
            </a:r>
            <a:r>
              <a:rPr lang="en-US" sz="1800" b="0" dirty="0">
                <a:latin typeface="Calibri" panose="020F0502020204030204" pitchFamily="34" charset="0"/>
                <a:ea typeface="Calibri" panose="020F0502020204030204" pitchFamily="34" charset="0"/>
                <a:cs typeface="Calibri" panose="020F0502020204030204" pitchFamily="34" charset="0"/>
              </a:rPr>
              <a:t>.</a:t>
            </a:r>
          </a:p>
          <a:p>
            <a:endParaRPr lang="en-US" sz="1800" b="0" dirty="0">
              <a:latin typeface="Calibri" panose="020F0502020204030204" pitchFamily="34" charset="0"/>
              <a:ea typeface="Calibri" panose="020F0502020204030204" pitchFamily="34" charset="0"/>
              <a:cs typeface="Calibri" panose="020F0502020204030204" pitchFamily="34" charset="0"/>
            </a:endParaRPr>
          </a:p>
          <a:p>
            <a:endParaRPr lang="en-US" sz="1800" b="0" dirty="0">
              <a:latin typeface="Calibri" panose="020F0502020204030204" pitchFamily="34" charset="0"/>
              <a:ea typeface="Calibri" panose="020F0502020204030204" pitchFamily="34" charset="0"/>
              <a:cs typeface="Calibri" panose="020F0502020204030204" pitchFamily="34" charset="0"/>
            </a:endParaRPr>
          </a:p>
          <a:p>
            <a:r>
              <a:rPr lang="en-US" sz="1800" b="0"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Column Description for </a:t>
            </a:r>
            <a:r>
              <a:rPr lang="en-US" sz="1800" b="0" dirty="0" err="1">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dim_hotels</a:t>
            </a:r>
            <a:r>
              <a:rPr lang="en-US" sz="1800" b="0" dirty="0">
                <a:solidFill>
                  <a:srgbClr val="FFFF00"/>
                </a:solidFill>
                <a:highlight>
                  <a:srgbClr val="000000"/>
                </a:highlight>
                <a:latin typeface="Calibri" panose="020F0502020204030204" pitchFamily="34" charset="0"/>
                <a:ea typeface="Calibri" panose="020F0502020204030204" pitchFamily="34" charset="0"/>
                <a:cs typeface="Calibri" panose="020F0502020204030204" pitchFamily="34" charset="0"/>
              </a:rPr>
              <a:t>:</a:t>
            </a:r>
          </a:p>
          <a:p>
            <a:r>
              <a:rPr lang="en-US" sz="1800" b="0" dirty="0">
                <a:latin typeface="Calibri" panose="020F0502020204030204" pitchFamily="34" charset="0"/>
                <a:ea typeface="Calibri" panose="020F0502020204030204" pitchFamily="34" charset="0"/>
                <a:cs typeface="Calibri" panose="020F0502020204030204" pitchFamily="34" charset="0"/>
              </a:rPr>
              <a:t>1. </a:t>
            </a:r>
            <a:r>
              <a:rPr lang="en-US" sz="1800" b="0" dirty="0" err="1">
                <a:latin typeface="Calibri" panose="020F0502020204030204" pitchFamily="34" charset="0"/>
                <a:ea typeface="Calibri" panose="020F0502020204030204" pitchFamily="34" charset="0"/>
                <a:cs typeface="Calibri" panose="020F0502020204030204" pitchFamily="34" charset="0"/>
              </a:rPr>
              <a:t>property_id</a:t>
            </a:r>
            <a:r>
              <a:rPr lang="en-US" sz="1800" b="0" dirty="0">
                <a:latin typeface="Calibri" panose="020F0502020204030204" pitchFamily="34" charset="0"/>
                <a:ea typeface="Calibri" panose="020F0502020204030204" pitchFamily="34" charset="0"/>
                <a:cs typeface="Calibri" panose="020F0502020204030204" pitchFamily="34" charset="0"/>
              </a:rPr>
              <a:t>: This column represents the Unique ID for each of the hotels.</a:t>
            </a:r>
          </a:p>
          <a:p>
            <a:r>
              <a:rPr lang="en-US" sz="1800" b="0" dirty="0">
                <a:latin typeface="Calibri" panose="020F0502020204030204" pitchFamily="34" charset="0"/>
                <a:ea typeface="Calibri" panose="020F0502020204030204" pitchFamily="34" charset="0"/>
                <a:cs typeface="Calibri" panose="020F0502020204030204" pitchFamily="34" charset="0"/>
              </a:rPr>
              <a:t>2. </a:t>
            </a:r>
            <a:r>
              <a:rPr lang="en-US" sz="1800" b="0" dirty="0" err="1">
                <a:latin typeface="Calibri" panose="020F0502020204030204" pitchFamily="34" charset="0"/>
                <a:ea typeface="Calibri" panose="020F0502020204030204" pitchFamily="34" charset="0"/>
                <a:cs typeface="Calibri" panose="020F0502020204030204" pitchFamily="34" charset="0"/>
              </a:rPr>
              <a:t>property_name</a:t>
            </a:r>
            <a:r>
              <a:rPr lang="en-US" sz="1800" b="0" dirty="0">
                <a:latin typeface="Calibri" panose="020F0502020204030204" pitchFamily="34" charset="0"/>
                <a:ea typeface="Calibri" panose="020F0502020204030204" pitchFamily="34" charset="0"/>
                <a:cs typeface="Calibri" panose="020F0502020204030204" pitchFamily="34" charset="0"/>
              </a:rPr>
              <a:t>: This column represents the name of each hotel.</a:t>
            </a:r>
          </a:p>
          <a:p>
            <a:r>
              <a:rPr lang="en-US" sz="1800" b="0" dirty="0">
                <a:latin typeface="Calibri" panose="020F0502020204030204" pitchFamily="34" charset="0"/>
                <a:ea typeface="Calibri" panose="020F0502020204030204" pitchFamily="34" charset="0"/>
                <a:cs typeface="Calibri" panose="020F0502020204030204" pitchFamily="34" charset="0"/>
              </a:rPr>
              <a:t>3. category: This column determines which class[Luxury, Business] a particular hotel/property belongs to. </a:t>
            </a:r>
          </a:p>
          <a:p>
            <a:r>
              <a:rPr lang="en-US" sz="1800" b="0" dirty="0">
                <a:latin typeface="Calibri" panose="020F0502020204030204" pitchFamily="34" charset="0"/>
                <a:ea typeface="Calibri" panose="020F0502020204030204" pitchFamily="34" charset="0"/>
                <a:cs typeface="Calibri" panose="020F0502020204030204" pitchFamily="34" charset="0"/>
              </a:rPr>
              <a:t>4. city: This column represents where the particular hotel/property resides in.</a:t>
            </a:r>
          </a:p>
          <a:p>
            <a:endParaRPr lang="en-US" sz="1800" b="0" dirty="0">
              <a:latin typeface="Calibri" panose="020F0502020204030204" pitchFamily="34" charset="0"/>
              <a:ea typeface="Calibri" panose="020F0502020204030204" pitchFamily="34" charset="0"/>
              <a:cs typeface="Calibri" panose="020F0502020204030204" pitchFamily="34" charset="0"/>
            </a:endParaRPr>
          </a:p>
          <a:p>
            <a:endParaRPr lang="en-IN" sz="1800" b="0" dirty="0">
              <a:solidFill>
                <a:schemeClr val="accent3">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7903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1031</TotalTime>
  <Words>5039</Words>
  <Application>Microsoft Office PowerPoint</Application>
  <PresentationFormat>Widescreen</PresentationFormat>
  <Paragraphs>342</Paragraphs>
  <Slides>16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Lato</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ARIF ANSARI</dc:creator>
  <cp:lastModifiedBy>ARIF ANSARI</cp:lastModifiedBy>
  <cp:revision>1</cp:revision>
  <dcterms:created xsi:type="dcterms:W3CDTF">2025-02-24T11:53:25Z</dcterms:created>
  <dcterms:modified xsi:type="dcterms:W3CDTF">2025-02-25T05:04:29Z</dcterms:modified>
</cp:coreProperties>
</file>