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15"/>
  </p:notesMasterIdLst>
  <p:sldIdLst>
    <p:sldId id="281" r:id="rId2"/>
    <p:sldId id="257" r:id="rId3"/>
    <p:sldId id="284" r:id="rId4"/>
    <p:sldId id="312" r:id="rId5"/>
    <p:sldId id="299" r:id="rId6"/>
    <p:sldId id="302" r:id="rId7"/>
    <p:sldId id="303" r:id="rId8"/>
    <p:sldId id="283" r:id="rId9"/>
    <p:sldId id="304" r:id="rId10"/>
    <p:sldId id="305" r:id="rId11"/>
    <p:sldId id="313" r:id="rId12"/>
    <p:sldId id="314" r:id="rId13"/>
    <p:sldId id="31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AA01D-A9CE-4324-9F98-5B5536AFA0EF}"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83B19-B3B5-46D0-831E-C016CDD1C11E}" type="slidenum">
              <a:rPr lang="en-US" smtClean="0"/>
              <a:t>‹#›</a:t>
            </a:fld>
            <a:endParaRPr lang="en-US" dirty="0"/>
          </a:p>
        </p:txBody>
      </p:sp>
    </p:spTree>
    <p:extLst>
      <p:ext uri="{BB962C8B-B14F-4D97-AF65-F5344CB8AC3E}">
        <p14:creationId xmlns:p14="http://schemas.microsoft.com/office/powerpoint/2010/main" val="380668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CF79F4-BCDD-4F29-A802-E01E5530581D}" type="datetime1">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83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E2957-DCD3-4CE0-83B2-05B44CFFEF2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3674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E2957-DCD3-4CE0-83B2-05B44CFFEF2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8590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E2957-DCD3-4CE0-83B2-05B44CFFEF2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0466172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E2957-DCD3-4CE0-83B2-05B44CFFEF2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999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E2957-DCD3-4CE0-83B2-05B44CFFEF28}" type="datetime1">
              <a:rPr lang="en-US" smtClean="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7895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E2957-DCD3-4CE0-83B2-05B44CFFEF28}" type="datetime1">
              <a:rPr lang="en-US" smtClean="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0392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32276-EE81-44CF-BA07-27E6E47DD285}" type="datetime1">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11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34F4866-909E-4AFC-8BEE-0FA04E53EB5D}" type="datetime1">
              <a:rPr lang="en-US" smtClean="0"/>
              <a:t>6/16/2024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21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3EED2-6DCD-4354-A8DD-ABBBECBB2310}" type="datetime1">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6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AE9A6-C731-4E80-920D-89AF94E37B23}" type="datetime1">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21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99566-D45D-47FE-8B44-DED79A87ADDD}"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729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EECE7A-AAAC-448B-9544-E08C20B67720}" type="datetime1">
              <a:rPr lang="en-US" smtClean="0"/>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57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D2F58-AD2E-4A2B-88DE-901B7192950C}" type="datetime1">
              <a:rPr lang="en-US" smtClean="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38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25C35B-243E-4DA8-95D2-DED998FAF8EF}" type="datetime1">
              <a:rPr lang="en-US" smtClean="0"/>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95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93565-5DEF-4B3A-80C5-500BE67ADB9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61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2CA074-7244-4133-887E-EC9362117068}" type="datetime1">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91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E2957-DCD3-4CE0-83B2-05B44CFFEF28}" type="datetime1">
              <a:rPr lang="en-US" smtClean="0"/>
              <a:t>6/16/2024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96536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419D-5BCA-FC45-4C17-BCF764344771}"/>
              </a:ext>
            </a:extLst>
          </p:cNvPr>
          <p:cNvSpPr>
            <a:spLocks noGrp="1"/>
          </p:cNvSpPr>
          <p:nvPr>
            <p:ph type="title"/>
          </p:nvPr>
        </p:nvSpPr>
        <p:spPr>
          <a:xfrm>
            <a:off x="0" y="2135795"/>
            <a:ext cx="12192000" cy="2586409"/>
          </a:xfrm>
        </p:spPr>
        <p:txBody>
          <a:bodyPr>
            <a:normAutofit fontScale="90000"/>
          </a:bodyPr>
          <a:lstStyle/>
          <a:p>
            <a:pPr algn="ctr">
              <a:lnSpc>
                <a:spcPct val="150000"/>
              </a:lnSpc>
            </a:pPr>
            <a:r>
              <a:rPr lang="en-US" sz="3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a:t>
            </a:r>
            <a:r>
              <a:rPr lang="en-US" sz="3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 </a:t>
            </a:r>
            <a:r>
              <a:rPr lang="en-US" sz="3100" b="1" u="sng"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Singal</a:t>
            </a:r>
            <a:r>
              <a:rPr lang="en-US" sz="3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Processing Toolbox</a:t>
            </a:r>
            <a:r>
              <a:rPr lang="en-US" sz="3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a:t>
            </a:r>
            <a:r>
              <a:rPr lang="en-US" sz="3100" b="1" dirty="0" smtClean="0">
                <a:effectLst>
                  <a:outerShdw blurRad="38100" dist="38100" dir="2700000" algn="tl">
                    <a:srgbClr val="000000">
                      <a:alpha val="43137"/>
                    </a:srgbClr>
                  </a:outerShdw>
                </a:effectLst>
                <a:latin typeface="Times New Roman" panose="02020603050405020304" pitchFamily="18" charset="0"/>
              </a:rPr>
              <a:t>DIP</a:t>
            </a:r>
            <a:r>
              <a:rPr lang="en-US" sz="3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Code: </a:t>
            </a:r>
            <a:r>
              <a:rPr lang="en-US" sz="3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CSE-4110</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65500F4-EF1B-3DAF-3574-C379ACE68BE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10" name="Google Shape;602;p29">
            <a:extLst>
              <a:ext uri="{FF2B5EF4-FFF2-40B4-BE49-F238E27FC236}">
                <a16:creationId xmlns:a16="http://schemas.microsoft.com/office/drawing/2014/main" id="{58A8D5DF-3D28-BC8B-793F-9CA7CA73930E}"/>
              </a:ext>
            </a:extLst>
          </p:cNvPr>
          <p:cNvSpPr txBox="1">
            <a:spLocks/>
          </p:cNvSpPr>
          <p:nvPr/>
        </p:nvSpPr>
        <p:spPr>
          <a:xfrm>
            <a:off x="317509" y="3948650"/>
            <a:ext cx="5137239" cy="25864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200"/>
              <a:buFont typeface="Life Savers"/>
              <a:buNone/>
              <a:defRPr sz="5400" b="1" i="0" u="none" strike="noStrike" cap="none">
                <a:solidFill>
                  <a:schemeClr val="lt2"/>
                </a:solidFill>
                <a:latin typeface="Life Savers"/>
                <a:ea typeface="Life Savers"/>
                <a:cs typeface="Life Savers"/>
                <a:sym typeface="Life Savers"/>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Clr>
                <a:schemeClr val="dk1"/>
              </a:buClr>
              <a:buSzPts val="1100"/>
              <a:buFont typeface="Arial"/>
              <a:buNone/>
            </a:pPr>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To</a:t>
            </a:r>
          </a:p>
          <a:p>
            <a:pPr algn="l">
              <a:buClr>
                <a:schemeClr val="dk1"/>
              </a:buClr>
              <a:buSzPts val="1100"/>
              <a:buFont typeface="Arial"/>
              <a:buNone/>
            </a:pPr>
            <a:r>
              <a:rPr lang="en-US" sz="2200" b="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Md.Bayazid</a:t>
            </a:r>
            <a:r>
              <a:rPr lang="en-US" sz="2200" b="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Rahman</a:t>
            </a:r>
            <a:r>
              <a:rPr lang="en-US" sz="1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1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2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CSE </a:t>
            </a:r>
            <a:r>
              <a:rPr lang="en-US" sz="2200" b="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(Lecturer)</a:t>
            </a:r>
            <a:endParaRPr lang="en-US" sz="22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buClr>
                <a:schemeClr val="dk1"/>
              </a:buClr>
              <a:buSzPts val="1100"/>
              <a:buFont typeface="Arial"/>
              <a:buNone/>
            </a:pPr>
            <a:r>
              <a:rPr lang="en-US" sz="22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Notre Dame University Bangladesh</a:t>
            </a:r>
          </a:p>
          <a:p>
            <a:pPr algn="l">
              <a:buClr>
                <a:schemeClr val="dk1"/>
              </a:buClr>
              <a:buSzPts val="1100"/>
              <a:buFont typeface="Arial"/>
              <a:buNone/>
            </a:pPr>
            <a:endParaRPr lang="en-US" sz="1400" i="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1" name="Title 2">
            <a:extLst>
              <a:ext uri="{FF2B5EF4-FFF2-40B4-BE49-F238E27FC236}">
                <a16:creationId xmlns:a16="http://schemas.microsoft.com/office/drawing/2014/main" id="{988A314C-F979-CC8D-B0EE-2A39B36CFE10}"/>
              </a:ext>
            </a:extLst>
          </p:cNvPr>
          <p:cNvSpPr txBox="1">
            <a:spLocks/>
          </p:cNvSpPr>
          <p:nvPr/>
        </p:nvSpPr>
        <p:spPr>
          <a:xfrm>
            <a:off x="8621702" y="4343400"/>
            <a:ext cx="3252788" cy="36073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200"/>
              <a:buFont typeface="Life Savers"/>
              <a:buNone/>
              <a:defRPr sz="5400" b="1" i="0" u="none" strike="noStrike" cap="none">
                <a:solidFill>
                  <a:schemeClr val="lt2"/>
                </a:solidFill>
                <a:latin typeface="Life Savers"/>
                <a:ea typeface="Life Savers"/>
                <a:cs typeface="Life Savers"/>
                <a:sym typeface="Life Savers"/>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pPr algn="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22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George Biswas</a:t>
            </a:r>
          </a:p>
          <a:p>
            <a:pPr algn="r"/>
            <a:r>
              <a:rPr lang="en-US" sz="22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NO: 212120001</a:t>
            </a:r>
          </a:p>
          <a:p>
            <a:pPr algn="r"/>
            <a:r>
              <a:rPr lang="en-US" sz="2200" dirty="0">
                <a:solidFill>
                  <a:schemeClr val="accent1">
                    <a:lumMod val="50000"/>
                  </a:schemeClr>
                </a:solidFill>
                <a:latin typeface="Times New Roman" panose="02020603050405020304" pitchFamily="18" charset="0"/>
                <a:cs typeface="Times New Roman" panose="02020603050405020304" pitchFamily="18" charset="0"/>
              </a:rPr>
              <a:t/>
            </a:r>
            <a:br>
              <a:rPr lang="en-US" sz="2200" dirty="0">
                <a:solidFill>
                  <a:schemeClr val="accent1">
                    <a:lumMod val="50000"/>
                  </a:schemeClr>
                </a:solidFill>
                <a:latin typeface="Times New Roman" panose="02020603050405020304" pitchFamily="18" charset="0"/>
                <a:cs typeface="Times New Roman" panose="02020603050405020304" pitchFamily="18" charset="0"/>
              </a:rPr>
            </a:br>
            <a:r>
              <a:rPr lang="en-US" sz="2200" dirty="0">
                <a:solidFill>
                  <a:schemeClr val="accent1">
                    <a:lumMod val="50000"/>
                  </a:schemeClr>
                </a:solidFill>
                <a:latin typeface="Times New Roman" panose="02020603050405020304" pitchFamily="18" charset="0"/>
                <a:cs typeface="Times New Roman" panose="02020603050405020304" pitchFamily="18" charset="0"/>
              </a:rPr>
              <a:t/>
            </a:r>
            <a:br>
              <a:rPr lang="en-US" sz="2200" dirty="0">
                <a:solidFill>
                  <a:schemeClr val="accent1">
                    <a:lumMod val="50000"/>
                  </a:schemeClr>
                </a:solidFill>
                <a:latin typeface="Times New Roman" panose="02020603050405020304" pitchFamily="18" charset="0"/>
                <a:cs typeface="Times New Roman" panose="02020603050405020304" pitchFamily="18" charset="0"/>
              </a:rPr>
            </a:br>
            <a:r>
              <a:rPr lang="en-US" sz="2200" baseline="30000" dirty="0">
                <a:solidFill>
                  <a:schemeClr val="accent1">
                    <a:lumMod val="50000"/>
                  </a:schemeClr>
                </a:solidFill>
                <a:latin typeface="Times New Roman" panose="02020603050405020304" pitchFamily="18" charset="0"/>
                <a:cs typeface="Times New Roman" panose="02020603050405020304" pitchFamily="18" charset="0"/>
              </a:rPr>
              <a:t/>
            </a:r>
            <a:br>
              <a:rPr lang="en-US" sz="2200" baseline="30000" dirty="0">
                <a:solidFill>
                  <a:schemeClr val="accent1">
                    <a:lumMod val="50000"/>
                  </a:schemeClr>
                </a:solidFill>
                <a:latin typeface="Times New Roman" panose="02020603050405020304" pitchFamily="18" charset="0"/>
                <a:cs typeface="Times New Roman" panose="02020603050405020304" pitchFamily="18" charset="0"/>
              </a:rPr>
            </a:br>
            <a:endParaRPr lang="en-US" sz="2200"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43A74B1-DCC2-5885-3784-F83150286414}"/>
              </a:ext>
            </a:extLst>
          </p:cNvPr>
          <p:cNvCxnSpPr>
            <a:cxnSpLocks/>
          </p:cNvCxnSpPr>
          <p:nvPr/>
        </p:nvCxnSpPr>
        <p:spPr>
          <a:xfrm flipH="1">
            <a:off x="7674736" y="3287651"/>
            <a:ext cx="2573360" cy="1435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5EEDD893-4290-18A9-F98D-97FDC7F23634}"/>
              </a:ext>
            </a:extLst>
          </p:cNvPr>
          <p:cNvCxnSpPr>
            <a:cxnSpLocks/>
          </p:cNvCxnSpPr>
          <p:nvPr/>
        </p:nvCxnSpPr>
        <p:spPr>
          <a:xfrm flipH="1">
            <a:off x="6930778" y="3819947"/>
            <a:ext cx="2573360" cy="1435646"/>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3A4EDD9E-AA42-C116-6796-C6580B7B486E}"/>
              </a:ext>
            </a:extLst>
          </p:cNvPr>
          <p:cNvCxnSpPr>
            <a:cxnSpLocks/>
          </p:cNvCxnSpPr>
          <p:nvPr/>
        </p:nvCxnSpPr>
        <p:spPr>
          <a:xfrm flipH="1">
            <a:off x="6037481" y="4444727"/>
            <a:ext cx="2573360" cy="1435646"/>
          </a:xfrm>
          <a:prstGeom prst="line">
            <a:avLst/>
          </a:prstGeom>
        </p:spPr>
        <p:style>
          <a:lnRef idx="3">
            <a:schemeClr val="accent4"/>
          </a:lnRef>
          <a:fillRef idx="0">
            <a:schemeClr val="accent4"/>
          </a:fillRef>
          <a:effectRef idx="2">
            <a:schemeClr val="accent4"/>
          </a:effectRef>
          <a:fontRef idx="minor">
            <a:schemeClr val="tx1"/>
          </a:fontRef>
        </p:style>
      </p:cxnSp>
      <p:cxnSp>
        <p:nvCxnSpPr>
          <p:cNvPr id="25" name="Straight Connector 24">
            <a:extLst>
              <a:ext uri="{FF2B5EF4-FFF2-40B4-BE49-F238E27FC236}">
                <a16:creationId xmlns:a16="http://schemas.microsoft.com/office/drawing/2014/main" id="{23313984-57BF-2F00-6EA1-1CD316BB0C89}"/>
              </a:ext>
            </a:extLst>
          </p:cNvPr>
          <p:cNvCxnSpPr>
            <a:cxnSpLocks/>
          </p:cNvCxnSpPr>
          <p:nvPr/>
        </p:nvCxnSpPr>
        <p:spPr>
          <a:xfrm flipH="1">
            <a:off x="4572313" y="5379020"/>
            <a:ext cx="2573360" cy="1435646"/>
          </a:xfrm>
          <a:prstGeom prst="line">
            <a:avLst/>
          </a:prstGeom>
        </p:spPr>
        <p:style>
          <a:lnRef idx="3">
            <a:schemeClr val="accent6"/>
          </a:lnRef>
          <a:fillRef idx="0">
            <a:schemeClr val="accent6"/>
          </a:fillRef>
          <a:effectRef idx="2">
            <a:schemeClr val="accent6"/>
          </a:effectRef>
          <a:fontRef idx="minor">
            <a:schemeClr val="tx1"/>
          </a:fontRef>
        </p:style>
      </p:cxnSp>
      <p:pic>
        <p:nvPicPr>
          <p:cNvPr id="3" name="Picture 2" descr="Notre Dame University Bangladesh - NDUB">
            <a:extLst>
              <a:ext uri="{FF2B5EF4-FFF2-40B4-BE49-F238E27FC236}">
                <a16:creationId xmlns:a16="http://schemas.microsoft.com/office/drawing/2014/main" id="{244AF8C5-0857-29CF-8C74-F9D9423EC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928" y="626735"/>
            <a:ext cx="5878144" cy="133065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10B8BEE-E743-9298-F597-FC9D688F0E0C}"/>
              </a:ext>
            </a:extLst>
          </p:cNvPr>
          <p:cNvCxnSpPr>
            <a:cxnSpLocks/>
          </p:cNvCxnSpPr>
          <p:nvPr/>
        </p:nvCxnSpPr>
        <p:spPr>
          <a:xfrm flipH="1">
            <a:off x="8634754" y="2646829"/>
            <a:ext cx="2573360" cy="1435646"/>
          </a:xfrm>
          <a:prstGeom prst="line">
            <a:avLst/>
          </a:prstGeom>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5EFBFBF-58F2-D98A-AA53-17CB0D661F02}"/>
              </a:ext>
            </a:extLst>
          </p:cNvPr>
          <p:cNvCxnSpPr>
            <a:cxnSpLocks/>
          </p:cNvCxnSpPr>
          <p:nvPr/>
        </p:nvCxnSpPr>
        <p:spPr>
          <a:xfrm flipH="1">
            <a:off x="9562688" y="2027385"/>
            <a:ext cx="2573360" cy="143564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71695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is the process of identifying and isolating important characteristics or attributes from a signal. These features provide valuable information about the signal, enabling further analysis, classification, or processing.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2606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Frequency Analysis</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r>
              <a:rPr lang="en-US" b="1" dirty="0">
                <a:latin typeface="Times New Roman" panose="02020603050405020304" pitchFamily="18" charset="0"/>
                <a:cs typeface="Times New Roman" panose="02020603050405020304" pitchFamily="18" charset="0"/>
              </a:rPr>
              <a:t>Time-frequency analysis</a:t>
            </a:r>
            <a:r>
              <a:rPr lang="en-US" dirty="0">
                <a:latin typeface="Times New Roman" panose="02020603050405020304" pitchFamily="18" charset="0"/>
                <a:cs typeface="Times New Roman" panose="02020603050405020304" pitchFamily="18" charset="0"/>
              </a:rPr>
              <a:t> is a technique used to analyze signals whose frequency content varies over time. It provides a comprehensive view of how the signal's frequency components change with time, offering both time-domain and frequency-domain information simultaneously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25053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r>
              <a:rPr lang="en-US" b="1" dirty="0">
                <a:latin typeface="Times New Roman" panose="02020603050405020304" pitchFamily="18" charset="0"/>
                <a:cs typeface="Times New Roman" panose="02020603050405020304" pitchFamily="18" charset="0"/>
              </a:rPr>
              <a:t>Communication Systems</a:t>
            </a:r>
            <a:r>
              <a:rPr lang="en-US" dirty="0">
                <a:latin typeface="Times New Roman" panose="02020603050405020304" pitchFamily="18" charset="0"/>
                <a:cs typeface="Times New Roman" panose="02020603050405020304" pitchFamily="18" charset="0"/>
              </a:rPr>
              <a:t>: Enhancing the transmission and reception of data by reducing noise, encoding information, and analyzing signal integrity</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Biomedical Engineering</a:t>
            </a:r>
            <a:r>
              <a:rPr lang="en-US" dirty="0">
                <a:latin typeface="Times New Roman" panose="02020603050405020304" pitchFamily="18" charset="0"/>
                <a:cs typeface="Times New Roman" panose="02020603050405020304" pitchFamily="18" charset="0"/>
              </a:rPr>
              <a:t>: Analyzing physiological signals (like ECG, EEG) for diagnostics and monitoring</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Audio and Speech Processing</a:t>
            </a:r>
            <a:r>
              <a:rPr lang="en-US" dirty="0">
                <a:latin typeface="Times New Roman" panose="02020603050405020304" pitchFamily="18" charset="0"/>
                <a:cs typeface="Times New Roman" panose="02020603050405020304" pitchFamily="18" charset="0"/>
              </a:rPr>
              <a:t>: Improving sound quality, extracting features for recognition systems, and analyzing speech patterns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Mechanical and Structural Analysis</a:t>
            </a:r>
            <a:r>
              <a:rPr lang="en-US" dirty="0">
                <a:latin typeface="Times New Roman" panose="02020603050405020304" pitchFamily="18" charset="0"/>
                <a:cs typeface="Times New Roman" panose="02020603050405020304" pitchFamily="18" charset="0"/>
              </a:rPr>
              <a:t>: Monitoring vibrations and other mechanical signals to detect faults and ensure reliability</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Radar and Sonar</a:t>
            </a:r>
            <a:r>
              <a:rPr lang="en-US" dirty="0">
                <a:latin typeface="Times New Roman" panose="02020603050405020304" pitchFamily="18" charset="0"/>
                <a:cs typeface="Times New Roman" panose="02020603050405020304" pitchFamily="18" charset="0"/>
              </a:rPr>
              <a:t>: Processing reflected signals to detect objects and measure distances.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01114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r>
              <a:rPr lang="en-US" dirty="0">
                <a:latin typeface="Times New Roman" panose="02020603050405020304" pitchFamily="18" charset="0"/>
                <a:cs typeface="Times New Roman" panose="02020603050405020304" pitchFamily="18" charset="0"/>
              </a:rPr>
              <a:t>The Signal Processing Toolbox is an essential tool for engineers, researchers, and scientists working in fields where signal analysis and processing are crucial. Its comprehensive set of functions enables the efficient handling of a wide variety of signals, providing insights that are critical for system design, diagnostics, monitoring, and research. Whether it is for improving communication systems, enhancing audio quality, analyzing biomedical signals, or ensuring the integrity of mechanical systems, the toolbox offers the necessary capabilities to achieve precise and reliable results.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37666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141C-6C93-50CA-E19A-1D49CA72EEDD}"/>
              </a:ext>
            </a:extLst>
          </p:cNvPr>
          <p:cNvSpPr>
            <a:spLocks noGrp="1"/>
          </p:cNvSpPr>
          <p:nvPr>
            <p:ph type="title"/>
          </p:nvPr>
        </p:nvSpPr>
        <p:spPr>
          <a:xfrm>
            <a:off x="838199" y="810064"/>
            <a:ext cx="1696453" cy="977114"/>
          </a:xfrm>
        </p:spPr>
        <p:txBody>
          <a:bodyPr>
            <a:normAutofit/>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FAD4A128-AC16-1A62-F78A-6E9ABE3F49DE}"/>
              </a:ext>
            </a:extLst>
          </p:cNvPr>
          <p:cNvSpPr>
            <a:spLocks noGrp="1"/>
          </p:cNvSpPr>
          <p:nvPr>
            <p:ph idx="1"/>
          </p:nvPr>
        </p:nvSpPr>
        <p:spPr>
          <a:xfrm>
            <a:off x="838199" y="2192721"/>
            <a:ext cx="6124074" cy="4186506"/>
          </a:xfrm>
        </p:spPr>
        <p:txBody>
          <a:bodyPr>
            <a:normAutofit fontScale="85000" lnSpcReduction="20000"/>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1.Introduction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2.Signal Generation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3.Time Domain Analysis</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Frequency Domain Analysis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Filtering</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Modulation and </a:t>
            </a:r>
            <a:r>
              <a:rPr lang="en-US" b="1" dirty="0" smtClean="0">
                <a:latin typeface="Times New Roman" panose="02020603050405020304" pitchFamily="18" charset="0"/>
                <a:cs typeface="Times New Roman" panose="02020603050405020304" pitchFamily="18" charset="0"/>
              </a:rPr>
              <a:t>Demodulation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Noise </a:t>
            </a:r>
            <a:r>
              <a:rPr lang="en-US" b="1" dirty="0" smtClean="0">
                <a:latin typeface="Times New Roman" panose="02020603050405020304" pitchFamily="18" charset="0"/>
                <a:cs typeface="Times New Roman" panose="02020603050405020304" pitchFamily="18" charset="0"/>
              </a:rPr>
              <a:t>Reduction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Feature </a:t>
            </a:r>
            <a:r>
              <a:rPr lang="en-US" b="1" dirty="0" smtClean="0">
                <a:latin typeface="Times New Roman" panose="02020603050405020304" pitchFamily="18" charset="0"/>
                <a:cs typeface="Times New Roman" panose="02020603050405020304" pitchFamily="18" charset="0"/>
              </a:rPr>
              <a:t>Extraction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b="1" dirty="0">
                <a:latin typeface="Times New Roman" panose="02020603050405020304" pitchFamily="18" charset="0"/>
                <a:cs typeface="Times New Roman" panose="02020603050405020304" pitchFamily="18" charset="0"/>
              </a:rPr>
              <a:t> Time-Frequency </a:t>
            </a:r>
            <a:r>
              <a:rPr lang="en-US" b="1" dirty="0" smtClean="0">
                <a:latin typeface="Times New Roman" panose="02020603050405020304" pitchFamily="18" charset="0"/>
                <a:cs typeface="Times New Roman" panose="02020603050405020304" pitchFamily="18" charset="0"/>
              </a:rPr>
              <a:t>Analysis</a:t>
            </a:r>
          </a:p>
          <a:p>
            <a:pPr marL="0" indent="0">
              <a:buNone/>
            </a:pPr>
            <a:r>
              <a:rPr lang="en-US" b="1" dirty="0" smtClean="0">
                <a:latin typeface="Times New Roman" panose="02020603050405020304" pitchFamily="18" charset="0"/>
                <a:cs typeface="Times New Roman" panose="02020603050405020304" pitchFamily="18" charset="0"/>
              </a:rPr>
              <a:t>10.Applications</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Conclusion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7887A0-5441-5EFA-73ED-22C8E7B04E0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2010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2AE8-EE26-2725-31F9-954DBB8703EA}"/>
              </a:ext>
            </a:extLst>
          </p:cNvPr>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59E077-06E4-A49D-6F80-D47434601444}"/>
              </a:ext>
            </a:extLst>
          </p:cNvPr>
          <p:cNvSpPr>
            <a:spLocks noGrp="1"/>
          </p:cNvSpPr>
          <p:nvPr>
            <p:ph idx="1"/>
          </p:nvPr>
        </p:nvSpPr>
        <p:spPr>
          <a:xfrm>
            <a:off x="680321" y="2283569"/>
            <a:ext cx="9613861" cy="3821203"/>
          </a:xfrm>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Signal Processing Toolbox is a collection of software tools designed to analyze, modify, and synthesize signals. Signals can be anything from sound waves to radio waves, biomedical measurements, or any other form of data that varies over time or space.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A63B11-259B-B823-FD3E-0378F3CEB6A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63859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2AE8-EE26-2725-31F9-954DBB8703EA}"/>
              </a:ext>
            </a:extLst>
          </p:cNvPr>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Signal Generation</a:t>
            </a:r>
            <a:endPar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59E077-06E4-A49D-6F80-D47434601444}"/>
              </a:ext>
            </a:extLst>
          </p:cNvPr>
          <p:cNvSpPr>
            <a:spLocks noGrp="1"/>
          </p:cNvSpPr>
          <p:nvPr>
            <p:ph idx="1"/>
          </p:nvPr>
        </p:nvSpPr>
        <p:spPr>
          <a:xfrm>
            <a:off x="680321" y="2283569"/>
            <a:ext cx="9613861" cy="3821203"/>
          </a:xfrm>
        </p:spPr>
        <p:txBody>
          <a:bodyPr>
            <a:normAutofit/>
          </a:bodyPr>
          <a:lstStyle/>
          <a:p>
            <a:pPr lvl="0"/>
            <a:r>
              <a:rPr lang="en-US" b="1" dirty="0">
                <a:latin typeface="Times New Roman" panose="02020603050405020304" pitchFamily="18" charset="0"/>
                <a:cs typeface="Times New Roman" panose="02020603050405020304" pitchFamily="18" charset="0"/>
              </a:rPr>
              <a:t>Sine Wave</a:t>
            </a:r>
            <a:r>
              <a:rPr lang="en-US" dirty="0">
                <a:latin typeface="Times New Roman" panose="02020603050405020304" pitchFamily="18" charset="0"/>
                <a:cs typeface="Times New Roman" panose="02020603050405020304" pitchFamily="18" charset="0"/>
              </a:rPr>
              <a:t>: Explain the generation of sine waves and their properties</a:t>
            </a:r>
            <a:r>
              <a:rPr lang="en-US" dirty="0" smtClean="0">
                <a:latin typeface="Times New Roman" panose="02020603050405020304" pitchFamily="18" charset="0"/>
                <a:cs typeface="Times New Roman" panose="02020603050405020304" pitchFamily="18" charset="0"/>
              </a:rPr>
              <a:t>.</a:t>
            </a:r>
          </a:p>
          <a:p>
            <a:pPr lvl="0"/>
            <a:r>
              <a:rPr lang="en-US" b="1" dirty="0">
                <a:latin typeface="Times New Roman" panose="02020603050405020304" pitchFamily="18" charset="0"/>
                <a:cs typeface="Times New Roman" panose="02020603050405020304" pitchFamily="18" charset="0"/>
              </a:rPr>
              <a:t>Square Wave</a:t>
            </a:r>
            <a:r>
              <a:rPr lang="en-US" dirty="0">
                <a:latin typeface="Times New Roman" panose="02020603050405020304" pitchFamily="18" charset="0"/>
                <a:cs typeface="Times New Roman" panose="02020603050405020304" pitchFamily="18" charset="0"/>
              </a:rPr>
              <a:t>: Describe how square waves are generated and their uses</a:t>
            </a:r>
            <a:r>
              <a:rPr lang="en-US" dirty="0" smtClean="0">
                <a:latin typeface="Times New Roman" panose="02020603050405020304" pitchFamily="18" charset="0"/>
                <a:cs typeface="Times New Roman" panose="02020603050405020304" pitchFamily="18" charset="0"/>
              </a:rPr>
              <a:t>.</a:t>
            </a:r>
          </a:p>
          <a:p>
            <a:pPr lvl="0"/>
            <a:r>
              <a:rPr lang="en-US" b="1" dirty="0">
                <a:latin typeface="Times New Roman" panose="02020603050405020304" pitchFamily="18" charset="0"/>
                <a:cs typeface="Times New Roman" panose="02020603050405020304" pitchFamily="18" charset="0"/>
              </a:rPr>
              <a:t>White Noise</a:t>
            </a:r>
            <a:r>
              <a:rPr lang="en-US" dirty="0">
                <a:latin typeface="Times New Roman" panose="02020603050405020304" pitchFamily="18" charset="0"/>
                <a:cs typeface="Times New Roman" panose="02020603050405020304" pitchFamily="18" charset="0"/>
              </a:rPr>
              <a:t>: Discuss the characteristics of white noise and its applications</a:t>
            </a:r>
            <a:r>
              <a:rPr lang="en-US" dirty="0" smtClean="0">
                <a:latin typeface="Times New Roman" panose="02020603050405020304" pitchFamily="18" charset="0"/>
                <a:cs typeface="Times New Roman" panose="02020603050405020304" pitchFamily="18" charset="0"/>
              </a:rPr>
              <a:t>.</a:t>
            </a:r>
          </a:p>
          <a:p>
            <a:pPr lvl="0"/>
            <a:r>
              <a:rPr lang="en-US" b="1" dirty="0">
                <a:latin typeface="Times New Roman" panose="02020603050405020304" pitchFamily="18" charset="0"/>
                <a:cs typeface="Times New Roman" panose="02020603050405020304" pitchFamily="18" charset="0"/>
              </a:rPr>
              <a:t>Custom Signal Generation</a:t>
            </a:r>
            <a:r>
              <a:rPr lang="en-US" dirty="0">
                <a:latin typeface="Times New Roman" panose="02020603050405020304" pitchFamily="18" charset="0"/>
                <a:cs typeface="Times New Roman" panose="02020603050405020304" pitchFamily="18" charset="0"/>
              </a:rPr>
              <a:t>: Demonstrate how to generate custom signals using MATLAB or Python.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A63B11-259B-B823-FD3E-0378F3CEB6A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12065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2AE8-EE26-2725-31F9-954DBB8703EA}"/>
              </a:ext>
            </a:extLst>
          </p:cNvPr>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Domain Analysis</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A63B11-259B-B823-FD3E-0378F3CEB6A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Time-domain analysis in a Signal Processing Toolbox is about examining how a signal changes over time. Key tasks include plotting the signal, analyzing its amplitude and phase, calculating statistics, detecting peaks, and counting zero-crossings. These analyses provide essential insights into the signal's behavior and characteristics, which are crucial for various applications in engineering, science, and technology.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636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2AE8-EE26-2725-31F9-954DBB8703EA}"/>
              </a:ext>
            </a:extLst>
          </p:cNvPr>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Frequency Domain Analysis</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A63B11-259B-B823-FD3E-0378F3CEB6A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Frequency-domain analysis in a Signal Processing Toolbox is about transforming and examining signals in terms of their frequency components. Key tasks include computing the Fourier Transform, estimating the Power Spectral Density, and generating spectrograms. These analyses help in identifying and understanding the frequency characteristics of signals, which are crucial for applications such as audio processing, communications, and biomedical signal analysis.</a:t>
            </a:r>
          </a:p>
        </p:txBody>
      </p:sp>
    </p:spTree>
    <p:extLst>
      <p:ext uri="{BB962C8B-B14F-4D97-AF65-F5344CB8AC3E}">
        <p14:creationId xmlns:p14="http://schemas.microsoft.com/office/powerpoint/2010/main" val="1955593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Flitering</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pPr lvl="0"/>
            <a:r>
              <a:rPr lang="en-US" dirty="0">
                <a:latin typeface="Times New Roman" panose="02020603050405020304" pitchFamily="18" charset="0"/>
                <a:cs typeface="Times New Roman" panose="02020603050405020304" pitchFamily="18" charset="0"/>
              </a:rPr>
              <a:t>Filtering in a Signal Processing Toolbox is the process of manipulating a signal to remove unwanted components and enhance desired ones. By using different types of filters (low-pass, high-pass, band-pass, and band-stop), one can isolate or remove specific frequency components from a signal. Filters can be designed in both analog and digital forms, with various types available to meet specific application needs. Filtering is essential for tasks such as noise reduction, signal separation, data smoothing, and feature extraction.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59396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Modulatio</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&amp; Demodulation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1959430"/>
            <a:ext cx="9613861" cy="4898570"/>
          </a:xfrm>
        </p:spPr>
        <p:txBody>
          <a:bodyPr>
            <a:noAutofit/>
          </a:bodyPr>
          <a:lstStyle/>
          <a:p>
            <a:endParaRPr lang="en-US" b="1" dirty="0" smtClean="0"/>
          </a:p>
          <a:p>
            <a:r>
              <a:rPr lang="en-US" b="1" dirty="0" smtClean="0">
                <a:latin typeface="Times New Roman" panose="02020603050405020304" pitchFamily="18" charset="0"/>
                <a:cs typeface="Times New Roman" panose="02020603050405020304" pitchFamily="18" charset="0"/>
              </a:rPr>
              <a:t>Modulation</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the process of varying a carrier signal in order to transmit data. It involves embedding the information signal (such as audio, video, or data) into a higher frequency carrier wave, making it suitable for transmission over long distances or through various media</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Demodulation:</a:t>
            </a:r>
          </a:p>
          <a:p>
            <a:pPr marL="0" indent="0">
              <a:buNone/>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the process of extracting the original information signal from the modulated carrier wave. It is the reverse operation of modulation and is essential for recovering the transmitted information at the receiver</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07425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CA2-DAB7-73E3-A11A-F0DBE50721A3}"/>
              </a:ext>
            </a:extLst>
          </p:cNvPr>
          <p:cNvSpPr>
            <a:spLocks noGrp="1"/>
          </p:cNvSpPr>
          <p:nvPr>
            <p:ph type="title"/>
          </p:nvPr>
        </p:nvSpPr>
        <p:spPr>
          <a:xfrm>
            <a:off x="680321" y="736433"/>
            <a:ext cx="9613861" cy="1080938"/>
          </a:xfrm>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Noise Reduction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067D7-DDF5-DA18-55E0-7CA105048943}"/>
              </a:ext>
            </a:extLst>
          </p:cNvPr>
          <p:cNvSpPr>
            <a:spLocks noGrp="1"/>
          </p:cNvSpPr>
          <p:nvPr>
            <p:ph idx="1"/>
          </p:nvPr>
        </p:nvSpPr>
        <p:spPr>
          <a:xfrm>
            <a:off x="680321" y="2320830"/>
            <a:ext cx="9613861" cy="4537169"/>
          </a:xfrm>
        </p:spPr>
        <p:txBody>
          <a:bodyPr>
            <a:noAutofit/>
          </a:bodyPr>
          <a:lstStyle/>
          <a:p>
            <a:r>
              <a:rPr lang="en-US" b="1" dirty="0">
                <a:latin typeface="Times New Roman" panose="02020603050405020304" pitchFamily="18" charset="0"/>
                <a:cs typeface="Times New Roman" panose="02020603050405020304" pitchFamily="18" charset="0"/>
              </a:rPr>
              <a:t>Noise reduction</a:t>
            </a:r>
            <a:r>
              <a:rPr lang="en-US" dirty="0">
                <a:latin typeface="Times New Roman" panose="02020603050405020304" pitchFamily="18" charset="0"/>
                <a:cs typeface="Times New Roman" panose="02020603050405020304" pitchFamily="18" charset="0"/>
              </a:rPr>
              <a:t> in signal processing involves techniques used to remove or attenuate unwanted noise from a signal, thereby enhancing the quality and clarity of the desired information. Noise can originate from various sources, such as electronic interference, environmental factors, or inherent system noise.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D581B1-3BCF-324B-6F10-DE21EC15551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248131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1064</TotalTime>
  <Words>804</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Life Savers</vt:lpstr>
      <vt:lpstr>Times New Roman</vt:lpstr>
      <vt:lpstr>Trebuchet MS</vt:lpstr>
      <vt:lpstr>Berlin</vt:lpstr>
      <vt:lpstr>Presentation On: Singal Processing Toolbox Course Title: DIP Course Code: CSE-4110 </vt:lpstr>
      <vt:lpstr>Index</vt:lpstr>
      <vt:lpstr>Introduction</vt:lpstr>
      <vt:lpstr>Signal Generation</vt:lpstr>
      <vt:lpstr>Time Domain Analysis</vt:lpstr>
      <vt:lpstr>Frequency Domain Analysis</vt:lpstr>
      <vt:lpstr>Flitering</vt:lpstr>
      <vt:lpstr>Modulation &amp; Demodulation</vt:lpstr>
      <vt:lpstr>Noise Reduction</vt:lpstr>
      <vt:lpstr>Feature Extraction</vt:lpstr>
      <vt:lpstr>Time Frequency Analysis</vt:lpstr>
      <vt:lpstr>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afternoon, everyone, and welcome to our presentation.</dc:title>
  <dc:creator>JASON</dc:creator>
  <cp:lastModifiedBy>pc</cp:lastModifiedBy>
  <cp:revision>55</cp:revision>
  <dcterms:created xsi:type="dcterms:W3CDTF">2023-05-17T13:28:11Z</dcterms:created>
  <dcterms:modified xsi:type="dcterms:W3CDTF">2024-06-16T06:46:20Z</dcterms:modified>
</cp:coreProperties>
</file>