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3" r:id="rId2"/>
    <p:sldId id="265" r:id="rId3"/>
    <p:sldId id="264" r:id="rId4"/>
    <p:sldId id="256" r:id="rId5"/>
    <p:sldId id="262" r:id="rId6"/>
    <p:sldId id="266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72"/>
    <p:restoredTop sz="50000"/>
  </p:normalViewPr>
  <p:slideViewPr>
    <p:cSldViewPr snapToGrid="0" snapToObjects="1">
      <p:cViewPr>
        <p:scale>
          <a:sx n="103" d="100"/>
          <a:sy n="103" d="100"/>
        </p:scale>
        <p:origin x="112" y="-10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C824C-E48E-FA4D-A901-5E581957051E}" type="datetimeFigureOut">
              <a:rPr lang="en-US" smtClean="0"/>
              <a:t>12/9/15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66277-1231-2A45-B961-C920BC9B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6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1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0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1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6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2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4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7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Evaluating Campaign Finance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r"/>
            <a:r>
              <a:rPr lang="en-US" u="sng" dirty="0" smtClean="0"/>
              <a:t>50% Chance of Awesome</a:t>
            </a:r>
          </a:p>
          <a:p>
            <a:pPr algn="r"/>
            <a:r>
              <a:rPr lang="en-US" sz="2000" dirty="0" smtClean="0"/>
              <a:t>Timothy </a:t>
            </a:r>
            <a:r>
              <a:rPr lang="en-US" sz="2000" dirty="0" err="1" smtClean="0"/>
              <a:t>Ahn</a:t>
            </a:r>
            <a:endParaRPr lang="en-US" sz="2000" dirty="0" smtClean="0"/>
          </a:p>
          <a:p>
            <a:pPr algn="r"/>
            <a:r>
              <a:rPr lang="en-US" sz="2000" dirty="0" err="1" smtClean="0"/>
              <a:t>Arif</a:t>
            </a:r>
            <a:r>
              <a:rPr lang="en-US" sz="2000" dirty="0" smtClean="0"/>
              <a:t> Ali</a:t>
            </a:r>
          </a:p>
          <a:p>
            <a:pPr algn="r"/>
            <a:r>
              <a:rPr lang="en-US" sz="2000" dirty="0" smtClean="0"/>
              <a:t>John Hotchkiss</a:t>
            </a:r>
          </a:p>
          <a:p>
            <a:pPr algn="r"/>
            <a:r>
              <a:rPr lang="en-US" sz="2000" dirty="0" smtClean="0"/>
              <a:t>Joshua Kaplan</a:t>
            </a:r>
          </a:p>
          <a:p>
            <a:pPr algn="r"/>
            <a:r>
              <a:rPr lang="en-US" sz="2000" dirty="0" err="1" smtClean="0"/>
              <a:t>Hongkai</a:t>
            </a:r>
            <a:r>
              <a:rPr lang="en-US" sz="2000" dirty="0" smtClean="0"/>
              <a:t> Wu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124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Motivation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Data </a:t>
            </a:r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Research </a:t>
            </a:r>
            <a:r>
              <a:rPr lang="en-US" dirty="0" smtClean="0"/>
              <a:t>Questions and Related Analyses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Opportunities for Future Research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Wrap-up</a:t>
            </a:r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5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Campaign Financing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“[Our campaign funding system is] a corrupt system of legalized bribery with candidates begging for contributions from the wealthy and powerful.” </a:t>
            </a:r>
          </a:p>
          <a:p>
            <a:pPr marL="0" indent="0" algn="r">
              <a:buNone/>
            </a:pPr>
            <a:r>
              <a:rPr lang="en-US" sz="2400" dirty="0" smtClean="0"/>
              <a:t>– Bernie Sanders, 2016 Democratic Presidential Candidate</a:t>
            </a:r>
          </a:p>
          <a:p>
            <a:pPr marL="0" indent="0" algn="r">
              <a:buNone/>
            </a:pPr>
            <a:endParaRPr lang="en-US" sz="2400" dirty="0" smtClean="0"/>
          </a:p>
          <a:p>
            <a:pPr marL="0" indent="0" algn="r">
              <a:buNone/>
            </a:pPr>
            <a:endParaRPr lang="en-US" sz="2400" dirty="0"/>
          </a:p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“When you give, they do whatever the hell you want them to do.”</a:t>
            </a:r>
          </a:p>
          <a:p>
            <a:pPr marL="0" lvl="0" indent="0" algn="r">
              <a:buNone/>
            </a:pPr>
            <a:r>
              <a:rPr lang="en-US" sz="2400" dirty="0">
                <a:solidFill>
                  <a:prstClr val="black"/>
                </a:solidFill>
              </a:rPr>
              <a:t>– </a:t>
            </a:r>
            <a:r>
              <a:rPr lang="en-US" sz="2400" dirty="0" smtClean="0">
                <a:solidFill>
                  <a:prstClr val="black"/>
                </a:solidFill>
              </a:rPr>
              <a:t>Donald Trump, </a:t>
            </a:r>
            <a:r>
              <a:rPr lang="en-US" sz="2400" dirty="0">
                <a:solidFill>
                  <a:prstClr val="black"/>
                </a:solidFill>
              </a:rPr>
              <a:t>2016 </a:t>
            </a:r>
            <a:r>
              <a:rPr lang="en-US" sz="2400" dirty="0" smtClean="0">
                <a:solidFill>
                  <a:prstClr val="black"/>
                </a:solidFill>
              </a:rPr>
              <a:t>Republican </a:t>
            </a:r>
            <a:r>
              <a:rPr lang="en-US" sz="2400" dirty="0">
                <a:solidFill>
                  <a:prstClr val="black"/>
                </a:solidFill>
              </a:rPr>
              <a:t>Presidential Candidate</a:t>
            </a:r>
          </a:p>
          <a:p>
            <a:pPr marL="0" lvl="0" indent="0"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algn="r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479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Open Secrets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FEC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New York Times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Yahoo </a:t>
            </a:r>
            <a:r>
              <a:rPr lang="en-US" dirty="0" smtClean="0"/>
              <a:t>Finance via </a:t>
            </a:r>
            <a:r>
              <a:rPr lang="en-US" smtClean="0"/>
              <a:t>Quandl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Statistics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3388008"/>
              </p:ext>
            </p:extLst>
          </p:nvPr>
        </p:nvGraphicFramePr>
        <p:xfrm>
          <a:off x="3360481" y="2368758"/>
          <a:ext cx="5422900" cy="1400175"/>
        </p:xfrm>
        <a:graphic>
          <a:graphicData uri="http://schemas.openxmlformats.org/drawingml/2006/table">
            <a:tbl>
              <a:tblPr/>
              <a:tblGrid>
                <a:gridCol w="1231900"/>
                <a:gridCol w="838200"/>
                <a:gridCol w="838200"/>
                <a:gridCol w="838200"/>
                <a:gridCol w="838200"/>
                <a:gridCol w="838200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Winner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Democrat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15539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14385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Republican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18284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20697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Independent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Incumbent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16022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19060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1323646"/>
              </p:ext>
            </p:extLst>
          </p:nvPr>
        </p:nvGraphicFramePr>
        <p:xfrm>
          <a:off x="2127243" y="3972009"/>
          <a:ext cx="7937500" cy="1600200"/>
        </p:xfrm>
        <a:graphic>
          <a:graphicData uri="http://schemas.openxmlformats.org/drawingml/2006/table">
            <a:tbl>
              <a:tblPr/>
              <a:tblGrid>
                <a:gridCol w="1231900"/>
                <a:gridCol w="838200"/>
                <a:gridCol w="838200"/>
                <a:gridCol w="838200"/>
                <a:gridCol w="838200"/>
                <a:gridCol w="838200"/>
                <a:gridCol w="838200"/>
                <a:gridCol w="838200"/>
                <a:gridCol w="838200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1st Qu.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3rd Qu.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Std. Dev.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NA's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35950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8829000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296218.9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Industrypercent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0.001293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0.08094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0.1839325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Candtotal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566300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865900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961700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21830000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1358704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88960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194000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7865000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Percent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Totalracefunds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72620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584500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907700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1714000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1743000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32870000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2588232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Racefundperc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0.5985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0.9842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0.3843594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430327"/>
              </p:ext>
            </p:extLst>
          </p:nvPr>
        </p:nvGraphicFramePr>
        <p:xfrm>
          <a:off x="1676066" y="1900530"/>
          <a:ext cx="8775697" cy="219075"/>
        </p:xfrm>
        <a:graphic>
          <a:graphicData uri="http://schemas.openxmlformats.org/drawingml/2006/table">
            <a:tbl>
              <a:tblPr/>
              <a:tblGrid>
                <a:gridCol w="8775697"/>
              </a:tblGrid>
              <a:tr h="219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</a:t>
                      </a:r>
                      <a:r>
                        <a:rPr lang="en-US" sz="13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outliers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13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Statistics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84605"/>
              </p:ext>
            </p:extLst>
          </p:nvPr>
        </p:nvGraphicFramePr>
        <p:xfrm>
          <a:off x="3360481" y="2368758"/>
          <a:ext cx="5422900" cy="1400175"/>
        </p:xfrm>
        <a:graphic>
          <a:graphicData uri="http://schemas.openxmlformats.org/drawingml/2006/table">
            <a:tbl>
              <a:tblPr/>
              <a:tblGrid>
                <a:gridCol w="1231900"/>
                <a:gridCol w="838200"/>
                <a:gridCol w="838200"/>
                <a:gridCol w="838200"/>
                <a:gridCol w="838200"/>
                <a:gridCol w="838200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Winner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Democrat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13239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Republican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15794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Independent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Incumbent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13608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15618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572571"/>
              </p:ext>
            </p:extLst>
          </p:nvPr>
        </p:nvGraphicFramePr>
        <p:xfrm>
          <a:off x="2530315" y="3972009"/>
          <a:ext cx="7099300" cy="1600200"/>
        </p:xfrm>
        <a:graphic>
          <a:graphicData uri="http://schemas.openxmlformats.org/drawingml/2006/table">
            <a:tbl>
              <a:tblPr/>
              <a:tblGrid>
                <a:gridCol w="1231900"/>
                <a:gridCol w="838200"/>
                <a:gridCol w="838200"/>
                <a:gridCol w="838200"/>
                <a:gridCol w="838200"/>
                <a:gridCol w="838200"/>
                <a:gridCol w="838200"/>
                <a:gridCol w="838200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1st Qu.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3rd Qu.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Std. Dev.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75040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88750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1379000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120266.7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Industrypercent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0.001293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0.03269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0.07939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0.1865573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Candtotal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140300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509900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546000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813300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1720000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428264.7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85110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123400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162400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259500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53989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Percent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0.5551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0.1999814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Totalracefunds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72620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554900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826400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1378000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22530000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1271807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Racefundperc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0.5889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0.9845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0.3921799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8067355"/>
              </p:ext>
            </p:extLst>
          </p:nvPr>
        </p:nvGraphicFramePr>
        <p:xfrm>
          <a:off x="1676066" y="1900530"/>
          <a:ext cx="8775697" cy="219075"/>
        </p:xfrm>
        <a:graphic>
          <a:graphicData uri="http://schemas.openxmlformats.org/drawingml/2006/table">
            <a:tbl>
              <a:tblPr/>
              <a:tblGrid>
                <a:gridCol w="8775697"/>
              </a:tblGrid>
              <a:tr h="219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</a:t>
                      </a:r>
                      <a:r>
                        <a:rPr lang="en-US" sz="13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without</a:t>
                      </a:r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outliers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52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330</Words>
  <Application>Microsoft Macintosh PowerPoint</Application>
  <PresentationFormat>Widescreen</PresentationFormat>
  <Paragraphs>241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Evaluating Campaign Finance</vt:lpstr>
      <vt:lpstr>Outline</vt:lpstr>
      <vt:lpstr>Campaign Financing Issue</vt:lpstr>
      <vt:lpstr>Data</vt:lpstr>
      <vt:lpstr>Data Sources</vt:lpstr>
      <vt:lpstr>Summary Statistics</vt:lpstr>
      <vt:lpstr>Summary Statistics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1:</dc:title>
  <dc:creator>Microsoft Office User</dc:creator>
  <cp:lastModifiedBy>Arif Ali</cp:lastModifiedBy>
  <cp:revision>18</cp:revision>
  <dcterms:created xsi:type="dcterms:W3CDTF">2015-12-08T13:02:27Z</dcterms:created>
  <dcterms:modified xsi:type="dcterms:W3CDTF">2015-12-09T14:09:04Z</dcterms:modified>
</cp:coreProperties>
</file>