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56" r:id="rId9"/>
    <p:sldId id="257" r:id="rId10"/>
    <p:sldId id="258" r:id="rId11"/>
    <p:sldId id="259" r:id="rId12"/>
    <p:sldId id="262" r:id="rId13"/>
    <p:sldId id="263" r:id="rId14"/>
    <p:sldId id="264" r:id="rId15"/>
    <p:sldId id="265" r:id="rId16"/>
    <p:sldId id="266" r:id="rId17"/>
    <p:sldId id="260" r:id="rId18"/>
    <p:sldId id="26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2"/>
    <p:restoredTop sz="50000"/>
  </p:normalViewPr>
  <p:slideViewPr>
    <p:cSldViewPr snapToGrid="0" snapToObjects="1">
      <p:cViewPr>
        <p:scale>
          <a:sx n="110" d="100"/>
          <a:sy n="110" d="100"/>
        </p:scale>
        <p:origin x="144" y="-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C824C-E48E-FA4D-A901-5E581957051E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277-1231-2A45-B961-C920BC9B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7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6277-1231-2A45-B961-C920BC9B8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7D9E0-510D-0F43-A304-A9F42220FE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ED73-3DFB-7641-B760-2A6E60A4900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F90-744B-4D4A-87F7-7D17E979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Campaign Finance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en-US" u="sng" dirty="0" smtClean="0"/>
              <a:t>50% Chance of Awesome</a:t>
            </a:r>
          </a:p>
          <a:p>
            <a:pPr algn="r"/>
            <a:r>
              <a:rPr lang="en-US" sz="2000" dirty="0" smtClean="0"/>
              <a:t>Timothy </a:t>
            </a:r>
            <a:r>
              <a:rPr lang="en-US" sz="2000" dirty="0" err="1" smtClean="0"/>
              <a:t>Ahn</a:t>
            </a:r>
            <a:endParaRPr lang="en-US" sz="2000" dirty="0" smtClean="0"/>
          </a:p>
          <a:p>
            <a:pPr algn="r"/>
            <a:r>
              <a:rPr lang="en-US" sz="2000" dirty="0" err="1" smtClean="0"/>
              <a:t>Arif</a:t>
            </a:r>
            <a:r>
              <a:rPr lang="en-US" sz="2000" dirty="0" smtClean="0"/>
              <a:t> Ali</a:t>
            </a:r>
          </a:p>
          <a:p>
            <a:pPr algn="r"/>
            <a:r>
              <a:rPr lang="en-US" sz="2000" dirty="0" smtClean="0"/>
              <a:t>John Hotchkiss</a:t>
            </a:r>
          </a:p>
          <a:p>
            <a:pPr algn="r"/>
            <a:r>
              <a:rPr lang="en-US" sz="2000" dirty="0" smtClean="0"/>
              <a:t>Joshua Kaplan</a:t>
            </a:r>
          </a:p>
          <a:p>
            <a:pPr algn="r"/>
            <a:r>
              <a:rPr lang="en-US" sz="2000" dirty="0" err="1" smtClean="0"/>
              <a:t>Hongkai</a:t>
            </a:r>
            <a:r>
              <a:rPr lang="en-US" sz="2000" dirty="0" smtClean="0"/>
              <a:t> Wu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89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Funding is highly correlated with electoral success: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1027906"/>
            <a:ext cx="3619500" cy="812800"/>
          </a:xfr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11" y="1999623"/>
            <a:ext cx="5481790" cy="4150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69284"/>
          </a:xfrm>
        </p:spPr>
        <p:txBody>
          <a:bodyPr/>
          <a:lstStyle/>
          <a:p>
            <a:pPr algn="ctr"/>
            <a:r>
              <a:rPr lang="en-US" dirty="0" smtClean="0"/>
              <a:t>Association rules show the same pattern, with a caveat…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25171"/>
              </p:ext>
            </p:extLst>
          </p:nvPr>
        </p:nvGraphicFramePr>
        <p:xfrm>
          <a:off x="1183340" y="2056390"/>
          <a:ext cx="10170460" cy="3165190"/>
        </p:xfrm>
        <a:graphic>
          <a:graphicData uri="http://schemas.openxmlformats.org/drawingml/2006/table">
            <a:tbl>
              <a:tblPr/>
              <a:tblGrid>
                <a:gridCol w="2542615"/>
                <a:gridCol w="2542615"/>
                <a:gridCol w="2542615"/>
                <a:gridCol w="2542615"/>
              </a:tblGrid>
              <a:tr h="40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Rule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Support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Confidence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Description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{WINNER=0}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0.724322104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72.4% of candidates who raised very low amounts lost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0.301615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0.748556386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74.9% of losing candidates raised very low amounts of money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0.055601177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0.779002876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77.9% of candidates who raised a high amount won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{INCUMBENT=1} =&gt; {WINNER=1}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0.953451146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95.3% of incumbents won reelection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{WINNER=1}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0.509512078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0.853352436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85.3% of winners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{CANDTOTALLEVEL=Very Low} =&gt; {INCUMBENT=0}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0.754806902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75.5% of candidates who raised a very low amount were challengers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5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{INCUMBENT=0} =&gt; {CANDTOTALLEVEL=Very Low}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0.314309177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0.675044092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67.5% of challengers raised a very low amount of funding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0.05460891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0.765100671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76.5% of candidates who raised a high amount of funding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{CANDTOTALLEVEL=Mid-High} =&gt; {INCUMBENT=1}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0.111510299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0.70116179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70.1% of candidates who raised a mid-high amount were incumbents </a:t>
                      </a:r>
                    </a:p>
                  </a:txBody>
                  <a:tcPr marL="5623" marR="5623" marT="56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9724" y="5497157"/>
            <a:ext cx="725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Difficult to separate out effects of </a:t>
            </a:r>
            <a:r>
              <a:rPr lang="en-US" smtClean="0"/>
              <a:t>Incumbent variable from Winner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</a:t>
            </a:r>
            <a:r>
              <a:rPr lang="en-US" dirty="0"/>
              <a:t>campaign contributions lead to electoral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1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Lazy Model: </a:t>
            </a:r>
            <a:r>
              <a:rPr lang="en-US" dirty="0" smtClean="0"/>
              <a:t>K-nearest Neighbor (KNN)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4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accuracy: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(#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of right predictions) / (all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predictions)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precision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true positives </a:t>
            </a:r>
            <a:endParaRPr lang="en-US" dirty="0" smtClean="0">
              <a:latin typeface="Calibri" charset="0"/>
              <a:ea typeface="Calibri" charset="0"/>
              <a:cs typeface="Calibri" charset="0"/>
            </a:endParaRP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F-measure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: consider both precision and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recall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0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5-folds cross validation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267744"/>
            <a:ext cx="7264400" cy="3467100"/>
          </a:xfrm>
        </p:spPr>
      </p:pic>
    </p:spTree>
    <p:extLst>
      <p:ext uri="{BB962C8B-B14F-4D97-AF65-F5344CB8AC3E}">
        <p14:creationId xmlns:p14="http://schemas.microsoft.com/office/powerpoint/2010/main" val="209432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Interesting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10-folds cross validation result</a:t>
            </a:r>
          </a:p>
          <a:p>
            <a:endParaRPr lang="en-US" dirty="0"/>
          </a:p>
        </p:txBody>
      </p:sp>
      <p:pic>
        <p:nvPicPr>
          <p:cNvPr id="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0132" y="2353164"/>
            <a:ext cx="5405584" cy="39587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889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Question 2: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Do campaign contributions predict an industry’s performance?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496" y="954739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couldn’t really answer this question…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7" y="2280302"/>
            <a:ext cx="5702449" cy="3432009"/>
          </a:xfrm>
        </p:spPr>
        <p:txBody>
          <a:bodyPr>
            <a:normAutofit/>
          </a:bodyPr>
          <a:lstStyle/>
          <a:p>
            <a:r>
              <a:rPr lang="en-US" dirty="0" smtClean="0"/>
              <a:t>Data weren’t binned in a manner conducive to answering it </a:t>
            </a:r>
          </a:p>
          <a:p>
            <a:r>
              <a:rPr lang="en-US" dirty="0" smtClean="0"/>
              <a:t>No stock data for some major contributors (nonprofits, not publicly traded</a:t>
            </a:r>
            <a:r>
              <a:rPr lang="en-US" smtClean="0"/>
              <a:t>, other) 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77262" y="48804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Green cluster: candidates primarily supported by nonprofits and the financial industry.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smtClean="0"/>
              <a:t>Wrapping it Up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What has been the key things we have been able to conclude?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3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Motivation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Data </a:t>
            </a:r>
          </a:p>
          <a:p>
            <a:pPr marL="514350" indent="-514350">
              <a:buFont typeface="+mj-lt"/>
              <a:buAutoNum type="arabicParenR"/>
            </a:pPr>
            <a:r>
              <a:rPr lang="en-US" smtClean="0"/>
              <a:t>Research </a:t>
            </a:r>
            <a:r>
              <a:rPr lang="en-US" dirty="0" smtClean="0"/>
              <a:t>Questions and Related Analyses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Opportunities for Future Research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Wrap-up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our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At First we wanted to know:</a:t>
            </a:r>
          </a:p>
          <a:p>
            <a:pPr lvl="2"/>
            <a:r>
              <a:rPr lang="en-US" dirty="0" smtClean="0"/>
              <a:t>Do Political Contributes  by sectors affect whether candidates win?</a:t>
            </a:r>
          </a:p>
          <a:p>
            <a:pPr lvl="2"/>
            <a:r>
              <a:rPr lang="en-US" dirty="0" smtClean="0"/>
              <a:t>Do election </a:t>
            </a:r>
            <a:r>
              <a:rPr lang="en-US" dirty="0"/>
              <a:t>results had any specific impact on the market as a whole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After Part 2</a:t>
            </a:r>
          </a:p>
          <a:p>
            <a:pPr lvl="2"/>
            <a:r>
              <a:rPr lang="en-US" dirty="0" smtClean="0"/>
              <a:t>The idea morphed into looking at total campaign contributions </a:t>
            </a:r>
          </a:p>
          <a:p>
            <a:pPr lvl="2"/>
            <a:r>
              <a:rPr lang="en-US" dirty="0" smtClean="0"/>
              <a:t>Due to uncovering very little with respect to stock changes and voting shifts </a:t>
            </a:r>
          </a:p>
          <a:p>
            <a:pPr lvl="3"/>
            <a:r>
              <a:rPr lang="en-US" dirty="0" smtClean="0"/>
              <a:t>An interesting paradox is the Financial Crisis</a:t>
            </a:r>
          </a:p>
        </p:txBody>
      </p:sp>
    </p:spTree>
    <p:extLst>
      <p:ext uri="{BB962C8B-B14F-4D97-AF65-F5344CB8AC3E}">
        <p14:creationId xmlns:p14="http://schemas.microsoft.com/office/powerpoint/2010/main" val="394179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our conclusions supported already expected conclusions, but no major breakthroughs that we we were hopping for</a:t>
            </a:r>
          </a:p>
          <a:p>
            <a:r>
              <a:rPr lang="en-US" dirty="0" smtClean="0"/>
              <a:t>Stocks aren’t significantly affected by election results</a:t>
            </a:r>
          </a:p>
          <a:p>
            <a:r>
              <a:rPr lang="en-US" dirty="0"/>
              <a:t>If you’re running for congress, make sure to be an incumbent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7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80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>Opportunities for Future Research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8364"/>
            <a:ext cx="10515600" cy="2875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we do later 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Presidential Campaigns</a:t>
            </a:r>
          </a:p>
          <a:p>
            <a:pPr lvl="1"/>
            <a:r>
              <a:rPr lang="en-US" dirty="0" smtClean="0"/>
              <a:t>This would involve getting more data</a:t>
            </a:r>
          </a:p>
          <a:p>
            <a:r>
              <a:rPr lang="en-US" dirty="0" smtClean="0"/>
              <a:t>Closely examine difference between Senate and House candidates</a:t>
            </a:r>
          </a:p>
          <a:p>
            <a:pPr lvl="1"/>
            <a:r>
              <a:rPr lang="en-US" dirty="0"/>
              <a:t>This project </a:t>
            </a:r>
            <a:r>
              <a:rPr lang="en-US" dirty="0" smtClean="0"/>
              <a:t>lumped them together</a:t>
            </a:r>
          </a:p>
          <a:p>
            <a:r>
              <a:rPr lang="en-US" dirty="0" smtClean="0"/>
              <a:t>Look at differences from state to state</a:t>
            </a:r>
          </a:p>
        </p:txBody>
      </p:sp>
    </p:spTree>
    <p:extLst>
      <p:ext uri="{BB962C8B-B14F-4D97-AF65-F5344CB8AC3E}">
        <p14:creationId xmlns:p14="http://schemas.microsoft.com/office/powerpoint/2010/main" val="19566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 Financing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“[Our campaign funding system is] a corrupt system of legalized bribery with candidates begging for contributions from the wealthy and powerful.” </a:t>
            </a:r>
          </a:p>
          <a:p>
            <a:pPr marL="0" indent="0" algn="r">
              <a:buNone/>
            </a:pPr>
            <a:r>
              <a:rPr lang="en-US" sz="2400" dirty="0" smtClean="0"/>
              <a:t>– Bernie Sanders, 2016 Democratic Presidential Candidate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“When you give, they do whatever the hell you want them to do.”</a:t>
            </a:r>
          </a:p>
          <a:p>
            <a:pPr marL="0" lvl="0" indent="0" algn="r">
              <a:buNone/>
            </a:pP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dirty="0" smtClean="0">
                <a:solidFill>
                  <a:prstClr val="black"/>
                </a:solidFill>
              </a:rPr>
              <a:t>Donald Trump, </a:t>
            </a:r>
            <a:r>
              <a:rPr lang="en-US" sz="2400" dirty="0">
                <a:solidFill>
                  <a:prstClr val="black"/>
                </a:solidFill>
              </a:rPr>
              <a:t>2016 </a:t>
            </a:r>
            <a:r>
              <a:rPr lang="en-US" sz="2400" dirty="0" smtClean="0">
                <a:solidFill>
                  <a:prstClr val="black"/>
                </a:solidFill>
              </a:rPr>
              <a:t>Republican </a:t>
            </a:r>
            <a:r>
              <a:rPr lang="en-US" sz="2400" dirty="0">
                <a:solidFill>
                  <a:prstClr val="black"/>
                </a:solidFill>
              </a:rPr>
              <a:t>Presidential Candidate</a:t>
            </a: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algn="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1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Open Secrets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FEC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New York Times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Yahoo Finance via </a:t>
            </a:r>
            <a:r>
              <a:rPr lang="en-US" smtClean="0"/>
              <a:t>Quandl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127243" y="3972009"/>
          <a:ext cx="79375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NA's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296218.9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0.1839325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865900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1358704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7865000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584500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907700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1714000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32870000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2588232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0.3843594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360481" y="2368758"/>
          <a:ext cx="5422900" cy="1400175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Democrat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Republican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15794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Independent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Incumbent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2530315" y="3972009"/>
          <a:ext cx="7099300" cy="1600200"/>
        </p:xfrm>
        <a:graphic>
          <a:graphicData uri="http://schemas.openxmlformats.org/drawingml/2006/table">
            <a:tbl>
              <a:tblPr/>
              <a:tblGrid>
                <a:gridCol w="12319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Qu.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88750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1379000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120266.7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Industrypercent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0.001293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0.1865573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Candtotal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509900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813300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428264.7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85110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259500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53989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0.1999814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Totalracefunds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554900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826400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22530000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1271807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Racefundperc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0.3921799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/>
          </p:cNvGraphicFramePr>
          <p:nvPr>
            <p:extLst/>
          </p:nvPr>
        </p:nvGraphicFramePr>
        <p:xfrm>
          <a:off x="1676066" y="1900530"/>
          <a:ext cx="8775697" cy="219075"/>
        </p:xfrm>
        <a:graphic>
          <a:graphicData uri="http://schemas.openxmlformats.org/drawingml/2006/table">
            <a:tbl>
              <a:tblPr/>
              <a:tblGrid>
                <a:gridCol w="8775697"/>
              </a:tblGrid>
              <a:tr h="219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</a:t>
                      </a:r>
                      <a:r>
                        <a:rPr lang="en-US" sz="13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without</a:t>
                      </a:r>
                      <a:r>
                        <a:rPr lang="en-US" sz="13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outliers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1: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campaign contributions predict electoral success?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9258"/>
            <a:ext cx="5443959" cy="4602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inning candidates raise more money than losing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" y="1825625"/>
            <a:ext cx="5741670" cy="4497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842</Words>
  <Application>Microsoft Macintosh PowerPoint</Application>
  <PresentationFormat>Widescreen</PresentationFormat>
  <Paragraphs>335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Arial</vt:lpstr>
      <vt:lpstr>Office Theme</vt:lpstr>
      <vt:lpstr>Evaluating Campaign Finance</vt:lpstr>
      <vt:lpstr>Outline</vt:lpstr>
      <vt:lpstr>Campaign Financing Issue</vt:lpstr>
      <vt:lpstr>Data</vt:lpstr>
      <vt:lpstr>Data Sources</vt:lpstr>
      <vt:lpstr>Summary Statistics</vt:lpstr>
      <vt:lpstr>Summary Statistics</vt:lpstr>
      <vt:lpstr>Question 1:</vt:lpstr>
      <vt:lpstr>Winning candidates raise more money than losing candidates</vt:lpstr>
      <vt:lpstr>Funding is highly correlated with electoral success:</vt:lpstr>
      <vt:lpstr>Association rules show the same pattern, with a caveat…</vt:lpstr>
      <vt:lpstr>Do campaign contributions lead to electoral success</vt:lpstr>
      <vt:lpstr>Models</vt:lpstr>
      <vt:lpstr>Evaluation Metrics</vt:lpstr>
      <vt:lpstr>5-folds cross validation result</vt:lpstr>
      <vt:lpstr>Another Interesting Thing</vt:lpstr>
      <vt:lpstr>Question 2:</vt:lpstr>
      <vt:lpstr>We couldn’t really answer this question…</vt:lpstr>
      <vt:lpstr>Wrapping it Up</vt:lpstr>
      <vt:lpstr>The evolution of our Question</vt:lpstr>
      <vt:lpstr>Some takeaways</vt:lpstr>
      <vt:lpstr>Opportunities for Future Research</vt:lpstr>
      <vt:lpstr>What could we do later on?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1:</dc:title>
  <dc:creator>Microsoft Office User</dc:creator>
  <cp:lastModifiedBy>Arif Ali</cp:lastModifiedBy>
  <cp:revision>21</cp:revision>
  <dcterms:created xsi:type="dcterms:W3CDTF">2015-12-08T13:02:27Z</dcterms:created>
  <dcterms:modified xsi:type="dcterms:W3CDTF">2015-12-09T19:47:05Z</dcterms:modified>
</cp:coreProperties>
</file>