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Stochastic processes: Poisson processes </a:t>
            </a:r>
            <a:r>
              <a:rPr lang="en-US" sz="1800" smtClean="0"/>
              <a:t>(cont.)</a:t>
            </a:r>
            <a:endParaRPr lang="en-US" sz="1800" dirty="0" smtClean="0"/>
          </a:p>
          <a:p>
            <a:pPr algn="l"/>
            <a:r>
              <a:rPr lang="en-US" sz="1800" dirty="0" smtClean="0"/>
              <a:t>Statistical computing: </a:t>
            </a:r>
            <a:r>
              <a:rPr lang="en-US" sz="1800" dirty="0"/>
              <a:t> </a:t>
            </a:r>
            <a:r>
              <a:rPr lang="en-US" sz="1800" dirty="0" smtClean="0"/>
              <a:t>The random walk Metropolis-Hastings                          		       sampler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                          Bayesian inference (estimation via sampling       		       from the posterior distribution) examples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##MC simulation</a:t>
            </a:r>
          </a:p>
          <a:p>
            <a:pPr marL="0" indent="0">
              <a:buNone/>
            </a:pPr>
            <a:r>
              <a:rPr lang="en-US" sz="1600" dirty="0"/>
              <a:t>library(</a:t>
            </a:r>
            <a:r>
              <a:rPr lang="en-US" sz="1600" dirty="0" err="1"/>
              <a:t>MCMCpack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bayes2.betabin&lt;-</a:t>
            </a:r>
            <a:r>
              <a:rPr lang="en-US" sz="1600" dirty="0" err="1"/>
              <a:t>MCbinomialbeta</a:t>
            </a:r>
            <a:r>
              <a:rPr lang="en-US" sz="1600" dirty="0"/>
              <a:t>(120,165,a1,b1,mc=10000)</a:t>
            </a:r>
          </a:p>
          <a:p>
            <a:pPr marL="0" indent="0">
              <a:buNone/>
            </a:pPr>
            <a:r>
              <a:rPr lang="en-US" sz="1600" dirty="0"/>
              <a:t>quantile(bayes2.betabin,c(0.05,0.25,0.5,0.75,0.95))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smtClean="0"/>
              <a:t>            </a:t>
            </a:r>
            <a:r>
              <a:rPr lang="en-US" sz="1600" dirty="0"/>
              <a:t>5%       25%       50%       75%       95% </a:t>
            </a:r>
          </a:p>
          <a:p>
            <a:pPr marL="0" indent="0">
              <a:buNone/>
            </a:pPr>
            <a:r>
              <a:rPr lang="en-US" sz="1600" dirty="0"/>
              <a:t>0.6862353 0.7107756 0.7277076 0.7438726 0.7672826 </a:t>
            </a:r>
          </a:p>
          <a:p>
            <a:pPr marL="0" indent="0">
              <a:buNone/>
            </a:pPr>
            <a:r>
              <a:rPr lang="en-US" sz="1600" dirty="0"/>
              <a:t>      summary(bayes2.betabin)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 marL="0" indent="0">
              <a:buNone/>
            </a:pPr>
            <a:r>
              <a:rPr lang="en-US" sz="1600" dirty="0"/>
              <a:t>      Iterations = 1:10000</a:t>
            </a:r>
          </a:p>
          <a:p>
            <a:pPr marL="0" indent="0">
              <a:buNone/>
            </a:pPr>
            <a:r>
              <a:rPr lang="en-US" sz="1600" dirty="0"/>
              <a:t>      Thinning interval = 1 </a:t>
            </a:r>
          </a:p>
          <a:p>
            <a:pPr marL="0" indent="0">
              <a:buNone/>
            </a:pPr>
            <a:r>
              <a:rPr lang="en-US" sz="1600" dirty="0"/>
              <a:t>      Number of chains = 1 </a:t>
            </a:r>
          </a:p>
          <a:p>
            <a:pPr marL="0" indent="0">
              <a:buNone/>
            </a:pPr>
            <a:r>
              <a:rPr lang="en-US" sz="1600" dirty="0"/>
              <a:t>      Sample size per chain = 10000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 marL="0" indent="0">
              <a:buNone/>
            </a:pPr>
            <a:r>
              <a:rPr lang="en-US" sz="1600" dirty="0"/>
              <a:t>      1. Empirical mean and standard deviation for each variable,</a:t>
            </a:r>
          </a:p>
          <a:p>
            <a:pPr marL="0" indent="0">
              <a:buNone/>
            </a:pPr>
            <a:r>
              <a:rPr lang="en-US" sz="1600" dirty="0"/>
              <a:t>      plus standard error of the mean: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 </a:t>
            </a:r>
            <a:r>
              <a:rPr lang="en-US" sz="1600" dirty="0"/>
              <a:t>Mean             SD       Naive SE Time-series SE </a:t>
            </a:r>
          </a:p>
          <a:p>
            <a:pPr marL="0" indent="0">
              <a:buNone/>
            </a:pPr>
            <a:r>
              <a:rPr lang="en-US" sz="1600" dirty="0"/>
              <a:t>      0.7271366      0.0245655      0.0002457      0.0002457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8250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27432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##plot the prior and posterior together</a:t>
            </a:r>
          </a:p>
          <a:p>
            <a:pPr marL="0" indent="0">
              <a:buNone/>
            </a:pPr>
            <a:r>
              <a:rPr lang="en-US" sz="1500" dirty="0"/>
              <a:t>p1&lt;-</a:t>
            </a:r>
            <a:r>
              <a:rPr lang="en-US" sz="1500" dirty="0" err="1"/>
              <a:t>seq</a:t>
            </a:r>
            <a:r>
              <a:rPr lang="en-US" sz="1500" dirty="0"/>
              <a:t>(0,1,0.01)</a:t>
            </a:r>
          </a:p>
          <a:p>
            <a:pPr marL="0" indent="0">
              <a:buNone/>
            </a:pPr>
            <a:r>
              <a:rPr lang="en-US" sz="1500" dirty="0"/>
              <a:t>##plot the beta density</a:t>
            </a:r>
          </a:p>
          <a:p>
            <a:pPr marL="0" indent="0">
              <a:buNone/>
            </a:pPr>
            <a:r>
              <a:rPr lang="en-US" sz="1500" dirty="0"/>
              <a:t>plot(p1,dbeta(p1,0.06211388 ,0.18292668),</a:t>
            </a:r>
            <a:r>
              <a:rPr lang="en-US" sz="1500" dirty="0" err="1"/>
              <a:t>lwd</a:t>
            </a:r>
            <a:r>
              <a:rPr lang="en-US" sz="1500" dirty="0"/>
              <a:t>=2,type="l",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err="1"/>
              <a:t>xlab</a:t>
            </a:r>
            <a:r>
              <a:rPr lang="en-US" sz="1500" dirty="0"/>
              <a:t>="healing rate",</a:t>
            </a:r>
            <a:r>
              <a:rPr lang="en-US" sz="1500" dirty="0" err="1"/>
              <a:t>ylab</a:t>
            </a:r>
            <a:r>
              <a:rPr lang="en-US" sz="1500" dirty="0"/>
              <a:t>="</a:t>
            </a:r>
            <a:r>
              <a:rPr lang="en-US" sz="1500" dirty="0" err="1"/>
              <a:t>density",col</a:t>
            </a:r>
            <a:r>
              <a:rPr lang="en-US" sz="1500" dirty="0"/>
              <a:t>=2,ylim=c(0,16))</a:t>
            </a:r>
          </a:p>
          <a:p>
            <a:pPr marL="0" indent="0">
              <a:buNone/>
            </a:pPr>
            <a:r>
              <a:rPr lang="en-US" sz="1500" dirty="0"/>
              <a:t>lines(density(bayes1.betabin),</a:t>
            </a:r>
            <a:r>
              <a:rPr lang="en-US" sz="1500" dirty="0" err="1"/>
              <a:t>lty</a:t>
            </a:r>
            <a:r>
              <a:rPr lang="en-US" sz="1500" dirty="0"/>
              <a:t>=4,lwd=2,col=3)</a:t>
            </a:r>
          </a:p>
          <a:p>
            <a:pPr marL="0" indent="0">
              <a:buNone/>
            </a:pPr>
            <a:r>
              <a:rPr lang="en-US" sz="1500" dirty="0"/>
              <a:t>lines(density(bayes2.betabin),</a:t>
            </a:r>
            <a:r>
              <a:rPr lang="en-US" sz="1500" dirty="0" err="1"/>
              <a:t>lty</a:t>
            </a:r>
            <a:r>
              <a:rPr lang="en-US" sz="1500" dirty="0"/>
              <a:t>=8,lwd=2,col=4)</a:t>
            </a:r>
          </a:p>
          <a:p>
            <a:pPr marL="0" indent="0">
              <a:buNone/>
            </a:pPr>
            <a:r>
              <a:rPr lang="en-US" sz="1500" dirty="0"/>
              <a:t>legend(locator(1),c("</a:t>
            </a:r>
            <a:r>
              <a:rPr lang="en-US" sz="1500" dirty="0" err="1"/>
              <a:t>prior","direct</a:t>
            </a:r>
            <a:r>
              <a:rPr lang="en-US" sz="1500" dirty="0"/>
              <a:t> simulation</a:t>
            </a:r>
            <a:r>
              <a:rPr lang="en-US" sz="1500" dirty="0" smtClean="0"/>
              <a:t>",</a:t>
            </a:r>
          </a:p>
          <a:p>
            <a:pPr marL="0" indent="0">
              <a:buNone/>
            </a:pPr>
            <a:r>
              <a:rPr lang="en-US" sz="1500" dirty="0" smtClean="0"/>
              <a:t>"</a:t>
            </a:r>
            <a:r>
              <a:rPr lang="en-US" sz="1500" dirty="0"/>
              <a:t>MC simulation"),col=c(2,3,4),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lwd</a:t>
            </a:r>
            <a:r>
              <a:rPr lang="en-US" sz="1500" dirty="0"/>
              <a:t>=2,lty=c(1,4,8))</a:t>
            </a:r>
          </a:p>
        </p:txBody>
      </p:sp>
      <p:pic>
        <p:nvPicPr>
          <p:cNvPr id="1026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9600"/>
            <a:ext cx="548033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*: </a:t>
            </a:r>
            <a:r>
              <a:rPr lang="en-US" sz="2000" dirty="0" smtClean="0"/>
              <a:t>VA Study Group (1967).  Veterans administration cooperative study group 	on antihypertensive agents: Effects on treatment on morbidity in 	hypertension: Results in patients with diastolic blood pressures 	averaging 115 through 129 mm hg. </a:t>
            </a:r>
            <a:r>
              <a:rPr lang="en-US" sz="2000" i="1" dirty="0" smtClean="0"/>
              <a:t>Journal of the American Medical 	Association 202(11), </a:t>
            </a:r>
            <a:r>
              <a:rPr lang="en-US" sz="2000" dirty="0" smtClean="0"/>
              <a:t>1028-1034.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Walk Metropolis-Hastings</a:t>
            </a:r>
            <a:br>
              <a:rPr lang="en-US" dirty="0" smtClean="0"/>
            </a:br>
            <a:r>
              <a:rPr lang="en-US" dirty="0" smtClean="0"/>
              <a:t>RWMH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5096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RWMH &lt;- function(n, sigma, x0, N) {</a:t>
            </a:r>
          </a:p>
          <a:p>
            <a:pPr marL="0" indent="0">
              <a:buNone/>
            </a:pPr>
            <a:r>
              <a:rPr lang="en-US" dirty="0"/>
              <a:t>  x &lt;- numeric(N)</a:t>
            </a:r>
          </a:p>
          <a:p>
            <a:pPr marL="0" indent="0">
              <a:buNone/>
            </a:pPr>
            <a:r>
              <a:rPr lang="en-US" dirty="0"/>
              <a:t>  x[1] &lt;- x0</a:t>
            </a:r>
          </a:p>
          <a:p>
            <a:pPr marL="0" indent="0">
              <a:buNone/>
            </a:pPr>
            <a:r>
              <a:rPr lang="en-US" dirty="0"/>
              <a:t>  u &lt;- </a:t>
            </a:r>
            <a:r>
              <a:rPr lang="en-US" dirty="0" err="1"/>
              <a:t>runif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dirty="0"/>
              <a:t>  k &lt;- 0</a:t>
            </a:r>
          </a:p>
          <a:p>
            <a:pPr marL="0" indent="0">
              <a:buNone/>
            </a:pPr>
            <a:r>
              <a:rPr lang="en-US" dirty="0"/>
              <a:t>  for (i in 2:N) {</a:t>
            </a:r>
          </a:p>
          <a:p>
            <a:pPr marL="0" indent="0">
              <a:buNone/>
            </a:pPr>
            <a:r>
              <a:rPr lang="en-US" dirty="0"/>
              <a:t>    y &lt;- </a:t>
            </a:r>
            <a:r>
              <a:rPr lang="en-US" dirty="0" err="1"/>
              <a:t>rnorm</a:t>
            </a:r>
            <a:r>
              <a:rPr lang="en-US" dirty="0"/>
              <a:t>(1, x[i-1], sigma)</a:t>
            </a:r>
          </a:p>
          <a:p>
            <a:pPr marL="0" indent="0">
              <a:buNone/>
            </a:pPr>
            <a:r>
              <a:rPr lang="en-US" dirty="0"/>
              <a:t>    if (u[i] &lt;= (</a:t>
            </a:r>
            <a:r>
              <a:rPr lang="en-US" dirty="0" err="1"/>
              <a:t>dt</a:t>
            </a:r>
            <a:r>
              <a:rPr lang="en-US" dirty="0"/>
              <a:t>(y, n) / </a:t>
            </a:r>
            <a:r>
              <a:rPr lang="en-US" dirty="0" err="1"/>
              <a:t>dt</a:t>
            </a:r>
            <a:r>
              <a:rPr lang="en-US" dirty="0"/>
              <a:t>(x[i-1], n)))</a:t>
            </a:r>
          </a:p>
          <a:p>
            <a:pPr marL="0" indent="0">
              <a:buNone/>
            </a:pPr>
            <a:r>
              <a:rPr lang="en-US" dirty="0"/>
              <a:t>      x[i] &lt;- y  else {</a:t>
            </a:r>
          </a:p>
          <a:p>
            <a:pPr marL="0" indent="0">
              <a:buNone/>
            </a:pPr>
            <a:r>
              <a:rPr lang="en-US" dirty="0"/>
              <a:t>        x[i] &lt;- x[i-1]</a:t>
            </a:r>
          </a:p>
          <a:p>
            <a:pPr marL="0" indent="0">
              <a:buNone/>
            </a:pPr>
            <a:r>
              <a:rPr lang="en-US" dirty="0"/>
              <a:t>        k &lt;- k + 1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return(list(x=x, k=k))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1524000"/>
            <a:ext cx="3810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&lt;- 4  #degrees of freedom for target Student t dist.</a:t>
            </a:r>
          </a:p>
          <a:p>
            <a:r>
              <a:rPr lang="en-US" sz="1600" dirty="0"/>
              <a:t>N &lt;- 2000</a:t>
            </a:r>
          </a:p>
          <a:p>
            <a:r>
              <a:rPr lang="en-US" sz="1600" dirty="0" err="1"/>
              <a:t>sigm</a:t>
            </a:r>
            <a:r>
              <a:rPr lang="en-US" sz="1600" dirty="0"/>
              <a:t> &lt;- c(.02, .5, 3,  14)</a:t>
            </a:r>
          </a:p>
          <a:p>
            <a:endParaRPr lang="en-US" sz="1600" dirty="0"/>
          </a:p>
          <a:p>
            <a:r>
              <a:rPr lang="en-US" sz="1600" dirty="0"/>
              <a:t>x0 &lt;- 25</a:t>
            </a:r>
          </a:p>
          <a:p>
            <a:r>
              <a:rPr lang="en-US" sz="1600" dirty="0"/>
              <a:t>rwmh1 &lt;- RWMH(n, </a:t>
            </a:r>
            <a:r>
              <a:rPr lang="en-US" sz="1600" dirty="0" err="1"/>
              <a:t>sigm</a:t>
            </a:r>
            <a:r>
              <a:rPr lang="en-US" sz="1600" dirty="0"/>
              <a:t>[1], x0, N)</a:t>
            </a:r>
          </a:p>
          <a:p>
            <a:r>
              <a:rPr lang="en-US" sz="1600" dirty="0"/>
              <a:t>rwmh2 &lt;- RWMH(n, </a:t>
            </a:r>
            <a:r>
              <a:rPr lang="en-US" sz="1600" dirty="0" err="1"/>
              <a:t>sigm</a:t>
            </a:r>
            <a:r>
              <a:rPr lang="en-US" sz="1600" dirty="0"/>
              <a:t>[2], x0, N)</a:t>
            </a:r>
          </a:p>
          <a:p>
            <a:r>
              <a:rPr lang="en-US" sz="1600" dirty="0"/>
              <a:t>rwmh3 &lt;- RWMH(n, </a:t>
            </a:r>
            <a:r>
              <a:rPr lang="en-US" sz="1600" dirty="0" err="1"/>
              <a:t>sigm</a:t>
            </a:r>
            <a:r>
              <a:rPr lang="en-US" sz="1600" dirty="0"/>
              <a:t>[3], x0, N)</a:t>
            </a:r>
          </a:p>
          <a:p>
            <a:r>
              <a:rPr lang="en-US" sz="1600" dirty="0"/>
              <a:t>rwmh4 &lt;- RWMH(n, </a:t>
            </a:r>
            <a:r>
              <a:rPr lang="en-US" sz="1600" dirty="0" err="1"/>
              <a:t>sigm</a:t>
            </a:r>
            <a:r>
              <a:rPr lang="en-US" sz="1600" dirty="0"/>
              <a:t>[4], x0, N)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## get the number of rejected points per case</a:t>
            </a:r>
          </a:p>
          <a:p>
            <a:r>
              <a:rPr lang="en-US" sz="1600" dirty="0"/>
              <a:t>c(rwmh1$k,rwmh2$k,rwmh3$k,rwmh4$k)</a:t>
            </a:r>
          </a:p>
          <a:p>
            <a:r>
              <a:rPr lang="en-US" sz="1600" dirty="0"/>
              <a:t>[1]    4  237 1142 1765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reference.line</a:t>
            </a:r>
            <a:r>
              <a:rPr lang="en-US" sz="1600" dirty="0"/>
              <a:t> &lt;- </a:t>
            </a:r>
            <a:r>
              <a:rPr lang="en-US" sz="1600" dirty="0" err="1"/>
              <a:t>qt</a:t>
            </a:r>
            <a:r>
              <a:rPr lang="en-US" sz="1600" dirty="0"/>
              <a:t>(c(.025, .975), </a:t>
            </a:r>
            <a:r>
              <a:rPr lang="en-US" sz="1600" dirty="0" err="1"/>
              <a:t>df</a:t>
            </a:r>
            <a:r>
              <a:rPr lang="en-US" sz="1600" dirty="0"/>
              <a:t>=n)</a:t>
            </a:r>
          </a:p>
          <a:p>
            <a:pPr marL="0" indent="0">
              <a:buNone/>
            </a:pPr>
            <a:r>
              <a:rPr lang="en-US" sz="1600" dirty="0" err="1"/>
              <a:t>rw</a:t>
            </a:r>
            <a:r>
              <a:rPr lang="en-US" sz="1600" dirty="0"/>
              <a:t> &lt;- </a:t>
            </a:r>
            <a:r>
              <a:rPr lang="en-US" sz="1600" dirty="0" err="1"/>
              <a:t>cbind</a:t>
            </a:r>
            <a:r>
              <a:rPr lang="en-US" sz="1600" dirty="0"/>
              <a:t>(rwmh1$x, rwmh2$x, rwmh3$x,  rwmh4$x)</a:t>
            </a:r>
          </a:p>
          <a:p>
            <a:pPr marL="0" indent="0">
              <a:buNone/>
            </a:pPr>
            <a:r>
              <a:rPr lang="en-US" sz="1600" dirty="0"/>
              <a:t>for (j in 1:4) {</a:t>
            </a:r>
          </a:p>
          <a:p>
            <a:pPr marL="0" indent="0">
              <a:buNone/>
            </a:pPr>
            <a:r>
              <a:rPr lang="en-US" sz="1600" dirty="0"/>
              <a:t>  plot(</a:t>
            </a:r>
            <a:r>
              <a:rPr lang="en-US" sz="1600" dirty="0" err="1"/>
              <a:t>rw</a:t>
            </a:r>
            <a:r>
              <a:rPr lang="en-US" sz="1600" dirty="0"/>
              <a:t>[,j], type="l",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ylab</a:t>
            </a:r>
            <a:r>
              <a:rPr lang="en-US" sz="1600" dirty="0"/>
              <a:t>="X", </a:t>
            </a:r>
            <a:r>
              <a:rPr lang="en-US" sz="1600" dirty="0" err="1"/>
              <a:t>ylim</a:t>
            </a:r>
            <a:r>
              <a:rPr lang="en-US" sz="1600" dirty="0"/>
              <a:t>=range(</a:t>
            </a:r>
            <a:r>
              <a:rPr lang="en-US" sz="1600" dirty="0" err="1"/>
              <a:t>rw</a:t>
            </a:r>
            <a:r>
              <a:rPr lang="en-US" sz="1600" dirty="0"/>
              <a:t>[,j]))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abline</a:t>
            </a:r>
            <a:r>
              <a:rPr lang="en-US" sz="1600" dirty="0"/>
              <a:t>(h=</a:t>
            </a:r>
            <a:r>
              <a:rPr lang="en-US" sz="1600" dirty="0" err="1"/>
              <a:t>reference.line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1026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74" y="1143000"/>
            <a:ext cx="535500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9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 &lt;- .2          #actual value of beta</a:t>
            </a:r>
          </a:p>
          <a:p>
            <a:pPr marL="0" indent="0">
              <a:buNone/>
            </a:pPr>
            <a:r>
              <a:rPr lang="en-US" dirty="0"/>
              <a:t>w &lt;- .25         #width of the uniform support set</a:t>
            </a:r>
          </a:p>
          <a:p>
            <a:pPr marL="0" indent="0">
              <a:buNone/>
            </a:pPr>
            <a:r>
              <a:rPr lang="en-US" dirty="0"/>
              <a:t>m &lt;- 5000        #length of the chain</a:t>
            </a:r>
          </a:p>
          <a:p>
            <a:pPr marL="0" indent="0">
              <a:buNone/>
            </a:pPr>
            <a:r>
              <a:rPr lang="en-US" dirty="0"/>
              <a:t>burn &lt;- 1000     #burn-in time</a:t>
            </a:r>
          </a:p>
          <a:p>
            <a:pPr marL="0" indent="0">
              <a:buNone/>
            </a:pPr>
            <a:r>
              <a:rPr lang="en-US" dirty="0"/>
              <a:t>days &lt;- 250</a:t>
            </a:r>
          </a:p>
          <a:p>
            <a:pPr marL="0" indent="0">
              <a:buNone/>
            </a:pPr>
            <a:r>
              <a:rPr lang="en-US" dirty="0"/>
              <a:t>x &lt;- numeric(m)  #the chain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generate the observed frequencies of winners</a:t>
            </a:r>
          </a:p>
          <a:p>
            <a:pPr marL="0" indent="0">
              <a:buNone/>
            </a:pPr>
            <a:r>
              <a:rPr lang="en-US" dirty="0"/>
              <a:t># to simulate these values we use beta=0.2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&lt;- sample(1:5, size=days, replace=TRUE,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prob</a:t>
            </a:r>
            <a:r>
              <a:rPr lang="en-US" dirty="0"/>
              <a:t>=c(1, 1-b, 1-2*b, 2*b, b))</a:t>
            </a:r>
          </a:p>
          <a:p>
            <a:pPr marL="0" indent="0">
              <a:buNone/>
            </a:pPr>
            <a:r>
              <a:rPr lang="en-US" dirty="0"/>
              <a:t>win &lt;- tabulate(i)</a:t>
            </a:r>
          </a:p>
          <a:p>
            <a:pPr marL="0" indent="0">
              <a:buNone/>
            </a:pPr>
            <a:r>
              <a:rPr lang="en-US" dirty="0"/>
              <a:t>win  ## [1] 75 78 54 26 17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78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probs</a:t>
            </a:r>
            <a:r>
              <a:rPr lang="en-US" dirty="0"/>
              <a:t> &lt;- function(y, win) {</a:t>
            </a:r>
          </a:p>
          <a:p>
            <a:pPr marL="0" indent="0">
              <a:buNone/>
            </a:pPr>
            <a:r>
              <a:rPr lang="en-US" dirty="0"/>
              <a:t>  # computes the target density</a:t>
            </a:r>
          </a:p>
          <a:p>
            <a:pPr marL="0" indent="0">
              <a:buNone/>
            </a:pPr>
            <a:r>
              <a:rPr lang="en-US" dirty="0"/>
              <a:t>  if (y &lt; 0 || y &gt;= 0.5)</a:t>
            </a:r>
          </a:p>
          <a:p>
            <a:pPr marL="0" indent="0">
              <a:buNone/>
            </a:pPr>
            <a:r>
              <a:rPr lang="en-US" dirty="0"/>
              <a:t>    return (0)</a:t>
            </a:r>
          </a:p>
          <a:p>
            <a:pPr marL="0" indent="0">
              <a:buNone/>
            </a:pPr>
            <a:r>
              <a:rPr lang="en-US" dirty="0"/>
              <a:t>  return((1/3)^win[1] *</a:t>
            </a:r>
          </a:p>
          <a:p>
            <a:pPr marL="0" indent="0">
              <a:buNone/>
            </a:pPr>
            <a:r>
              <a:rPr lang="en-US" dirty="0"/>
              <a:t>           ((1-y)/3)^win[2] * ((1-2*y)/3)^win[3] *</a:t>
            </a:r>
          </a:p>
          <a:p>
            <a:pPr marL="0" indent="0">
              <a:buNone/>
            </a:pPr>
            <a:r>
              <a:rPr lang="en-US" dirty="0"/>
              <a:t>           ((2*y)/3)^win[4] * (y/3)^win[5])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 &lt;- </a:t>
            </a:r>
            <a:r>
              <a:rPr lang="en-US" dirty="0" err="1"/>
              <a:t>runif</a:t>
            </a:r>
            <a:r>
              <a:rPr lang="en-US" dirty="0"/>
              <a:t>(m)         #for accept/reject step</a:t>
            </a:r>
          </a:p>
          <a:p>
            <a:pPr marL="0" indent="0">
              <a:buNone/>
            </a:pPr>
            <a:r>
              <a:rPr lang="en-US" dirty="0"/>
              <a:t>v &lt;- </a:t>
            </a:r>
            <a:r>
              <a:rPr lang="en-US" dirty="0" err="1"/>
              <a:t>runif</a:t>
            </a:r>
            <a:r>
              <a:rPr lang="en-US" dirty="0"/>
              <a:t>(m, -w, w)  #proposal distribution</a:t>
            </a:r>
          </a:p>
          <a:p>
            <a:pPr marL="0" indent="0">
              <a:buNone/>
            </a:pPr>
            <a:r>
              <a:rPr lang="en-US" dirty="0"/>
              <a:t>x[1] &lt;- .25</a:t>
            </a:r>
          </a:p>
          <a:p>
            <a:pPr marL="0" indent="0">
              <a:buNone/>
            </a:pPr>
            <a:r>
              <a:rPr lang="en-US" dirty="0"/>
              <a:t>for (i in 2:m) {</a:t>
            </a:r>
          </a:p>
          <a:p>
            <a:pPr marL="0" indent="0">
              <a:buNone/>
            </a:pPr>
            <a:r>
              <a:rPr lang="en-US" dirty="0"/>
              <a:t>  y &lt;- x[i-1] + v[i]</a:t>
            </a:r>
          </a:p>
          <a:p>
            <a:pPr marL="0" indent="0">
              <a:buNone/>
            </a:pPr>
            <a:r>
              <a:rPr lang="en-US" dirty="0"/>
              <a:t>  if (u[i] &lt;= </a:t>
            </a:r>
            <a:r>
              <a:rPr lang="en-US" dirty="0" err="1"/>
              <a:t>probs</a:t>
            </a:r>
            <a:r>
              <a:rPr lang="en-US" dirty="0"/>
              <a:t>(y, win) / </a:t>
            </a:r>
            <a:r>
              <a:rPr lang="en-US" dirty="0" err="1"/>
              <a:t>probs</a:t>
            </a:r>
            <a:r>
              <a:rPr lang="en-US" dirty="0"/>
              <a:t>(x[i-1], win))</a:t>
            </a:r>
          </a:p>
          <a:p>
            <a:pPr marL="0" indent="0">
              <a:buNone/>
            </a:pPr>
            <a:r>
              <a:rPr lang="en-US" dirty="0"/>
              <a:t>    x[i] &lt;- y  else</a:t>
            </a:r>
          </a:p>
          <a:p>
            <a:pPr marL="0" indent="0">
              <a:buNone/>
            </a:pPr>
            <a:r>
              <a:rPr lang="en-US" dirty="0"/>
              <a:t>      x[i] &lt;- x[i-1]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 ##[1] 75 78 54 26 17</a:t>
            </a:r>
          </a:p>
          <a:p>
            <a:pPr marL="0" indent="0">
              <a:buNone/>
            </a:pPr>
            <a:r>
              <a:rPr lang="en-US" dirty="0"/>
              <a:t>win/days  ## [1] 0.300 0.312 0.216 0.104 0.068</a:t>
            </a:r>
          </a:p>
          <a:p>
            <a:pPr marL="0" indent="0">
              <a:buNone/>
            </a:pPr>
            <a:r>
              <a:rPr lang="en-US" dirty="0"/>
              <a:t>c(1, 1-b, 1-2*b, 2*b, b)/3  ##  [1] 0.33333333 0.26666667 0.20000000 0.13333333 0.06666667</a:t>
            </a:r>
          </a:p>
          <a:p>
            <a:pPr marL="0" indent="0">
              <a:buNone/>
            </a:pPr>
            <a:r>
              <a:rPr lang="en-US" dirty="0" err="1"/>
              <a:t>xb</a:t>
            </a:r>
            <a:r>
              <a:rPr lang="en-US" dirty="0"/>
              <a:t> &lt;- x[(burn+1):m]</a:t>
            </a:r>
          </a:p>
          <a:p>
            <a:pPr marL="0" indent="0">
              <a:buNone/>
            </a:pPr>
            <a:r>
              <a:rPr lang="en-US" dirty="0"/>
              <a:t>mean(</a:t>
            </a:r>
            <a:r>
              <a:rPr lang="en-US" dirty="0" err="1"/>
              <a:t>xb</a:t>
            </a:r>
            <a:r>
              <a:rPr lang="en-US" dirty="0"/>
              <a:t>)  ## [1] 0.1689403</a:t>
            </a:r>
          </a:p>
        </p:txBody>
      </p:sp>
    </p:spTree>
    <p:extLst>
      <p:ext uri="{BB962C8B-B14F-4D97-AF65-F5344CB8AC3E}">
        <p14:creationId xmlns:p14="http://schemas.microsoft.com/office/powerpoint/2010/main" val="14105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077200" cy="444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2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Duodenal ulcer clinical trial </a:t>
            </a:r>
            <a:r>
              <a:rPr lang="en-US" dirty="0" smtClean="0"/>
              <a:t>data</a:t>
            </a:r>
            <a:r>
              <a:rPr lang="en-US" sz="4800" dirty="0" smtClean="0"/>
              <a:t>*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             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     Placebo </a:t>
            </a:r>
            <a:r>
              <a:rPr lang="nl-NL" dirty="0"/>
              <a:t>400mg C 800 mg C 1600mg C</a:t>
            </a:r>
          </a:p>
          <a:p>
            <a:pPr marL="0" indent="0">
              <a:buNone/>
            </a:pPr>
            <a:r>
              <a:rPr lang="nl-NL" dirty="0"/>
              <a:t>Week1      29      </a:t>
            </a:r>
            <a:r>
              <a:rPr lang="nl-NL" dirty="0" smtClean="0"/>
              <a:t>      29             25              39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Week2      50      </a:t>
            </a:r>
            <a:r>
              <a:rPr lang="nl-NL" dirty="0" smtClean="0"/>
              <a:t>      73             69              90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Week3      69     </a:t>
            </a:r>
            <a:r>
              <a:rPr lang="nl-NL" dirty="0" smtClean="0"/>
              <a:t>       113           120            145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##search for a prior</a:t>
            </a:r>
          </a:p>
          <a:p>
            <a:pPr marL="0" indent="0">
              <a:buNone/>
            </a:pPr>
            <a:r>
              <a:rPr lang="en-US" dirty="0"/>
              <a:t>##build an objective function </a:t>
            </a:r>
          </a:p>
          <a:p>
            <a:pPr marL="0" indent="0">
              <a:buNone/>
            </a:pPr>
            <a:r>
              <a:rPr lang="en-US" dirty="0" err="1"/>
              <a:t>obj.fun</a:t>
            </a:r>
            <a:r>
              <a:rPr lang="en-US" dirty="0"/>
              <a:t>&lt;-function(</a:t>
            </a:r>
            <a:r>
              <a:rPr lang="en-US" dirty="0" err="1"/>
              <a:t>parm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{a&lt;-</a:t>
            </a:r>
            <a:r>
              <a:rPr lang="en-US" dirty="0" err="1"/>
              <a:t>parm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 b&lt;-</a:t>
            </a:r>
            <a:r>
              <a:rPr lang="en-US" dirty="0" err="1"/>
              <a:t>parm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pbeta</a:t>
            </a:r>
            <a:r>
              <a:rPr lang="en-US" dirty="0"/>
              <a:t>(0.5,a,b)-0.75)^2+(</a:t>
            </a:r>
            <a:r>
              <a:rPr lang="en-US" dirty="0" err="1"/>
              <a:t>pbeta</a:t>
            </a:r>
            <a:r>
              <a:rPr lang="en-US" dirty="0"/>
              <a:t>(0.95,a,b)-0.85)^2}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##to minimize the objective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outc</a:t>
            </a:r>
            <a:r>
              <a:rPr lang="en-US" dirty="0"/>
              <a:t>&lt;-</a:t>
            </a:r>
            <a:r>
              <a:rPr lang="en-US" dirty="0" err="1"/>
              <a:t>optim</a:t>
            </a:r>
            <a:r>
              <a:rPr lang="en-US" dirty="0"/>
              <a:t>(c(3,3),</a:t>
            </a:r>
            <a:r>
              <a:rPr lang="en-US" dirty="0" err="1"/>
              <a:t>obj.fun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outc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$par</a:t>
            </a:r>
          </a:p>
          <a:p>
            <a:pPr marL="0" indent="0">
              <a:buNone/>
            </a:pPr>
            <a:r>
              <a:rPr lang="en-US" dirty="0"/>
              <a:t>[1] 0.06211388 0.18292668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##check the median and 95th percentile of this prior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pbeta</a:t>
            </a:r>
            <a:r>
              <a:rPr lang="en-US" dirty="0"/>
              <a:t>(0.5,0.06211388,0.18292668)</a:t>
            </a:r>
          </a:p>
          <a:p>
            <a:pPr marL="0" indent="0">
              <a:buNone/>
            </a:pPr>
            <a:r>
              <a:rPr lang="en-US" dirty="0"/>
              <a:t>#[1] 0.7499842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pbeta</a:t>
            </a:r>
            <a:r>
              <a:rPr lang="en-US" dirty="0"/>
              <a:t>(0.95,0.06211388,0.18292668)</a:t>
            </a:r>
          </a:p>
          <a:p>
            <a:pPr marL="0" indent="0">
              <a:buNone/>
            </a:pPr>
            <a:r>
              <a:rPr lang="en-US" dirty="0"/>
              <a:t>#[1] 0.8500024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a1&lt;-120.0621</a:t>
            </a:r>
          </a:p>
          <a:p>
            <a:pPr marL="0" indent="0">
              <a:buNone/>
            </a:pPr>
            <a:r>
              <a:rPr lang="en-US" dirty="0"/>
              <a:t> b1&lt;-45.18293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##direct simulation</a:t>
            </a:r>
          </a:p>
          <a:p>
            <a:pPr marL="0" indent="0">
              <a:buNone/>
            </a:pPr>
            <a:r>
              <a:rPr lang="en-US" dirty="0"/>
              <a:t> bayes1.betabin&lt;-</a:t>
            </a:r>
            <a:r>
              <a:rPr lang="en-US" dirty="0" err="1"/>
              <a:t>rbeta</a:t>
            </a:r>
            <a:r>
              <a:rPr lang="en-US" dirty="0"/>
              <a:t>(10000,a1,b1)</a:t>
            </a:r>
          </a:p>
          <a:p>
            <a:pPr marL="0" indent="0">
              <a:buNone/>
            </a:pPr>
            <a:r>
              <a:rPr lang="en-US" dirty="0"/>
              <a:t> quantile(bayes1.betabin,c(0.05,0.25,0.5,0.75,0.95))</a:t>
            </a:r>
          </a:p>
          <a:p>
            <a:pPr marL="0" indent="0">
              <a:buNone/>
            </a:pPr>
            <a:r>
              <a:rPr lang="en-US" dirty="0"/>
              <a:t>      5%       25%       50%       75%       95% </a:t>
            </a:r>
          </a:p>
          <a:p>
            <a:pPr marL="0" indent="0">
              <a:buNone/>
            </a:pPr>
            <a:r>
              <a:rPr lang="en-US" dirty="0"/>
              <a:t> 0.6682892 0.7041069 0.7280986 0.7505053 0.7821475 </a:t>
            </a:r>
          </a:p>
        </p:txBody>
      </p:sp>
    </p:spTree>
    <p:extLst>
      <p:ext uri="{BB962C8B-B14F-4D97-AF65-F5344CB8AC3E}">
        <p14:creationId xmlns:p14="http://schemas.microsoft.com/office/powerpoint/2010/main" val="269356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847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10</vt:lpstr>
      <vt:lpstr>Random Walk Metropolis-Hastings RWMH</vt:lpstr>
      <vt:lpstr>PowerPoint Presentation</vt:lpstr>
      <vt:lpstr>Investment model</vt:lpstr>
      <vt:lpstr>PowerPoint Presentation</vt:lpstr>
      <vt:lpstr>PowerPoint Presentation</vt:lpstr>
      <vt:lpstr>Example: Duodenal ulcer clinical trial data*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Rantou, Elena</cp:lastModifiedBy>
  <cp:revision>56</cp:revision>
  <dcterms:created xsi:type="dcterms:W3CDTF">2016-08-24T14:37:29Z</dcterms:created>
  <dcterms:modified xsi:type="dcterms:W3CDTF">2016-11-03T16:12:29Z</dcterms:modified>
</cp:coreProperties>
</file>