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7" r:id="rId5"/>
    <p:sldId id="278" r:id="rId6"/>
    <p:sldId id="279" r:id="rId7"/>
    <p:sldId id="280" r:id="rId8"/>
    <p:sldId id="281" r:id="rId9"/>
    <p:sldId id="28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Stochastic processes: Intro to Brownian motion</a:t>
            </a:r>
          </a:p>
          <a:p>
            <a:pPr algn="l"/>
            <a:r>
              <a:rPr lang="en-US" sz="1800" dirty="0" smtClean="0"/>
              <a:t> Statistical computing: The Gibbs Sampler</a:t>
            </a:r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                       Intro to Hierarchical modeling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/>
              <a:t>Yusuf, S., </a:t>
            </a:r>
            <a:r>
              <a:rPr lang="en-US" sz="2000" dirty="0" err="1"/>
              <a:t>Peto</a:t>
            </a:r>
            <a:r>
              <a:rPr lang="en-US" sz="2000" dirty="0"/>
              <a:t>, R., Lewis, J., Collins, R., &amp; Sleight, P. (1985). Beta blockade during and after myocardial infarction: an overview of the randomized trials. </a:t>
            </a:r>
            <a:r>
              <a:rPr lang="en-US" sz="2000" i="1" dirty="0"/>
              <a:t>Progress in cardiovascular diseases</a:t>
            </a:r>
            <a:r>
              <a:rPr lang="en-US" sz="2000" dirty="0"/>
              <a:t>, </a:t>
            </a:r>
            <a:r>
              <a:rPr lang="en-US" sz="2000" i="1" dirty="0"/>
              <a:t>27</a:t>
            </a:r>
            <a:r>
              <a:rPr lang="en-US" sz="2000" dirty="0"/>
              <a:t>(5), 335-371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Geman</a:t>
            </a:r>
            <a:r>
              <a:rPr lang="en-US" sz="2000" dirty="0"/>
              <a:t>, S., &amp; </a:t>
            </a:r>
            <a:r>
              <a:rPr lang="en-US" sz="2000" dirty="0" err="1"/>
              <a:t>Geman</a:t>
            </a:r>
            <a:r>
              <a:rPr lang="en-US" sz="2000" dirty="0"/>
              <a:t>, D. (1984). Stochastic relaxation, Gibbs distributions, and the Bayesian restoration of images. </a:t>
            </a:r>
            <a:r>
              <a:rPr lang="en-US" sz="2000" i="1"/>
              <a:t>IEEE Transactions on pattern analysis and machine intelligence</a:t>
            </a:r>
            <a:r>
              <a:rPr lang="en-US" sz="2000"/>
              <a:t>, (6), 721-741</a:t>
            </a:r>
            <a:r>
              <a:rPr lang="en-US" sz="200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304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Readings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The Gibbs sampler to generate from a bivariate normal distribution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5096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#initialize values for constants and parameters</a:t>
            </a:r>
          </a:p>
          <a:p>
            <a:pPr marL="0" indent="0">
              <a:buNone/>
            </a:pPr>
            <a:r>
              <a:rPr lang="en-US" dirty="0"/>
              <a:t>N &lt;- 6000               #length of chain</a:t>
            </a:r>
          </a:p>
          <a:p>
            <a:pPr marL="0" indent="0">
              <a:buNone/>
            </a:pPr>
            <a:r>
              <a:rPr lang="en-US" dirty="0"/>
              <a:t>burn &lt;- 1500            #burn-in length</a:t>
            </a:r>
          </a:p>
          <a:p>
            <a:pPr marL="0" indent="0">
              <a:buNone/>
            </a:pPr>
            <a:r>
              <a:rPr lang="en-US" dirty="0"/>
              <a:t>X &lt;- matrix(0, N, 2)    #the chain, a bivariate sample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rho &lt;- -.8             #correlation</a:t>
            </a:r>
          </a:p>
          <a:p>
            <a:pPr marL="0" indent="0">
              <a:buNone/>
            </a:pPr>
            <a:r>
              <a:rPr lang="en-US" dirty="0"/>
              <a:t>mu1 &lt;- 0</a:t>
            </a:r>
          </a:p>
          <a:p>
            <a:pPr marL="0" indent="0">
              <a:buNone/>
            </a:pPr>
            <a:r>
              <a:rPr lang="en-US" dirty="0"/>
              <a:t>mu2 &lt;- 2</a:t>
            </a:r>
          </a:p>
          <a:p>
            <a:pPr marL="0" indent="0">
              <a:buNone/>
            </a:pPr>
            <a:r>
              <a:rPr lang="en-US" dirty="0"/>
              <a:t>sigma1 &lt;- 1</a:t>
            </a:r>
          </a:p>
          <a:p>
            <a:pPr marL="0" indent="0">
              <a:buNone/>
            </a:pPr>
            <a:r>
              <a:rPr lang="en-US" dirty="0"/>
              <a:t>sigma2 &lt;- .5</a:t>
            </a:r>
          </a:p>
          <a:p>
            <a:pPr marL="0" indent="0">
              <a:buNone/>
            </a:pPr>
            <a:r>
              <a:rPr lang="en-US" dirty="0"/>
              <a:t>s1 &lt;- </a:t>
            </a:r>
            <a:r>
              <a:rPr lang="en-US" dirty="0" err="1"/>
              <a:t>sqrt</a:t>
            </a:r>
            <a:r>
              <a:rPr lang="en-US" dirty="0"/>
              <a:t>(1-rho^2)*sigma1</a:t>
            </a:r>
          </a:p>
          <a:p>
            <a:pPr marL="0" indent="0">
              <a:buNone/>
            </a:pPr>
            <a:r>
              <a:rPr lang="en-US" dirty="0"/>
              <a:t>s2 &lt;- </a:t>
            </a:r>
            <a:r>
              <a:rPr lang="en-US" dirty="0" err="1"/>
              <a:t>sqrt</a:t>
            </a:r>
            <a:r>
              <a:rPr lang="en-US" dirty="0"/>
              <a:t>(1-rho^2)*sigma2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67640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###### generate the chain #####</a:t>
            </a:r>
          </a:p>
          <a:p>
            <a:endParaRPr lang="en-US" dirty="0"/>
          </a:p>
          <a:p>
            <a:r>
              <a:rPr lang="en-US" dirty="0"/>
              <a:t>X[1, ] &lt;- c(mu1, mu2)            #initialize</a:t>
            </a:r>
          </a:p>
          <a:p>
            <a:endParaRPr lang="en-US" dirty="0"/>
          </a:p>
          <a:p>
            <a:r>
              <a:rPr lang="en-US" dirty="0"/>
              <a:t>for (i in 2:N) {</a:t>
            </a:r>
          </a:p>
          <a:p>
            <a:r>
              <a:rPr lang="en-US" dirty="0"/>
              <a:t>  x2 &lt;- X[i-1, 2]</a:t>
            </a:r>
          </a:p>
          <a:p>
            <a:r>
              <a:rPr lang="en-US" dirty="0"/>
              <a:t>  m1 &lt;- mu1 + rho * (x2 - mu2) * sigma1/sigma2</a:t>
            </a:r>
          </a:p>
          <a:p>
            <a:r>
              <a:rPr lang="en-US" dirty="0"/>
              <a:t>  X[i, 1] &lt;- </a:t>
            </a:r>
            <a:r>
              <a:rPr lang="en-US" dirty="0" err="1"/>
              <a:t>rnorm</a:t>
            </a:r>
            <a:r>
              <a:rPr lang="en-US" dirty="0"/>
              <a:t>(1, m1, s1)</a:t>
            </a:r>
          </a:p>
          <a:p>
            <a:r>
              <a:rPr lang="en-US" dirty="0"/>
              <a:t>  x1 &lt;- X[i, 1]</a:t>
            </a:r>
          </a:p>
          <a:p>
            <a:r>
              <a:rPr lang="en-US" dirty="0"/>
              <a:t>  m2 &lt;- mu2 + rho * (x1 - mu1) * sigma2/sigma1</a:t>
            </a:r>
          </a:p>
          <a:p>
            <a:r>
              <a:rPr lang="en-US" dirty="0"/>
              <a:t>  X[i, 2] &lt;- </a:t>
            </a:r>
            <a:r>
              <a:rPr lang="en-US" dirty="0" err="1"/>
              <a:t>rnorm</a:t>
            </a:r>
            <a:r>
              <a:rPr lang="en-US" dirty="0"/>
              <a:t>(1, m2, s2)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 &lt;- burn + 1</a:t>
            </a:r>
          </a:p>
          <a:p>
            <a:r>
              <a:rPr lang="en-US" dirty="0"/>
              <a:t>x &lt;- X[</a:t>
            </a:r>
            <a:r>
              <a:rPr lang="en-US" dirty="0" err="1"/>
              <a:t>b:N</a:t>
            </a:r>
            <a:r>
              <a:rPr lang="en-US" dirty="0"/>
              <a:t>, ]</a:t>
            </a:r>
          </a:p>
        </p:txBody>
      </p:sp>
    </p:spTree>
    <p:extLst>
      <p:ext uri="{BB962C8B-B14F-4D97-AF65-F5344CB8AC3E}">
        <p14:creationId xmlns:p14="http://schemas.microsoft.com/office/powerpoint/2010/main" val="9294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3962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# compare sample statistics to parameters</a:t>
            </a:r>
          </a:p>
          <a:p>
            <a:pPr marL="0" indent="0">
              <a:buNone/>
            </a:pPr>
            <a:r>
              <a:rPr lang="en-US" sz="2300" dirty="0" err="1" smtClean="0"/>
              <a:t>colMeans</a:t>
            </a:r>
            <a:r>
              <a:rPr lang="en-US" sz="2300" dirty="0" smtClean="0"/>
              <a:t>(x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[1] -0.04791507  2.01863769</a:t>
            </a:r>
          </a:p>
          <a:p>
            <a:pPr marL="0" indent="0">
              <a:buNone/>
            </a:pPr>
            <a:r>
              <a:rPr lang="en-US" sz="2300" dirty="0" err="1" smtClean="0"/>
              <a:t>cov</a:t>
            </a:r>
            <a:r>
              <a:rPr lang="en-US" sz="2300" dirty="0" smtClean="0"/>
              <a:t>(x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[,1]       [,2]</a:t>
            </a:r>
          </a:p>
          <a:p>
            <a:pPr marL="0" indent="0">
              <a:buNone/>
            </a:pPr>
            <a:r>
              <a:rPr lang="en-US" sz="2300" dirty="0"/>
              <a:t>[1,]  1.0163774 -0.4149798</a:t>
            </a:r>
          </a:p>
          <a:p>
            <a:pPr marL="0" indent="0">
              <a:buNone/>
            </a:pPr>
            <a:r>
              <a:rPr lang="en-US" sz="2300" dirty="0"/>
              <a:t>[2,] -0.4149798  0.2584467</a:t>
            </a:r>
          </a:p>
          <a:p>
            <a:pPr marL="0" indent="0">
              <a:buNone/>
            </a:pPr>
            <a:r>
              <a:rPr lang="en-US" sz="2300" dirty="0" err="1" smtClean="0"/>
              <a:t>cor</a:t>
            </a:r>
            <a:r>
              <a:rPr lang="en-US" sz="2300" dirty="0" smtClean="0"/>
              <a:t>(x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[,1]      [,2]</a:t>
            </a:r>
          </a:p>
          <a:p>
            <a:pPr marL="0" indent="0">
              <a:buNone/>
            </a:pPr>
            <a:r>
              <a:rPr lang="en-US" sz="2300" dirty="0"/>
              <a:t>[1,]  1.000000 -0.809681</a:t>
            </a:r>
          </a:p>
          <a:p>
            <a:pPr marL="0" indent="0">
              <a:buNone/>
            </a:pPr>
            <a:r>
              <a:rPr lang="en-US" sz="2300" dirty="0"/>
              <a:t>[2,] -0.809681  1.000000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609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plot(x, main="", </a:t>
            </a:r>
            <a:r>
              <a:rPr lang="en-US" dirty="0" err="1"/>
              <a:t>cex</a:t>
            </a:r>
            <a:r>
              <a:rPr lang="en-US" dirty="0"/>
              <a:t>=.5, </a:t>
            </a:r>
            <a:r>
              <a:rPr lang="en-US" dirty="0" err="1"/>
              <a:t>xlab</a:t>
            </a:r>
            <a:r>
              <a:rPr lang="en-US" dirty="0"/>
              <a:t>=</a:t>
            </a:r>
            <a:r>
              <a:rPr lang="en-US" dirty="0" err="1"/>
              <a:t>bquote</a:t>
            </a:r>
            <a:r>
              <a:rPr lang="en-US" dirty="0"/>
              <a:t>(X[1]),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</a:t>
            </a:r>
            <a:r>
              <a:rPr lang="en-US" dirty="0" err="1"/>
              <a:t>bquote</a:t>
            </a:r>
            <a:r>
              <a:rPr lang="en-US" dirty="0"/>
              <a:t>(X[2]), </a:t>
            </a:r>
            <a:r>
              <a:rPr lang="en-US" dirty="0" err="1"/>
              <a:t>ylim</a:t>
            </a:r>
            <a:r>
              <a:rPr lang="en-US" dirty="0"/>
              <a:t>=range(x[,2]))</a:t>
            </a:r>
          </a:p>
        </p:txBody>
      </p:sp>
    </p:spTree>
    <p:extLst>
      <p:ext uri="{BB962C8B-B14F-4D97-AF65-F5344CB8AC3E}">
        <p14:creationId xmlns:p14="http://schemas.microsoft.com/office/powerpoint/2010/main" val="398899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989313" cy="588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2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Flipping a random coin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rcoin</a:t>
            </a:r>
            <a:r>
              <a:rPr lang="en-US" dirty="0"/>
              <a:t>&lt;-function(p1,m)</a:t>
            </a:r>
          </a:p>
          <a:p>
            <a:pPr marL="0" indent="0">
              <a:buNone/>
            </a:pPr>
            <a:r>
              <a:rPr lang="en-US" dirty="0"/>
              <a:t>{s1&lt;-matrix(0,m,2)</a:t>
            </a:r>
          </a:p>
          <a:p>
            <a:pPr marL="0" indent="0">
              <a:buNone/>
            </a:pPr>
            <a:r>
              <a:rPr lang="en-US" dirty="0" err="1"/>
              <a:t>dimnames</a:t>
            </a:r>
            <a:r>
              <a:rPr lang="en-US" dirty="0"/>
              <a:t>(s1)[[2]]&lt;-c("</a:t>
            </a:r>
            <a:r>
              <a:rPr lang="en-US" dirty="0" err="1"/>
              <a:t>p","y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for(i in 1:m)</a:t>
            </a:r>
          </a:p>
          <a:p>
            <a:pPr marL="0" indent="0">
              <a:buNone/>
            </a:pPr>
            <a:r>
              <a:rPr lang="en-US" dirty="0"/>
              <a:t>{y&lt;-</a:t>
            </a:r>
            <a:r>
              <a:rPr lang="en-US" dirty="0" err="1"/>
              <a:t>rbinom</a:t>
            </a:r>
            <a:r>
              <a:rPr lang="en-US" dirty="0"/>
              <a:t>(1,12,p1)</a:t>
            </a:r>
          </a:p>
          <a:p>
            <a:pPr marL="0" indent="0">
              <a:buNone/>
            </a:pPr>
            <a:r>
              <a:rPr lang="en-US" dirty="0"/>
              <a:t>  p1&lt;-</a:t>
            </a:r>
            <a:r>
              <a:rPr lang="en-US" dirty="0" err="1"/>
              <a:t>rbeta</a:t>
            </a:r>
            <a:r>
              <a:rPr lang="en-US" dirty="0"/>
              <a:t>(1,y+4,20-y)</a:t>
            </a:r>
          </a:p>
          <a:p>
            <a:pPr marL="0" indent="0">
              <a:buNone/>
            </a:pPr>
            <a:r>
              <a:rPr lang="en-US" dirty="0"/>
              <a:t>  s1[i,]&lt;-c(p1,y)}</a:t>
            </a:r>
          </a:p>
          <a:p>
            <a:pPr marL="0" indent="0">
              <a:buNone/>
            </a:pPr>
            <a:r>
              <a:rPr lang="en-US" dirty="0"/>
              <a:t>s1}</a:t>
            </a:r>
          </a:p>
        </p:txBody>
      </p:sp>
    </p:spTree>
    <p:extLst>
      <p:ext uri="{BB962C8B-B14F-4D97-AF65-F5344CB8AC3E}">
        <p14:creationId xmlns:p14="http://schemas.microsoft.com/office/powerpoint/2010/main" val="123487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plot(sval1, main="p=0.5,m=5000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565844" cy="48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65912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440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1"/>
            <a:ext cx="8305800" cy="58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1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492"/>
            <a:ext cx="8165501" cy="57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354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Lecture 11</vt:lpstr>
      <vt:lpstr>Example: The Gibbs sampler to generate from a bivariate normal distribution</vt:lpstr>
      <vt:lpstr>PowerPoint Presentation</vt:lpstr>
      <vt:lpstr>PowerPoint Presentation</vt:lpstr>
      <vt:lpstr>Example: Flipping a random coin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Administrator</cp:lastModifiedBy>
  <cp:revision>64</cp:revision>
  <dcterms:created xsi:type="dcterms:W3CDTF">2016-08-24T14:37:29Z</dcterms:created>
  <dcterms:modified xsi:type="dcterms:W3CDTF">2016-11-10T22:19:24Z</dcterms:modified>
</cp:coreProperties>
</file>