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mixtools/vignettes/mixtool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Exit times 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	    Long-term behavior</a:t>
            </a:r>
          </a:p>
          <a:p>
            <a:pPr algn="l"/>
            <a:r>
              <a:rPr lang="en-US" sz="1800" dirty="0" smtClean="0"/>
              <a:t>Statistical computing: </a:t>
            </a:r>
            <a:r>
              <a:rPr lang="en-US" sz="1800" dirty="0"/>
              <a:t> </a:t>
            </a:r>
            <a:r>
              <a:rPr lang="en-US" sz="1800" dirty="0" smtClean="0"/>
              <a:t>The Monte-Carlo EM - algorithm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EM algorithm for a mixture normal distribution (</a:t>
            </a:r>
            <a:r>
              <a:rPr lang="en-US" sz="3200" dirty="0" err="1" smtClean="0"/>
              <a:t>mixtools</a:t>
            </a:r>
            <a:r>
              <a:rPr lang="en-US" sz="3200" dirty="0" smtClean="0"/>
              <a:t> example)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library(</a:t>
            </a:r>
            <a:r>
              <a:rPr lang="en-US" sz="2800" dirty="0" err="1"/>
              <a:t>mixtools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data(faithful)</a:t>
            </a:r>
          </a:p>
          <a:p>
            <a:pPr marL="0" indent="0">
              <a:buNone/>
            </a:pPr>
            <a:r>
              <a:rPr lang="en-US" sz="2800" dirty="0"/>
              <a:t>attach(faithful)</a:t>
            </a:r>
          </a:p>
          <a:p>
            <a:pPr marL="0" indent="0">
              <a:buNone/>
            </a:pPr>
            <a:r>
              <a:rPr lang="en-US" sz="2800" dirty="0" err="1"/>
              <a:t>hist</a:t>
            </a:r>
            <a:r>
              <a:rPr lang="en-US" sz="2800" dirty="0"/>
              <a:t>(waiting, breaks=25,main="Time between eruptions",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 err="1"/>
              <a:t>xlab</a:t>
            </a:r>
            <a:r>
              <a:rPr lang="en-US" sz="2800" dirty="0"/>
              <a:t>="minutes", </a:t>
            </a:r>
            <a:r>
              <a:rPr lang="en-US" sz="2800" dirty="0" err="1"/>
              <a:t>ylab</a:t>
            </a:r>
            <a:r>
              <a:rPr lang="en-US" sz="2800" dirty="0"/>
              <a:t>="frequency")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M:\GVK consult\GVK\MATH_611\p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1684338"/>
            <a:ext cx="43910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7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#estimate the initial values</a:t>
            </a:r>
          </a:p>
          <a:p>
            <a:pPr marL="0" indent="0">
              <a:buNone/>
            </a:pPr>
            <a:r>
              <a:rPr lang="en-US" dirty="0" err="1"/>
              <a:t>yy</a:t>
            </a:r>
            <a:r>
              <a:rPr lang="en-US" dirty="0"/>
              <a:t>&lt;-waiting[which(waiting &gt;= 70)]</a:t>
            </a:r>
          </a:p>
          <a:p>
            <a:pPr marL="0" indent="0">
              <a:buNone/>
            </a:pP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yy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[1] 5.456667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waits &lt;- </a:t>
            </a:r>
            <a:r>
              <a:rPr lang="en-US" dirty="0" err="1"/>
              <a:t>normalmixEM</a:t>
            </a:r>
            <a:r>
              <a:rPr lang="en-US" dirty="0"/>
              <a:t>(waiting, w = .5, mu = c(53, 82), sigma = 5.5)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summary(waits)</a:t>
            </a:r>
          </a:p>
          <a:p>
            <a:pPr marL="0" indent="0">
              <a:buNone/>
            </a:pPr>
            <a:r>
              <a:rPr lang="en-US" dirty="0"/>
              <a:t>summary of </a:t>
            </a:r>
            <a:r>
              <a:rPr lang="en-US" dirty="0" err="1"/>
              <a:t>normalmixEM</a:t>
            </a:r>
            <a:r>
              <a:rPr lang="en-US" dirty="0"/>
              <a:t> object:</a:t>
            </a:r>
          </a:p>
          <a:p>
            <a:pPr marL="0" indent="0">
              <a:buNone/>
            </a:pPr>
            <a:r>
              <a:rPr lang="en-US" dirty="0"/>
              <a:t>  comp 1   comp 2</a:t>
            </a:r>
          </a:p>
          <a:p>
            <a:pPr marL="0" indent="0">
              <a:buNone/>
            </a:pPr>
            <a:r>
              <a:rPr lang="en-US" dirty="0"/>
              <a:t>lambda  0.36085  0.63915</a:t>
            </a:r>
          </a:p>
          <a:p>
            <a:pPr marL="0" indent="0">
              <a:buNone/>
            </a:pPr>
            <a:r>
              <a:rPr lang="en-US" dirty="0"/>
              <a:t>mu     54.61363 80.09031</a:t>
            </a:r>
          </a:p>
          <a:p>
            <a:pPr marL="0" indent="0">
              <a:buNone/>
            </a:pPr>
            <a:r>
              <a:rPr lang="en-US" dirty="0"/>
              <a:t>sigma   5.86909  5.86909</a:t>
            </a:r>
          </a:p>
          <a:p>
            <a:pPr marL="0" indent="0">
              <a:buNone/>
            </a:pPr>
            <a:r>
              <a:rPr lang="en-US" dirty="0" err="1"/>
              <a:t>loglik</a:t>
            </a:r>
            <a:r>
              <a:rPr lang="en-US" dirty="0"/>
              <a:t> at estimate:  -1034.002 </a:t>
            </a:r>
          </a:p>
        </p:txBody>
      </p:sp>
    </p:spTree>
    <p:extLst>
      <p:ext uri="{BB962C8B-B14F-4D97-AF65-F5344CB8AC3E}">
        <p14:creationId xmlns:p14="http://schemas.microsoft.com/office/powerpoint/2010/main" val="318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plot(waits, density=TRUE,</a:t>
            </a:r>
          </a:p>
          <a:p>
            <a:pPr marL="0" indent="0">
              <a:buNone/>
            </a:pPr>
            <a:r>
              <a:rPr lang="en-US" dirty="0"/>
              <a:t>    main2="Time between eruptions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M:\GVK consult\GVK\MATH_611\p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9" y="2057400"/>
            <a:ext cx="389066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M:\GVK consult\GVK\MATH_611\p3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36" y="2057400"/>
            <a:ext cx="3902075" cy="317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Gamma mixture example</a:t>
            </a:r>
            <a:br>
              <a:rPr lang="en-US" dirty="0" smtClean="0"/>
            </a:br>
            <a:r>
              <a:rPr lang="en-US" dirty="0" smtClean="0"/>
              <a:t>(3 components)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x &lt;- c(</a:t>
            </a:r>
            <a:r>
              <a:rPr lang="en-US" sz="2800" dirty="0" err="1"/>
              <a:t>rgamma</a:t>
            </a:r>
            <a:r>
              <a:rPr lang="en-US" sz="2800" dirty="0"/>
              <a:t>(200, shape = 0.5, scale = 2), </a:t>
            </a:r>
            <a:r>
              <a:rPr lang="en-US" sz="2800" dirty="0" err="1"/>
              <a:t>rgamma</a:t>
            </a:r>
            <a:r>
              <a:rPr lang="en-US" sz="2800" dirty="0"/>
              <a:t>(200, </a:t>
            </a:r>
            <a:r>
              <a:rPr lang="en-US" sz="2800" dirty="0" smtClean="0"/>
              <a:t> </a:t>
            </a:r>
            <a:r>
              <a:rPr lang="en-US" sz="2800" dirty="0"/>
              <a:t>shape = 3, scale = 8), </a:t>
            </a:r>
            <a:r>
              <a:rPr lang="en-US" sz="2800" dirty="0" err="1"/>
              <a:t>rgamma</a:t>
            </a:r>
            <a:r>
              <a:rPr lang="en-US" sz="2800" dirty="0"/>
              <a:t>(200, shape = 5, scale = 6))</a:t>
            </a:r>
          </a:p>
          <a:p>
            <a:pPr marL="0" indent="0">
              <a:buNone/>
            </a:pPr>
            <a:r>
              <a:rPr lang="en-US" sz="2800" dirty="0"/>
              <a:t>plot(density(x),main="gamma mixture density")</a:t>
            </a:r>
          </a:p>
        </p:txBody>
      </p:sp>
      <p:pic>
        <p:nvPicPr>
          <p:cNvPr id="3074" name="Picture 2" descr="M:\GVK consult\GVK\MATH_611\p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39" y="3657600"/>
            <a:ext cx="4180092" cy="283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out &lt;- </a:t>
            </a:r>
            <a:r>
              <a:rPr lang="en-US" dirty="0" err="1"/>
              <a:t>gammamixEM</a:t>
            </a:r>
            <a:r>
              <a:rPr lang="en-US" dirty="0"/>
              <a:t>(x, lambda = c(1, 1, 1)/3, verb = TRUE)</a:t>
            </a:r>
          </a:p>
          <a:p>
            <a:pPr marL="0" indent="0">
              <a:buNone/>
            </a:pPr>
            <a:r>
              <a:rPr lang="en-US" dirty="0"/>
              <a:t>out</a:t>
            </a:r>
          </a:p>
          <a:p>
            <a:pPr marL="0" indent="0">
              <a:buNone/>
            </a:pPr>
            <a:r>
              <a:rPr lang="en-US" dirty="0"/>
              <a:t>$lambda</a:t>
            </a:r>
          </a:p>
          <a:p>
            <a:pPr marL="0" indent="0">
              <a:buNone/>
            </a:pPr>
            <a:r>
              <a:rPr lang="en-US" dirty="0"/>
              <a:t>[1] 0.3464997 0.3010977 0.3524026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gamma.pars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comp.1   comp.2   comp.3</a:t>
            </a:r>
          </a:p>
          <a:p>
            <a:pPr marL="0" indent="0">
              <a:buNone/>
            </a:pPr>
            <a:r>
              <a:rPr lang="en-US" dirty="0"/>
              <a:t>alpha 0.4424004 4.142742 4.539635</a:t>
            </a:r>
          </a:p>
          <a:p>
            <a:pPr marL="0" indent="0">
              <a:buNone/>
            </a:pPr>
            <a:r>
              <a:rPr lang="en-US" dirty="0"/>
              <a:t>beta  2.4383479 5.565782 6.215735</a:t>
            </a:r>
          </a:p>
          <a:p>
            <a:pPr marL="0" indent="0">
              <a:buNone/>
            </a:pPr>
            <a:r>
              <a:rPr lang="en-US" dirty="0"/>
              <a:t>plot(out)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5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828800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smtClean="0"/>
                  <a:t>Simulating a MC</a:t>
                </a:r>
                <a:br>
                  <a:rPr lang="en-US" sz="3200" dirty="0" smtClean="0"/>
                </a:br>
                <a:r>
                  <a:rPr lang="en-US" sz="3200" dirty="0" smtClean="0"/>
                  <a:t>Textbook Exercise 6.1 </a:t>
                </a:r>
                <a:br>
                  <a:rPr lang="en-US" sz="3200" dirty="0" smtClean="0"/>
                </a:b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en-US" sz="3200" i="1">
                            <a:latin typeface="Cambria Math"/>
                          </a:rPr>
                          <m:t>+1)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r>
                      <a:rPr lang="en-US" sz="3200" i="1">
                        <a:latin typeface="Cambria Math"/>
                        <a:ea typeface="Cambria Math"/>
                      </a:rPr>
                      <m:t>𝜌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i="1">
                            <a:latin typeface="Cambria Math"/>
                          </a:rPr>
                          <m:t>𝑡</m:t>
                        </m:r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828800"/>
              </a:xfrm>
              <a:blipFill rotWithShape="1">
                <a:blip r:embed="rId2"/>
                <a:stretch>
                  <a:fillRect t="-1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mc1&lt;-matrix(0,10000,2)</a:t>
            </a:r>
          </a:p>
          <a:p>
            <a:pPr marL="0" indent="0">
              <a:buNone/>
            </a:pPr>
            <a:r>
              <a:rPr lang="en-US" dirty="0"/>
              <a:t>mc1[,1]&lt;-</a:t>
            </a:r>
            <a:r>
              <a:rPr lang="en-US" dirty="0" err="1"/>
              <a:t>rnorm</a:t>
            </a:r>
            <a:r>
              <a:rPr lang="en-US" dirty="0"/>
              <a:t>(10000)</a:t>
            </a:r>
          </a:p>
          <a:p>
            <a:pPr marL="0" indent="0">
              <a:buNone/>
            </a:pPr>
            <a:r>
              <a:rPr lang="en-US" dirty="0"/>
              <a:t>mc1[1,2]&lt;-</a:t>
            </a:r>
            <a:r>
              <a:rPr lang="en-US" dirty="0" err="1"/>
              <a:t>rnorm</a:t>
            </a:r>
            <a:r>
              <a:rPr lang="en-US" dirty="0"/>
              <a:t>(1)</a:t>
            </a:r>
          </a:p>
          <a:p>
            <a:pPr marL="0" indent="0">
              <a:buNone/>
            </a:pPr>
            <a:r>
              <a:rPr lang="en-US" dirty="0"/>
              <a:t>for(i in 2:10000)</a:t>
            </a:r>
          </a:p>
          <a:p>
            <a:pPr marL="0" indent="0">
              <a:buNone/>
            </a:pPr>
            <a:r>
              <a:rPr lang="en-US" dirty="0"/>
              <a:t>{mc1[i,2]&lt;-(0.9*mc1[i-1,2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/>
              <a:t>+</a:t>
            </a:r>
            <a:r>
              <a:rPr lang="en-US" dirty="0" smtClean="0"/>
              <a:t>mc1[i,1</a:t>
            </a:r>
            <a:r>
              <a:rPr lang="en-US" dirty="0"/>
              <a:t>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plot(density(mc1[,2]),main='MC simulation',</a:t>
            </a:r>
            <a:r>
              <a:rPr lang="en-US" dirty="0" err="1"/>
              <a:t>xlab</a:t>
            </a:r>
            <a:r>
              <a:rPr lang="en-US" dirty="0"/>
              <a:t>="X(t+1)")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M:\GVK consult\GVK\MATH_611\p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39389"/>
            <a:ext cx="3704507" cy="308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4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696200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(mc1[,2])</a:t>
            </a:r>
          </a:p>
          <a:p>
            <a:pPr marL="0" indent="0">
              <a:buNone/>
            </a:pPr>
            <a:r>
              <a:rPr lang="en-US" dirty="0"/>
              <a:t>#[1] 5.649379</a:t>
            </a:r>
          </a:p>
          <a:p>
            <a:pPr marL="0" indent="0">
              <a:buNone/>
            </a:pPr>
            <a:r>
              <a:rPr lang="en-US" dirty="0"/>
              <a:t>1/(1-(0.9^2))</a:t>
            </a:r>
          </a:p>
          <a:p>
            <a:pPr marL="0" indent="0">
              <a:buNone/>
            </a:pPr>
            <a:r>
              <a:rPr lang="en-US" dirty="0"/>
              <a:t>#[1] 5.263158</a:t>
            </a:r>
          </a:p>
          <a:p>
            <a:pPr marL="0" indent="0">
              <a:buNone/>
            </a:pPr>
            <a:r>
              <a:rPr lang="en-US" dirty="0"/>
              <a:t>mean(mc1[,2])</a:t>
            </a:r>
          </a:p>
          <a:p>
            <a:pPr marL="0" indent="0">
              <a:buNone/>
            </a:pPr>
            <a:r>
              <a:rPr lang="en-US" dirty="0"/>
              <a:t>#[1] 0.08016311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1066800"/>
                <a:ext cx="5562600" cy="632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066800"/>
                <a:ext cx="5562600" cy="63216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30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cran.r-project.org/web/packages/mixtools/vignettes/mixtools.pdf</a:t>
            </a:r>
            <a:endParaRPr lang="en-US" sz="2800" dirty="0"/>
          </a:p>
          <a:p>
            <a:r>
              <a:rPr lang="en-US" sz="2800" dirty="0" err="1" smtClean="0"/>
              <a:t>Chib</a:t>
            </a:r>
            <a:r>
              <a:rPr lang="en-US" sz="2800" dirty="0"/>
              <a:t>, Siddhartha, and Edward Greenberg. "Understanding the Metropolis-Hastings Algorithm." </a:t>
            </a:r>
            <a:r>
              <a:rPr lang="en-US" sz="2800" i="1" dirty="0"/>
              <a:t>The American Statistician</a:t>
            </a:r>
            <a:r>
              <a:rPr lang="en-US" sz="2800" dirty="0"/>
              <a:t> 49, no. 4 (1995): 327-35.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596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287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Lecture 7</vt:lpstr>
      <vt:lpstr>The EM algorithm for a mixture normal distribution (mixtools example)</vt:lpstr>
      <vt:lpstr>PowerPoint Presentation</vt:lpstr>
      <vt:lpstr>PowerPoint Presentation</vt:lpstr>
      <vt:lpstr>Gamma mixture example (3 components)</vt:lpstr>
      <vt:lpstr>PowerPoint Presentation</vt:lpstr>
      <vt:lpstr>Simulating a MC Textbook Exercise 6.1   X_((t+1))=ρX_((t))+ϵ_((t)) </vt:lpstr>
      <vt:lpstr>PowerPoint Presentation</vt:lpstr>
      <vt:lpstr>Readings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41</cp:revision>
  <dcterms:created xsi:type="dcterms:W3CDTF">2016-08-24T14:37:29Z</dcterms:created>
  <dcterms:modified xsi:type="dcterms:W3CDTF">2016-10-13T15:42:36Z</dcterms:modified>
</cp:coreProperties>
</file>