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tag/mcmcpack-pack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Stochastic processes: Introduction to Poisson processes</a:t>
            </a:r>
          </a:p>
          <a:p>
            <a:pPr algn="l"/>
            <a:r>
              <a:rPr lang="en-US" sz="1800" dirty="0" smtClean="0"/>
              <a:t>Statistical computing: </a:t>
            </a:r>
            <a:r>
              <a:rPr lang="en-US" sz="1800" dirty="0"/>
              <a:t> </a:t>
            </a:r>
            <a:r>
              <a:rPr lang="en-US" sz="1800" dirty="0" smtClean="0"/>
              <a:t>The independent Metropolis-Hastings                          		       sampler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                          R-packages for MCMC sampling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1627"/>
            <a:ext cx="7467600" cy="56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7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 sz="2800" smtClean="0">
              <a:hlinkClick r:id="rId2"/>
            </a:endParaRPr>
          </a:p>
          <a:p>
            <a:r>
              <a:rPr lang="en-US" sz="280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deepblue.lib.umich.edu/bitstream/handle/2027.42/116223/rnews06.pdf?sequence=1&amp;isAllowed=y</a:t>
            </a:r>
          </a:p>
          <a:p>
            <a:endParaRPr lang="en-US" sz="2800" dirty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://www.r-bloggers.com/tag/mcmcpack-package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6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Metropolis-Hastings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 &lt;- 5000 #length of chain</a:t>
            </a:r>
          </a:p>
          <a:p>
            <a:pPr marL="0" indent="0">
              <a:buNone/>
            </a:pPr>
            <a:r>
              <a:rPr lang="en-US" dirty="0" err="1"/>
              <a:t>xt</a:t>
            </a:r>
            <a:r>
              <a:rPr lang="en-US" dirty="0"/>
              <a:t> &lt;- numeric(m)</a:t>
            </a:r>
          </a:p>
          <a:p>
            <a:pPr marL="0" indent="0">
              <a:buNone/>
            </a:pPr>
            <a:r>
              <a:rPr lang="en-US" dirty="0"/>
              <a:t>#initial values,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&lt;- 1             #parameter of Beta(</a:t>
            </a:r>
            <a:r>
              <a:rPr lang="en-US" dirty="0" err="1"/>
              <a:t>a,b</a:t>
            </a:r>
            <a:r>
              <a:rPr lang="en-US" dirty="0"/>
              <a:t>) proposal dist.</a:t>
            </a:r>
          </a:p>
          <a:p>
            <a:pPr marL="0" indent="0">
              <a:buNone/>
            </a:pPr>
            <a:r>
              <a:rPr lang="en-US" dirty="0"/>
              <a:t>b &lt;- 1             #parameter of Beta(</a:t>
            </a:r>
            <a:r>
              <a:rPr lang="en-US" dirty="0" err="1"/>
              <a:t>a,b</a:t>
            </a:r>
            <a:r>
              <a:rPr lang="en-US" dirty="0"/>
              <a:t>) proposal dist.</a:t>
            </a:r>
          </a:p>
          <a:p>
            <a:pPr marL="0" indent="0">
              <a:buNone/>
            </a:pPr>
            <a:r>
              <a:rPr lang="en-US" dirty="0"/>
              <a:t>p &lt;- .2            #mixing parameter</a:t>
            </a:r>
          </a:p>
          <a:p>
            <a:pPr marL="0" indent="0">
              <a:buNone/>
            </a:pPr>
            <a:r>
              <a:rPr lang="en-US" dirty="0"/>
              <a:t>n &lt;- 30            #sample size</a:t>
            </a:r>
          </a:p>
          <a:p>
            <a:pPr marL="0" indent="0">
              <a:buNone/>
            </a:pPr>
            <a:r>
              <a:rPr lang="en-US" dirty="0"/>
              <a:t>mu &lt;- c(0, 5)      #parameters of the normal densities</a:t>
            </a:r>
          </a:p>
          <a:p>
            <a:pPr marL="0" indent="0">
              <a:buNone/>
            </a:pPr>
            <a:r>
              <a:rPr lang="en-US" dirty="0"/>
              <a:t>sigma &lt;- c(1,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generate the observed sample</a:t>
            </a:r>
          </a:p>
          <a:p>
            <a:pPr marL="0" indent="0">
              <a:buNone/>
            </a:pPr>
            <a:r>
              <a:rPr lang="en-US" dirty="0"/>
              <a:t>i &lt;- sample(1:2, size=n, replace=TRUE, </a:t>
            </a:r>
            <a:r>
              <a:rPr lang="en-US" dirty="0" err="1"/>
              <a:t>prob</a:t>
            </a:r>
            <a:r>
              <a:rPr lang="en-US" dirty="0"/>
              <a:t>=c(p, 1-p))</a:t>
            </a:r>
          </a:p>
          <a:p>
            <a:pPr marL="0" indent="0">
              <a:buNone/>
            </a:pPr>
            <a:r>
              <a:rPr lang="en-US" dirty="0"/>
              <a:t>x &lt;- </a:t>
            </a:r>
            <a:r>
              <a:rPr lang="en-US" dirty="0" err="1"/>
              <a:t>rnorm</a:t>
            </a:r>
            <a:r>
              <a:rPr lang="en-US" dirty="0"/>
              <a:t>(n, mu[i], sigma[i])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generate the independence sampler chain</a:t>
            </a:r>
          </a:p>
          <a:p>
            <a:pPr marL="0" indent="0">
              <a:buNone/>
            </a:pPr>
            <a:r>
              <a:rPr lang="en-US" dirty="0"/>
              <a:t>u &lt;- </a:t>
            </a:r>
            <a:r>
              <a:rPr lang="en-US" dirty="0" err="1"/>
              <a:t>runif</a:t>
            </a:r>
            <a:r>
              <a:rPr lang="en-US" dirty="0"/>
              <a:t>(m)</a:t>
            </a:r>
          </a:p>
          <a:p>
            <a:pPr marL="0" indent="0">
              <a:buNone/>
            </a:pPr>
            <a:r>
              <a:rPr lang="en-US" dirty="0"/>
              <a:t>y &lt;- </a:t>
            </a:r>
            <a:r>
              <a:rPr lang="en-US" dirty="0" err="1"/>
              <a:t>rbeta</a:t>
            </a:r>
            <a:r>
              <a:rPr lang="en-US" dirty="0"/>
              <a:t>(m, a, b)      #this is the proposal distribution</a:t>
            </a:r>
          </a:p>
          <a:p>
            <a:pPr marL="0" indent="0">
              <a:buNone/>
            </a:pPr>
            <a:r>
              <a:rPr lang="en-US" dirty="0" err="1"/>
              <a:t>xt</a:t>
            </a:r>
            <a:r>
              <a:rPr lang="en-US" dirty="0"/>
              <a:t>[1] &lt;- 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 in 2:m)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fy</a:t>
            </a:r>
            <a:r>
              <a:rPr lang="en-US" dirty="0"/>
              <a:t> &lt;- y[i] * </a:t>
            </a:r>
            <a:r>
              <a:rPr lang="en-US" dirty="0" err="1"/>
              <a:t>dnorm</a:t>
            </a:r>
            <a:r>
              <a:rPr lang="en-US" dirty="0"/>
              <a:t>(x, mu[1], sigma[1]) +</a:t>
            </a:r>
          </a:p>
          <a:p>
            <a:pPr marL="0" indent="0">
              <a:buNone/>
            </a:pPr>
            <a:r>
              <a:rPr lang="en-US" dirty="0"/>
              <a:t>    (1-y[i]) * </a:t>
            </a:r>
            <a:r>
              <a:rPr lang="en-US" dirty="0" err="1"/>
              <a:t>dnorm</a:t>
            </a:r>
            <a:r>
              <a:rPr lang="en-US" dirty="0"/>
              <a:t>(x, mu[2], sigma[2])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fx</a:t>
            </a:r>
            <a:r>
              <a:rPr lang="en-US" dirty="0"/>
              <a:t> &lt;- </a:t>
            </a:r>
            <a:r>
              <a:rPr lang="en-US" dirty="0" err="1"/>
              <a:t>xt</a:t>
            </a:r>
            <a:r>
              <a:rPr lang="en-US" dirty="0"/>
              <a:t>[i-1] * </a:t>
            </a:r>
            <a:r>
              <a:rPr lang="en-US" dirty="0" err="1"/>
              <a:t>dnorm</a:t>
            </a:r>
            <a:r>
              <a:rPr lang="en-US" dirty="0"/>
              <a:t>(x, mu[1], sigma[1]) +</a:t>
            </a:r>
          </a:p>
          <a:p>
            <a:pPr marL="0" indent="0">
              <a:buNone/>
            </a:pPr>
            <a:r>
              <a:rPr lang="en-US" dirty="0"/>
              <a:t>    (1-xt[i-1]) * </a:t>
            </a:r>
            <a:r>
              <a:rPr lang="en-US" dirty="0" err="1"/>
              <a:t>dnorm</a:t>
            </a:r>
            <a:r>
              <a:rPr lang="en-US" dirty="0"/>
              <a:t>(x, mu[2], sigma[2])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r &lt;- prod(</a:t>
            </a:r>
            <a:r>
              <a:rPr lang="en-US" dirty="0" err="1"/>
              <a:t>fy</a:t>
            </a:r>
            <a:r>
              <a:rPr lang="en-US" dirty="0"/>
              <a:t> / </a:t>
            </a:r>
            <a:r>
              <a:rPr lang="en-US" dirty="0" err="1"/>
              <a:t>fx</a:t>
            </a:r>
            <a:r>
              <a:rPr lang="en-US" dirty="0"/>
              <a:t>) *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xt</a:t>
            </a:r>
            <a:r>
              <a:rPr lang="en-US" dirty="0"/>
              <a:t>[i-1]^(a-1) * (1-xt[i-1])^(b-1)) /</a:t>
            </a:r>
          </a:p>
          <a:p>
            <a:pPr marL="0" indent="0">
              <a:buNone/>
            </a:pPr>
            <a:r>
              <a:rPr lang="en-US" dirty="0"/>
              <a:t>    (y[i]^(a-1) * (1-y[i])^(b-1))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if (u[i] &lt;= r) </a:t>
            </a:r>
            <a:r>
              <a:rPr lang="en-US" dirty="0" err="1"/>
              <a:t>xt</a:t>
            </a:r>
            <a:r>
              <a:rPr lang="en-US" dirty="0"/>
              <a:t>[i] &lt;- y[i]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xt</a:t>
            </a:r>
            <a:r>
              <a:rPr lang="en-US" dirty="0"/>
              <a:t>[i] &lt;- </a:t>
            </a:r>
            <a:r>
              <a:rPr lang="en-US" dirty="0" err="1"/>
              <a:t>xt</a:t>
            </a:r>
            <a:r>
              <a:rPr lang="en-US" dirty="0"/>
              <a:t>[i-1]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mean(</a:t>
            </a:r>
            <a:r>
              <a:rPr lang="en-US" dirty="0" err="1"/>
              <a:t>xt</a:t>
            </a:r>
            <a:r>
              <a:rPr lang="en-US" dirty="0"/>
              <a:t>[101:m]) [1] 0.1226097</a:t>
            </a:r>
          </a:p>
        </p:txBody>
      </p:sp>
    </p:spTree>
    <p:extLst>
      <p:ext uri="{BB962C8B-B14F-4D97-AF65-F5344CB8AC3E}">
        <p14:creationId xmlns:p14="http://schemas.microsoft.com/office/powerpoint/2010/main" val="258121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M:\GVK consult\GVK\MATH_611\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77661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:\GVK consult\GVK\MATH_611\p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17" y="1981200"/>
            <a:ext cx="388259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plot(</a:t>
            </a:r>
            <a:r>
              <a:rPr lang="en-US" sz="2400" dirty="0" err="1"/>
              <a:t>xt</a:t>
            </a:r>
            <a:r>
              <a:rPr lang="en-US" sz="2400" dirty="0"/>
              <a:t>, type="l", </a:t>
            </a:r>
            <a:r>
              <a:rPr lang="en-US" sz="2400" dirty="0" err="1"/>
              <a:t>ylab</a:t>
            </a:r>
            <a:r>
              <a:rPr lang="en-US" sz="2400" dirty="0"/>
              <a:t>="p")</a:t>
            </a:r>
          </a:p>
          <a:p>
            <a:pPr marL="0" indent="0">
              <a:buNone/>
            </a:pPr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xt</a:t>
            </a:r>
            <a:r>
              <a:rPr lang="en-US" sz="2400" dirty="0"/>
              <a:t>[101:m], main="", </a:t>
            </a:r>
            <a:r>
              <a:rPr lang="en-US" sz="2400" dirty="0" err="1"/>
              <a:t>xlab</a:t>
            </a:r>
            <a:r>
              <a:rPr lang="en-US" sz="2400" dirty="0"/>
              <a:t>="p", breaks=25,prob=TRUE)</a:t>
            </a:r>
          </a:p>
        </p:txBody>
      </p:sp>
    </p:spTree>
    <p:extLst>
      <p:ext uri="{BB962C8B-B14F-4D97-AF65-F5344CB8AC3E}">
        <p14:creationId xmlns:p14="http://schemas.microsoft.com/office/powerpoint/2010/main" val="364139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Normal-Normal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y&lt;-</a:t>
            </a:r>
            <a:r>
              <a:rPr lang="es-ES" dirty="0" err="1"/>
              <a:t>rnorm</a:t>
            </a:r>
            <a:r>
              <a:rPr lang="es-ES" dirty="0"/>
              <a:t>(10000,3,2)</a:t>
            </a:r>
          </a:p>
          <a:p>
            <a:pPr marL="0" indent="0">
              <a:buNone/>
            </a:pPr>
            <a:r>
              <a:rPr lang="es-ES" dirty="0" err="1"/>
              <a:t>sig</a:t>
            </a:r>
            <a:r>
              <a:rPr lang="es-ES" dirty="0"/>
              <a:t>&lt;-2</a:t>
            </a:r>
          </a:p>
          <a:p>
            <a:pPr marL="0" indent="0">
              <a:buNone/>
            </a:pPr>
            <a:r>
              <a:rPr lang="es-ES" dirty="0"/>
              <a:t>mean(y)</a:t>
            </a:r>
          </a:p>
          <a:p>
            <a:pPr marL="0" indent="0">
              <a:buNone/>
            </a:pPr>
            <a:r>
              <a:rPr lang="es-ES" dirty="0"/>
              <a:t>[1] 2.989198</a:t>
            </a:r>
          </a:p>
          <a:p>
            <a:pPr marL="0" indent="0">
              <a:buNone/>
            </a:pPr>
            <a:r>
              <a:rPr lang="es-ES" dirty="0"/>
              <a:t>&gt; </a:t>
            </a:r>
            <a:r>
              <a:rPr lang="es-ES" dirty="0" err="1"/>
              <a:t>sd</a:t>
            </a:r>
            <a:r>
              <a:rPr lang="es-ES" dirty="0"/>
              <a:t>(y)</a:t>
            </a:r>
          </a:p>
          <a:p>
            <a:pPr marL="0" indent="0">
              <a:buNone/>
            </a:pPr>
            <a:r>
              <a:rPr lang="es-ES" dirty="0"/>
              <a:t>[1] 2.000574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n&lt;-30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#prior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mu0&lt;-2</a:t>
            </a:r>
          </a:p>
          <a:p>
            <a:pPr marL="0" indent="0">
              <a:buNone/>
            </a:pPr>
            <a:r>
              <a:rPr lang="en-US" dirty="0"/>
              <a:t>tau0&lt;-0.5</a:t>
            </a:r>
          </a:p>
          <a:p>
            <a:pPr marL="0" indent="0">
              <a:buNone/>
            </a:pPr>
            <a:r>
              <a:rPr lang="en-US" dirty="0"/>
              <a:t>#weight</a:t>
            </a:r>
          </a:p>
          <a:p>
            <a:pPr marL="0" indent="0">
              <a:buNone/>
            </a:pPr>
            <a:r>
              <a:rPr lang="en-US" dirty="0"/>
              <a:t>w&lt;-tau0^2/(tau0^2+(sig^2/n))</a:t>
            </a:r>
          </a:p>
          <a:p>
            <a:pPr marL="0" indent="0">
              <a:buNone/>
            </a:pPr>
            <a:r>
              <a:rPr lang="en-US" dirty="0"/>
              <a:t>#posterior mean</a:t>
            </a:r>
          </a:p>
          <a:p>
            <a:pPr marL="0" indent="0">
              <a:buNone/>
            </a:pPr>
            <a:r>
              <a:rPr lang="en-US" dirty="0" err="1"/>
              <a:t>mup</a:t>
            </a:r>
            <a:r>
              <a:rPr lang="en-US" dirty="0"/>
              <a:t>&lt;-w*mean(y)+(1-w)*mu0</a:t>
            </a:r>
          </a:p>
          <a:p>
            <a:pPr marL="0" indent="0">
              <a:buNone/>
            </a:pPr>
            <a:r>
              <a:rPr lang="en-US" dirty="0"/>
              <a:t>#posterior </a:t>
            </a:r>
            <a:r>
              <a:rPr lang="en-US" dirty="0" err="1"/>
              <a:t>sd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sigp</a:t>
            </a:r>
            <a:r>
              <a:rPr lang="en-US" dirty="0"/>
              <a:t>&lt;-</a:t>
            </a:r>
            <a:r>
              <a:rPr lang="en-US" dirty="0" err="1"/>
              <a:t>sqrt</a:t>
            </a:r>
            <a:r>
              <a:rPr lang="en-US" dirty="0"/>
              <a:t>(1/((1/tau0^2)+(n/sig^2)))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1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#for a direct simulation of the posterior normal use:</a:t>
            </a:r>
          </a:p>
          <a:p>
            <a:pPr marL="0" indent="0">
              <a:buNone/>
            </a:pPr>
            <a:r>
              <a:rPr lang="en-US" dirty="0"/>
              <a:t>bayes1&lt;-</a:t>
            </a:r>
            <a:r>
              <a:rPr lang="en-US" dirty="0" err="1"/>
              <a:t>rnorm</a:t>
            </a:r>
            <a:r>
              <a:rPr lang="en-US" dirty="0"/>
              <a:t>(10000,mup,sigp)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quantile(bayes1)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     0</a:t>
            </a:r>
            <a:r>
              <a:rPr lang="en-US" dirty="0"/>
              <a:t>%      25%      50%      75%     100% </a:t>
            </a:r>
          </a:p>
          <a:p>
            <a:pPr marL="0" indent="0">
              <a:buNone/>
            </a:pPr>
            <a:r>
              <a:rPr lang="en-US" dirty="0"/>
              <a:t>1.408262 2.469917 2.661386 2.856029 3.785107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9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##Now use </a:t>
            </a:r>
            <a:r>
              <a:rPr lang="en-US" dirty="0" err="1"/>
              <a:t>MCMCpack</a:t>
            </a: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bayes2&lt;-</a:t>
            </a:r>
            <a:r>
              <a:rPr lang="en-US" dirty="0" err="1"/>
              <a:t>MCnormalnormal</a:t>
            </a:r>
            <a:r>
              <a:rPr lang="en-US" dirty="0"/>
              <a:t>(y,sig^2,mu0,tau0^2,10000)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Iterations = 1:10000</a:t>
            </a:r>
          </a:p>
          <a:p>
            <a:pPr marL="0" indent="0">
              <a:buNone/>
            </a:pPr>
            <a:r>
              <a:rPr lang="en-US" dirty="0"/>
              <a:t>Thinning interval = 1 </a:t>
            </a:r>
          </a:p>
          <a:p>
            <a:pPr marL="0" indent="0">
              <a:buNone/>
            </a:pPr>
            <a:r>
              <a:rPr lang="en-US" dirty="0"/>
              <a:t>Number of chains = 1 </a:t>
            </a:r>
          </a:p>
          <a:p>
            <a:pPr marL="0" indent="0">
              <a:buNone/>
            </a:pPr>
            <a:r>
              <a:rPr lang="en-US" dirty="0"/>
              <a:t>Sample size per chain = 10000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Empirical mean and standard deviation for each variable,</a:t>
            </a:r>
          </a:p>
          <a:p>
            <a:pPr marL="0" indent="0">
              <a:buNone/>
            </a:pPr>
            <a:r>
              <a:rPr lang="en-US" dirty="0"/>
              <a:t>plus standard error of the mean: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Mean             SD       Naive SE Time-series SE </a:t>
            </a:r>
          </a:p>
          <a:p>
            <a:pPr marL="0" indent="0">
              <a:buNone/>
            </a:pPr>
            <a:r>
              <a:rPr lang="en-US" dirty="0"/>
              <a:t>3.0157293      0.0200459      0.0002005      0.0001963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Quantiles for each variable: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2.5%   25%   50%   75% 97.5% </a:t>
            </a:r>
          </a:p>
          <a:p>
            <a:pPr marL="0" indent="0">
              <a:buNone/>
            </a:pPr>
            <a:r>
              <a:rPr lang="en-US" dirty="0"/>
              <a:t>2.977 3.002 3.016 3.029 3.055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8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#Now plot together the prior, likelihood and posterior densities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x&lt;-</a:t>
            </a:r>
            <a:r>
              <a:rPr lang="en-US" dirty="0" err="1"/>
              <a:t>seq</a:t>
            </a:r>
            <a:r>
              <a:rPr lang="en-US" dirty="0"/>
              <a:t>(0,6,0.01)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x,dnorm</a:t>
            </a:r>
            <a:r>
              <a:rPr lang="en-US" dirty="0"/>
              <a:t>(x,mu0,tau0),type="l",</a:t>
            </a:r>
            <a:r>
              <a:rPr lang="en-US" dirty="0" err="1"/>
              <a:t>lwd</a:t>
            </a:r>
            <a:r>
              <a:rPr lang="en-US" dirty="0"/>
              <a:t>=1.8,ylim=c(0,1.5),</a:t>
            </a:r>
            <a:r>
              <a:rPr lang="en-US" dirty="0" err="1"/>
              <a:t>xlab</a:t>
            </a:r>
            <a:r>
              <a:rPr lang="en-US" dirty="0"/>
              <a:t>='mu',</a:t>
            </a:r>
            <a:r>
              <a:rPr lang="en-US" dirty="0" err="1"/>
              <a:t>ylab</a:t>
            </a:r>
            <a:r>
              <a:rPr lang="en-US" dirty="0"/>
              <a:t>='</a:t>
            </a:r>
            <a:r>
              <a:rPr lang="en-US" dirty="0" err="1"/>
              <a:t>density',col</a:t>
            </a:r>
            <a:r>
              <a:rPr lang="en-US" dirty="0"/>
              <a:t>=2)</a:t>
            </a:r>
          </a:p>
          <a:p>
            <a:pPr marL="0" indent="0">
              <a:buNone/>
            </a:pPr>
            <a:r>
              <a:rPr lang="en-US" dirty="0"/>
              <a:t>lines(</a:t>
            </a:r>
            <a:r>
              <a:rPr lang="en-US" dirty="0" err="1"/>
              <a:t>x,dnorm</a:t>
            </a:r>
            <a:r>
              <a:rPr lang="en-US" dirty="0"/>
              <a:t>(</a:t>
            </a:r>
            <a:r>
              <a:rPr lang="en-US" dirty="0" err="1"/>
              <a:t>x,mean</a:t>
            </a:r>
            <a:r>
              <a:rPr lang="en-US" dirty="0"/>
              <a:t>(y),sig/</a:t>
            </a:r>
            <a:r>
              <a:rPr lang="en-US" dirty="0" err="1"/>
              <a:t>sqrt</a:t>
            </a:r>
            <a:r>
              <a:rPr lang="en-US" dirty="0"/>
              <a:t>(n)),</a:t>
            </a:r>
            <a:r>
              <a:rPr lang="en-US" dirty="0" err="1"/>
              <a:t>lty</a:t>
            </a:r>
            <a:r>
              <a:rPr lang="en-US" dirty="0"/>
              <a:t>=8,lwd=1.8,col=3)</a:t>
            </a:r>
          </a:p>
          <a:p>
            <a:pPr marL="0" indent="0">
              <a:buNone/>
            </a:pPr>
            <a:r>
              <a:rPr lang="en-US" dirty="0"/>
              <a:t>lines(density(bayes1),</a:t>
            </a:r>
            <a:r>
              <a:rPr lang="en-US" dirty="0" err="1"/>
              <a:t>lty</a:t>
            </a:r>
            <a:r>
              <a:rPr lang="en-US" dirty="0"/>
              <a:t>=4,col=4)</a:t>
            </a:r>
          </a:p>
          <a:p>
            <a:pPr marL="0" indent="0">
              <a:buNone/>
            </a:pPr>
            <a:r>
              <a:rPr lang="en-US" dirty="0"/>
              <a:t>legend(locator(1),c("</a:t>
            </a:r>
            <a:r>
              <a:rPr lang="en-US" dirty="0" err="1"/>
              <a:t>prior","likelihood","posterior</a:t>
            </a:r>
            <a:r>
              <a:rPr lang="en-US" dirty="0"/>
              <a:t>"),col=2:4,lty=c(1,8,4))</a:t>
            </a:r>
          </a:p>
        </p:txBody>
      </p:sp>
    </p:spTree>
    <p:extLst>
      <p:ext uri="{BB962C8B-B14F-4D97-AF65-F5344CB8AC3E}">
        <p14:creationId xmlns:p14="http://schemas.microsoft.com/office/powerpoint/2010/main" val="245025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520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Lecture 9</vt:lpstr>
      <vt:lpstr>Independent Metropolis-Hastings</vt:lpstr>
      <vt:lpstr>PowerPoint Presentation</vt:lpstr>
      <vt:lpstr>PowerPoint Presentation</vt:lpstr>
      <vt:lpstr>Normal-Normal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Readings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Administrator</cp:lastModifiedBy>
  <cp:revision>47</cp:revision>
  <dcterms:created xsi:type="dcterms:W3CDTF">2016-08-24T14:37:29Z</dcterms:created>
  <dcterms:modified xsi:type="dcterms:W3CDTF">2016-10-27T15:34:25Z</dcterms:modified>
</cp:coreProperties>
</file>