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5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7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1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8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0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1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F3DDC-08AC-4D30-BFC5-C94E4268242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6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rstudio-pubs-static.s3.amazonaws.com/1001_3177e85f5e4840be840c84452780db52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Lecture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Stochastic processes: </a:t>
            </a:r>
            <a:r>
              <a:rPr lang="en-US" sz="1800" dirty="0" smtClean="0"/>
              <a:t>Doubly-stochastic chains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	    </a:t>
            </a:r>
            <a:r>
              <a:rPr lang="en-US" sz="1800" smtClean="0"/>
              <a:t>Detailed-balanced condition</a:t>
            </a:r>
            <a:endParaRPr lang="en-US" sz="1800" dirty="0" smtClean="0"/>
          </a:p>
          <a:p>
            <a:pPr algn="l"/>
            <a:r>
              <a:rPr lang="en-US" sz="1800" dirty="0" smtClean="0"/>
              <a:t>Statistical computing: Rao-</a:t>
            </a:r>
            <a:r>
              <a:rPr lang="en-US" sz="1800" dirty="0" err="1" smtClean="0"/>
              <a:t>Blackwellization</a:t>
            </a:r>
            <a:endParaRPr lang="en-US" sz="1800" dirty="0" smtClean="0"/>
          </a:p>
          <a:p>
            <a:pPr algn="l"/>
            <a:r>
              <a:rPr lang="en-US" sz="1800" dirty="0" smtClean="0"/>
              <a:t>		    The EM - algorithm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31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EM algorithm for a mixture 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set.seed</a:t>
            </a:r>
            <a:r>
              <a:rPr lang="en-US" dirty="0"/>
              <a:t>(45321)</a:t>
            </a:r>
          </a:p>
          <a:p>
            <a:pPr marL="0" indent="0">
              <a:buNone/>
            </a:pPr>
            <a:r>
              <a:rPr lang="en-US" dirty="0"/>
              <a:t>tau_1_true &lt;- 0.25</a:t>
            </a:r>
          </a:p>
          <a:p>
            <a:pPr marL="0" indent="0">
              <a:buNone/>
            </a:pPr>
            <a:r>
              <a:rPr lang="en-US" dirty="0"/>
              <a:t>x &lt;- y &lt;- rep(0,1000)</a:t>
            </a:r>
          </a:p>
          <a:p>
            <a:pPr marL="0" indent="0">
              <a:buNone/>
            </a:pPr>
            <a:r>
              <a:rPr lang="en-US" dirty="0"/>
              <a:t>for( i in 1:1000 ) {</a:t>
            </a:r>
          </a:p>
          <a:p>
            <a:pPr marL="0" indent="0">
              <a:buNone/>
            </a:pPr>
            <a:r>
              <a:rPr lang="en-US" dirty="0"/>
              <a:t>  if( </a:t>
            </a:r>
            <a:r>
              <a:rPr lang="en-US" dirty="0" err="1"/>
              <a:t>runif</a:t>
            </a:r>
            <a:r>
              <a:rPr lang="en-US" dirty="0"/>
              <a:t>(1) &lt; tau_1_true ) {</a:t>
            </a:r>
          </a:p>
          <a:p>
            <a:pPr marL="0" indent="0">
              <a:buNone/>
            </a:pPr>
            <a:r>
              <a:rPr lang="en-US" dirty="0"/>
              <a:t>    x[i] &lt;- </a:t>
            </a:r>
            <a:r>
              <a:rPr lang="en-US" dirty="0" err="1"/>
              <a:t>rnorm</a:t>
            </a:r>
            <a:r>
              <a:rPr lang="en-US" dirty="0"/>
              <a:t>(1, mean=1)</a:t>
            </a:r>
          </a:p>
          <a:p>
            <a:pPr marL="0" indent="0">
              <a:buNone/>
            </a:pPr>
            <a:r>
              <a:rPr lang="en-US" dirty="0"/>
              <a:t>    y[i] &lt;- "heads"</a:t>
            </a:r>
          </a:p>
          <a:p>
            <a:pPr marL="0" indent="0">
              <a:buNone/>
            </a:pPr>
            <a:r>
              <a:rPr lang="en-US" dirty="0"/>
              <a:t>  } else {</a:t>
            </a:r>
          </a:p>
          <a:p>
            <a:pPr marL="0" indent="0">
              <a:buNone/>
            </a:pPr>
            <a:r>
              <a:rPr lang="en-US" dirty="0"/>
              <a:t>    x[i] &lt;- </a:t>
            </a:r>
            <a:r>
              <a:rPr lang="en-US" dirty="0" err="1"/>
              <a:t>rnorm</a:t>
            </a:r>
            <a:r>
              <a:rPr lang="en-US" dirty="0"/>
              <a:t>(1, mean=7)</a:t>
            </a:r>
          </a:p>
          <a:p>
            <a:pPr marL="0" indent="0">
              <a:buNone/>
            </a:pPr>
            <a:r>
              <a:rPr lang="en-US" dirty="0"/>
              <a:t>    y[i] &lt;- "tails"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plot(density(x))</a:t>
            </a:r>
          </a:p>
        </p:txBody>
      </p:sp>
      <p:pic>
        <p:nvPicPr>
          <p:cNvPr id="1026" name="Picture 2" descr="M:\GVK consult\GVK\MATH_611\p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499" y="1600200"/>
            <a:ext cx="517664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71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print( x[1] )</a:t>
            </a:r>
          </a:p>
          <a:p>
            <a:pPr marL="0" indent="0">
              <a:buNone/>
            </a:pPr>
            <a:r>
              <a:rPr lang="en-US" dirty="0"/>
              <a:t>##[1] 8.965741</a:t>
            </a:r>
          </a:p>
          <a:p>
            <a:pPr marL="0" indent="0">
              <a:buNone/>
            </a:pPr>
            <a:r>
              <a:rPr lang="en-US" dirty="0" err="1"/>
              <a:t>dnorm</a:t>
            </a:r>
            <a:r>
              <a:rPr lang="en-US" dirty="0"/>
              <a:t>( x[1], mean=0 )</a:t>
            </a:r>
          </a:p>
          <a:p>
            <a:pPr marL="0" indent="0">
              <a:buNone/>
            </a:pPr>
            <a:r>
              <a:rPr lang="en-US" dirty="0"/>
              <a:t>##1.398409e-18</a:t>
            </a:r>
          </a:p>
          <a:p>
            <a:pPr marL="0" indent="0">
              <a:buNone/>
            </a:pPr>
            <a:r>
              <a:rPr lang="en-US" dirty="0" err="1"/>
              <a:t>dnorm</a:t>
            </a:r>
            <a:r>
              <a:rPr lang="en-US" dirty="0"/>
              <a:t>( x[1], mean=1 )</a:t>
            </a:r>
          </a:p>
          <a:p>
            <a:pPr marL="0" indent="0">
              <a:buNone/>
            </a:pPr>
            <a:r>
              <a:rPr lang="en-US" dirty="0"/>
              <a:t>##[1]6.641388e-15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It is more likely that x[1] came from the second distribution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0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tau_1 &lt;- 0.5 ## our initial believed proportion from dist. 1, chosen arbitrarily</a:t>
            </a:r>
          </a:p>
          <a:p>
            <a:pPr marL="0" indent="0">
              <a:buNone/>
            </a:pPr>
            <a:r>
              <a:rPr lang="en-US" sz="1800" dirty="0"/>
              <a:t>tau_2 &lt;- 0.5 ## our initial believed proportion from dist. 2, chosen arbitrarily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T_1 &lt;- tau_1 * </a:t>
            </a:r>
            <a:r>
              <a:rPr lang="en-US" sz="1800" dirty="0" err="1"/>
              <a:t>dnorm</a:t>
            </a:r>
            <a:r>
              <a:rPr lang="en-US" sz="1800" dirty="0"/>
              <a:t>( x[1], mean=0 )</a:t>
            </a:r>
          </a:p>
          <a:p>
            <a:pPr marL="0" indent="0">
              <a:buNone/>
            </a:pPr>
            <a:r>
              <a:rPr lang="en-US" sz="1800" dirty="0"/>
              <a:t>T_2 &lt;- tau_2 * </a:t>
            </a:r>
            <a:r>
              <a:rPr lang="en-US" sz="1800" dirty="0" err="1"/>
              <a:t>dnorm</a:t>
            </a:r>
            <a:r>
              <a:rPr lang="en-US" sz="1800" dirty="0"/>
              <a:t>( x[1], mean=1 )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print(T_1 )</a:t>
            </a:r>
          </a:p>
          <a:p>
            <a:pPr marL="0" indent="0">
              <a:buNone/>
            </a:pPr>
            <a:r>
              <a:rPr lang="en-US" sz="1800" dirty="0"/>
              <a:t>print(T_2)</a:t>
            </a:r>
          </a:p>
          <a:p>
            <a:pPr marL="0" indent="0">
              <a:buNone/>
            </a:pPr>
            <a:r>
              <a:rPr lang="en-US" sz="1800" dirty="0"/>
              <a:t>T_1 / (T_1 + T_2)</a:t>
            </a:r>
          </a:p>
          <a:p>
            <a:pPr marL="0" indent="0">
              <a:buNone/>
            </a:pPr>
            <a:r>
              <a:rPr lang="en-US" sz="1800" dirty="0"/>
              <a:t>##[1] 3.169958e-14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T_1 &lt;- tau_1 * </a:t>
            </a:r>
            <a:r>
              <a:rPr lang="en-US" sz="1800" dirty="0" err="1"/>
              <a:t>dnorm</a:t>
            </a:r>
            <a:r>
              <a:rPr lang="en-US" sz="1800" dirty="0"/>
              <a:t>( x, mean=0 )</a:t>
            </a:r>
          </a:p>
          <a:p>
            <a:pPr marL="0" indent="0">
              <a:buNone/>
            </a:pPr>
            <a:r>
              <a:rPr lang="en-US" sz="1800" dirty="0"/>
              <a:t>T_2 &lt;- tau_2 * </a:t>
            </a:r>
            <a:r>
              <a:rPr lang="en-US" sz="1800" dirty="0" err="1"/>
              <a:t>dnorm</a:t>
            </a:r>
            <a:r>
              <a:rPr lang="en-US" sz="1800" dirty="0"/>
              <a:t>( x, mean=1 )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head( T_1 / (T_1 + T_2) )</a:t>
            </a:r>
          </a:p>
          <a:p>
            <a:pPr marL="0" indent="0">
              <a:buNone/>
            </a:pPr>
            <a:r>
              <a:rPr lang="en-US" sz="1800" dirty="0"/>
              <a:t>##[1] 0.0002105154 0.0008004465 0.3490351162 0.6116907302 0.0001333083 0.0005596835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729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## 2nd step of EM algorithm-weighted averages</a:t>
            </a:r>
          </a:p>
          <a:p>
            <a:pPr marL="0" indent="0">
              <a:buNone/>
            </a:pPr>
            <a:r>
              <a:rPr lang="en-US" dirty="0"/>
              <a:t>P_1 &lt;- T_1 / (T_1 + T_2)</a:t>
            </a:r>
          </a:p>
          <a:p>
            <a:pPr marL="0" indent="0">
              <a:buNone/>
            </a:pPr>
            <a:r>
              <a:rPr lang="en-US" dirty="0"/>
              <a:t>P_2 &lt;- T_2 / (T_1 + T_2)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mu_1 &lt;- sum( P_1 * x ) / sum(P_1)</a:t>
            </a:r>
          </a:p>
          <a:p>
            <a:pPr marL="0" indent="0">
              <a:buNone/>
            </a:pPr>
            <a:r>
              <a:rPr lang="en-US" dirty="0"/>
              <a:t>mu_2 &lt;- sum( P_2 * x ) / sum(P_2)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##[1] 0.6326011 6.2239411</a:t>
            </a:r>
          </a:p>
        </p:txBody>
      </p:sp>
    </p:spTree>
    <p:extLst>
      <p:ext uri="{BB962C8B-B14F-4D97-AF65-F5344CB8AC3E}">
        <p14:creationId xmlns:p14="http://schemas.microsoft.com/office/powerpoint/2010/main" val="158712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##Incorporate everything into 1 code and run n </a:t>
            </a:r>
            <a:r>
              <a:rPr lang="en-US" sz="1600" dirty="0" smtClean="0"/>
              <a:t>iterations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## set the initial guesses for the distribution parameters</a:t>
            </a:r>
          </a:p>
          <a:p>
            <a:pPr marL="0" indent="0">
              <a:buNone/>
            </a:pPr>
            <a:r>
              <a:rPr lang="en-US" sz="1600" dirty="0"/>
              <a:t>mu_1 &lt;- 0</a:t>
            </a:r>
          </a:p>
          <a:p>
            <a:pPr marL="0" indent="0">
              <a:buNone/>
            </a:pPr>
            <a:r>
              <a:rPr lang="en-US" sz="1600" dirty="0"/>
              <a:t>mu_2 &lt;- </a:t>
            </a:r>
            <a:r>
              <a:rPr lang="en-US" sz="1600" dirty="0" smtClean="0"/>
              <a:t>1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## as well as the latent variable parameters</a:t>
            </a:r>
          </a:p>
          <a:p>
            <a:pPr marL="0" indent="0">
              <a:buNone/>
            </a:pPr>
            <a:r>
              <a:rPr lang="en-US" sz="1600" dirty="0"/>
              <a:t>tau_1 &lt;- 0.5</a:t>
            </a:r>
          </a:p>
          <a:p>
            <a:pPr marL="0" indent="0">
              <a:buNone/>
            </a:pPr>
            <a:r>
              <a:rPr lang="en-US" sz="1600" dirty="0"/>
              <a:t>tau_2 &lt;- </a:t>
            </a:r>
            <a:r>
              <a:rPr lang="en-US" sz="1600" dirty="0" smtClean="0"/>
              <a:t>0.5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for( i in 1:10 ) </a:t>
            </a:r>
            <a:r>
              <a:rPr lang="en-US" sz="1600" dirty="0" smtClean="0"/>
              <a:t>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## Given the observed data, as well as the distribution parameters,</a:t>
            </a:r>
          </a:p>
          <a:p>
            <a:pPr marL="0" indent="0">
              <a:buNone/>
            </a:pPr>
            <a:r>
              <a:rPr lang="en-US" sz="1600" dirty="0"/>
              <a:t>  ## what are the latent variables</a:t>
            </a:r>
            <a:r>
              <a:rPr lang="en-US" sz="1600" dirty="0" smtClean="0"/>
              <a:t>?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T_1 &lt;- tau_1 * </a:t>
            </a:r>
            <a:r>
              <a:rPr lang="en-US" sz="1600" dirty="0" err="1"/>
              <a:t>dnorm</a:t>
            </a:r>
            <a:r>
              <a:rPr lang="en-US" sz="1600" dirty="0"/>
              <a:t>( x, mu_1 )</a:t>
            </a:r>
          </a:p>
          <a:p>
            <a:pPr marL="0" indent="0">
              <a:buNone/>
            </a:pPr>
            <a:r>
              <a:rPr lang="en-US" sz="1600" dirty="0"/>
              <a:t>  T_2 &lt;- tau_2 * </a:t>
            </a:r>
            <a:r>
              <a:rPr lang="en-US" sz="1600" dirty="0" err="1"/>
              <a:t>dnorm</a:t>
            </a:r>
            <a:r>
              <a:rPr lang="en-US" sz="1600" dirty="0"/>
              <a:t>( x, mu_2 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P_1 &lt;- T_1 / (T_1 + T_2)</a:t>
            </a:r>
          </a:p>
          <a:p>
            <a:pPr marL="0" indent="0">
              <a:buNone/>
            </a:pPr>
            <a:r>
              <a:rPr lang="en-US" sz="1600" dirty="0"/>
              <a:t>  P_2 &lt;- T_2 / (T_1 + T_2) ## note: P_2 = 1 - </a:t>
            </a:r>
            <a:r>
              <a:rPr lang="en-US" sz="1600" dirty="0" smtClean="0"/>
              <a:t>P_1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tau_1 &lt;- mean(P_1)</a:t>
            </a:r>
          </a:p>
          <a:p>
            <a:pPr marL="0" indent="0">
              <a:buNone/>
            </a:pPr>
            <a:r>
              <a:rPr lang="en-US" sz="1600" dirty="0"/>
              <a:t>  tau_2 &lt;- mean(P_2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## Given the observed data, as well as the latent variables,</a:t>
            </a:r>
          </a:p>
          <a:p>
            <a:pPr marL="0" indent="0">
              <a:buNone/>
            </a:pPr>
            <a:r>
              <a:rPr lang="en-US" sz="1600" dirty="0"/>
              <a:t>  ## what are the population </a:t>
            </a:r>
            <a:r>
              <a:rPr lang="en-US" sz="1600" dirty="0" smtClean="0"/>
              <a:t>parameters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mu_1 &lt;- sum( P_1 * x ) / sum(P_1)</a:t>
            </a:r>
          </a:p>
          <a:p>
            <a:pPr marL="0" indent="0">
              <a:buNone/>
            </a:pPr>
            <a:r>
              <a:rPr lang="en-US" sz="1600" dirty="0"/>
              <a:t>  mu_2 &lt;- sum( P_2 * x ) / sum(P_2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080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## print the current estimates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print( c(mu_1, mu_2, mean(P_1)) )}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##fast convergence</a:t>
            </a:r>
          </a:p>
          <a:p>
            <a:pPr marL="0" indent="0">
              <a:buNone/>
            </a:pPr>
            <a:r>
              <a:rPr lang="en-US" dirty="0"/>
              <a:t>[1] 0.5445323 6.0696139 0.1043686</a:t>
            </a:r>
          </a:p>
          <a:p>
            <a:pPr marL="0" indent="0">
              <a:buNone/>
            </a:pPr>
            <a:r>
              <a:rPr lang="en-US" dirty="0"/>
              <a:t>[1] 0.8818943 6.9596054 0.2413139</a:t>
            </a:r>
          </a:p>
          <a:p>
            <a:pPr marL="0" indent="0">
              <a:buNone/>
            </a:pPr>
            <a:r>
              <a:rPr lang="en-US" dirty="0"/>
              <a:t>[1] 0.9730759 7.0149377 0.2519039</a:t>
            </a:r>
          </a:p>
          <a:p>
            <a:pPr marL="0" indent="0">
              <a:buNone/>
            </a:pPr>
            <a:r>
              <a:rPr lang="en-US" dirty="0"/>
              <a:t>[1] 0.9785369 7.0170236 0.2523902</a:t>
            </a:r>
          </a:p>
          <a:p>
            <a:pPr marL="0" indent="0">
              <a:buNone/>
            </a:pPr>
            <a:r>
              <a:rPr lang="en-US" dirty="0"/>
              <a:t>[1] 0.9788304 7.0171300 0.2524156</a:t>
            </a:r>
          </a:p>
          <a:p>
            <a:pPr marL="0" indent="0">
              <a:buNone/>
            </a:pPr>
            <a:r>
              <a:rPr lang="en-US" dirty="0"/>
              <a:t>[1] 0.9788459 7.0171356 0.2524169</a:t>
            </a:r>
          </a:p>
          <a:p>
            <a:pPr marL="0" indent="0">
              <a:buNone/>
            </a:pPr>
            <a:r>
              <a:rPr lang="en-US" dirty="0"/>
              <a:t>[1] 0.9788468 7.0171359 0.2524170</a:t>
            </a:r>
          </a:p>
          <a:p>
            <a:pPr marL="0" indent="0">
              <a:buNone/>
            </a:pPr>
            <a:r>
              <a:rPr lang="en-US" dirty="0"/>
              <a:t>[1] 0.9788468 7.0171359 0.2524170</a:t>
            </a:r>
          </a:p>
          <a:p>
            <a:pPr marL="0" indent="0">
              <a:buNone/>
            </a:pPr>
            <a:r>
              <a:rPr lang="en-US" dirty="0"/>
              <a:t>[1] 0.9788468 7.0171359 0.2524170</a:t>
            </a:r>
          </a:p>
          <a:p>
            <a:pPr marL="0" indent="0">
              <a:buNone/>
            </a:pPr>
            <a:r>
              <a:rPr lang="en-US" dirty="0"/>
              <a:t>[1] 0.9788468 7.0171359 0.2524170</a:t>
            </a:r>
          </a:p>
          <a:p>
            <a:pPr marL="0" indent="0">
              <a:buNone/>
            </a:pP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5331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rstudio-pubs-static.s3.amazonaws.com/1001_3177e85f5e4840be840c84452780db52.html</a:t>
            </a:r>
            <a:endParaRPr lang="en-US" sz="2800" dirty="0" smtClean="0"/>
          </a:p>
          <a:p>
            <a:r>
              <a:rPr lang="en-US" sz="2800" dirty="0" err="1"/>
              <a:t>Dempster</a:t>
            </a:r>
            <a:r>
              <a:rPr lang="en-US" sz="2800" dirty="0"/>
              <a:t>, A. P., Laird, N. M., &amp; Rubin, D. B. (1977). Maximum likelihood from incomplete data via the EM algorithm. </a:t>
            </a:r>
            <a:r>
              <a:rPr lang="en-US" sz="2800" i="1" dirty="0"/>
              <a:t>Journal of the royal statistical society. Series B (methodological)</a:t>
            </a:r>
            <a:r>
              <a:rPr lang="en-US" sz="2800" dirty="0"/>
              <a:t>, 1-38.</a:t>
            </a:r>
            <a:endParaRPr lang="en-US" sz="28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963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566</Words>
  <Application>Microsoft Office PowerPoint</Application>
  <PresentationFormat>On-screen Show (4:3)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Lecture 6</vt:lpstr>
      <vt:lpstr>The EM algorithm for a mixture normal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Readings</vt:lpstr>
    </vt:vector>
  </TitlesOfParts>
  <Company>FDA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Rantou, Elena</dc:creator>
  <cp:lastModifiedBy>Artemis Margaronis</cp:lastModifiedBy>
  <cp:revision>35</cp:revision>
  <dcterms:created xsi:type="dcterms:W3CDTF">2016-08-24T14:37:29Z</dcterms:created>
  <dcterms:modified xsi:type="dcterms:W3CDTF">2016-10-06T15:08:46Z</dcterms:modified>
</cp:coreProperties>
</file>