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45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5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9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7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1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7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8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0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1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6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F3DDC-08AC-4D30-BFC5-C94E4268242B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6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dirty="0" smtClean="0"/>
              <a:t>Lecture 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21336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Statistical computing:	Hierarchical modeling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		Bootstrap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6317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M:\GVK consult\GVK\MATH_611\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776652"/>
            <a:ext cx="6934200" cy="510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720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M:\GVK consult\GVK\MATH_611\p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61055"/>
            <a:ext cx="7035382" cy="518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847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M:\GVK consult\GVK\MATH_611\p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4" y="1009650"/>
            <a:ext cx="6697911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342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Efron</a:t>
            </a:r>
            <a:r>
              <a:rPr lang="en-US" sz="2000" dirty="0" smtClean="0"/>
              <a:t> and </a:t>
            </a:r>
            <a:r>
              <a:rPr lang="en-US" sz="2000" dirty="0" err="1" smtClean="0"/>
              <a:t>Tibshirani</a:t>
            </a:r>
            <a:r>
              <a:rPr lang="en-US" sz="2000" dirty="0" smtClean="0"/>
              <a:t> monograph about </a:t>
            </a:r>
            <a:r>
              <a:rPr lang="en-US" sz="2000" dirty="0" err="1" smtClean="0"/>
              <a:t>BCa</a:t>
            </a:r>
            <a:r>
              <a:rPr lang="en-US" sz="2000" dirty="0" smtClean="0"/>
              <a:t> confidence intervals</a:t>
            </a:r>
          </a:p>
          <a:p>
            <a:pPr marL="0" indent="0">
              <a:buNone/>
            </a:pPr>
            <a:r>
              <a:rPr lang="en-US" sz="2000" dirty="0" smtClean="0"/>
              <a:t>(uploaded </a:t>
            </a:r>
            <a:r>
              <a:rPr lang="en-US" sz="2000" smtClean="0"/>
              <a:t>on blackboard)</a:t>
            </a:r>
            <a:endParaRPr lang="en-US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57200" y="3048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/>
              <a:t>Readings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355963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library(bootstrap)</a:t>
            </a:r>
          </a:p>
          <a:p>
            <a:pPr marL="0" indent="0">
              <a:buNone/>
            </a:pPr>
            <a:r>
              <a:rPr lang="en-US" dirty="0"/>
              <a:t>data(patch)</a:t>
            </a:r>
          </a:p>
          <a:p>
            <a:pPr marL="0" indent="0">
              <a:buNone/>
            </a:pPr>
            <a:r>
              <a:rPr lang="en-US" dirty="0"/>
              <a:t>##theta=(E(new)-E(old))/(E(old)-E(placebo))=</a:t>
            </a:r>
            <a:r>
              <a:rPr lang="en-US" dirty="0" err="1"/>
              <a:t>Ybar</a:t>
            </a:r>
            <a:r>
              <a:rPr lang="en-US" dirty="0"/>
              <a:t>/</a:t>
            </a:r>
            <a:r>
              <a:rPr lang="en-US" dirty="0" err="1"/>
              <a:t>Zbar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##if -0.20&lt;=abs(theta)&lt;=0.20</a:t>
            </a:r>
          </a:p>
          <a:p>
            <a:pPr marL="0" indent="0">
              <a:buNone/>
            </a:pPr>
            <a:r>
              <a:rPr lang="en-US" dirty="0"/>
              <a:t>##original sample estimate</a:t>
            </a:r>
          </a:p>
          <a:p>
            <a:pPr marL="0" indent="0">
              <a:buNone/>
            </a:pPr>
            <a:r>
              <a:rPr lang="en-US" dirty="0" err="1"/>
              <a:t>thhat</a:t>
            </a:r>
            <a:r>
              <a:rPr lang="en-US" dirty="0"/>
              <a:t>&lt;-mean(</a:t>
            </a:r>
            <a:r>
              <a:rPr lang="en-US" dirty="0" err="1"/>
              <a:t>patch$y</a:t>
            </a:r>
            <a:r>
              <a:rPr lang="en-US" dirty="0"/>
              <a:t>)/mean(</a:t>
            </a:r>
            <a:r>
              <a:rPr lang="en-US" dirty="0" err="1"/>
              <a:t>patch$z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thhat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#[1] -0.0713061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95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/>
              <a:t>sq</a:t>
            </a:r>
            <a:r>
              <a:rPr lang="en-US" dirty="0"/>
              <a:t>&lt;-</a:t>
            </a:r>
            <a:r>
              <a:rPr lang="en-US" dirty="0" err="1"/>
              <a:t>seq</a:t>
            </a:r>
            <a:r>
              <a:rPr lang="en-US" dirty="0"/>
              <a:t>(1:8)</a:t>
            </a:r>
          </a:p>
          <a:p>
            <a:pPr marL="0" indent="0">
              <a:buNone/>
            </a:pPr>
            <a:r>
              <a:rPr lang="en-US" dirty="0"/>
              <a:t>B&lt;-10000</a:t>
            </a:r>
          </a:p>
          <a:p>
            <a:pPr marL="0" indent="0">
              <a:buNone/>
            </a:pPr>
            <a:r>
              <a:rPr lang="en-US" dirty="0"/>
              <a:t>n&lt;-length(</a:t>
            </a:r>
            <a:r>
              <a:rPr lang="en-US" dirty="0" err="1"/>
              <a:t>sq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bmat</a:t>
            </a:r>
            <a:r>
              <a:rPr lang="en-US" dirty="0"/>
              <a:t>&lt;-matrix(0,B,1)</a:t>
            </a:r>
          </a:p>
          <a:p>
            <a:pPr marL="0" indent="0">
              <a:buNone/>
            </a:pPr>
            <a:r>
              <a:rPr lang="en-US" dirty="0"/>
              <a:t>for(i in 1:B)</a:t>
            </a:r>
          </a:p>
          <a:p>
            <a:pPr marL="0" indent="0">
              <a:buNone/>
            </a:pPr>
            <a:r>
              <a:rPr lang="en-US" dirty="0"/>
              <a:t> {s1&lt;-sample(</a:t>
            </a:r>
            <a:r>
              <a:rPr lang="en-US" dirty="0" err="1"/>
              <a:t>sq,n,replace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   y1&lt;-</a:t>
            </a:r>
            <a:r>
              <a:rPr lang="en-US" dirty="0" err="1"/>
              <a:t>patch$y</a:t>
            </a:r>
            <a:r>
              <a:rPr lang="en-US" dirty="0"/>
              <a:t>[s1]</a:t>
            </a:r>
          </a:p>
          <a:p>
            <a:pPr marL="0" indent="0">
              <a:buNone/>
            </a:pPr>
            <a:r>
              <a:rPr lang="en-US" dirty="0"/>
              <a:t>   z1&lt;-</a:t>
            </a:r>
            <a:r>
              <a:rPr lang="en-US" dirty="0" err="1"/>
              <a:t>patch$z</a:t>
            </a:r>
            <a:r>
              <a:rPr lang="en-US" dirty="0"/>
              <a:t>[s1]</a:t>
            </a:r>
          </a:p>
          <a:p>
            <a:pPr marL="0" indent="0">
              <a:buNone/>
            </a:pPr>
            <a:r>
              <a:rPr lang="en-US" dirty="0"/>
              <a:t>   y1bar&lt;-mean(y1)</a:t>
            </a:r>
          </a:p>
          <a:p>
            <a:pPr marL="0" indent="0">
              <a:buNone/>
            </a:pPr>
            <a:r>
              <a:rPr lang="en-US" dirty="0"/>
              <a:t>   z1bar&lt;-mean(z1)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bmat</a:t>
            </a:r>
            <a:r>
              <a:rPr lang="en-US" dirty="0"/>
              <a:t>[i,]&lt;-y1bar/z1bar}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#sampling distribution of the theta statistic</a:t>
            </a:r>
          </a:p>
          <a:p>
            <a:pPr marL="0" indent="0">
              <a:buNone/>
            </a:pPr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bmat,breaks</a:t>
            </a:r>
            <a:r>
              <a:rPr lang="en-US" dirty="0"/>
              <a:t>=75,main="bootstrap distribution",</a:t>
            </a:r>
            <a:r>
              <a:rPr lang="en-US" dirty="0" err="1"/>
              <a:t>xlab</a:t>
            </a:r>
            <a:r>
              <a:rPr lang="en-US" dirty="0"/>
              <a:t>="theta")</a:t>
            </a:r>
          </a:p>
          <a:p>
            <a:pPr marL="0" indent="0">
              <a:buNone/>
            </a:pPr>
            <a:r>
              <a:rPr lang="en-US" dirty="0"/>
              <a:t>summary(</a:t>
            </a:r>
            <a:r>
              <a:rPr lang="en-US" dirty="0" err="1"/>
              <a:t>bmat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V1           </a:t>
            </a:r>
          </a:p>
          <a:p>
            <a:pPr marL="0" indent="0">
              <a:buNone/>
            </a:pPr>
            <a:r>
              <a:rPr lang="en-US" dirty="0"/>
              <a:t>#Min.   :-0.314443  </a:t>
            </a:r>
          </a:p>
          <a:p>
            <a:pPr marL="0" indent="0">
              <a:buNone/>
            </a:pPr>
            <a:r>
              <a:rPr lang="en-US" dirty="0"/>
              <a:t>#1st Qu.:-0.138095  </a:t>
            </a:r>
          </a:p>
          <a:p>
            <a:pPr marL="0" indent="0">
              <a:buNone/>
            </a:pPr>
            <a:r>
              <a:rPr lang="en-US" dirty="0"/>
              <a:t>#Median :-0.074362  </a:t>
            </a:r>
          </a:p>
          <a:p>
            <a:pPr marL="0" indent="0">
              <a:buNone/>
            </a:pPr>
            <a:r>
              <a:rPr lang="en-US" dirty="0"/>
              <a:t>#Mean   :-0.063807  </a:t>
            </a:r>
          </a:p>
          <a:p>
            <a:pPr marL="0" indent="0">
              <a:buNone/>
            </a:pPr>
            <a:r>
              <a:rPr lang="en-US" dirty="0"/>
              <a:t>#3rd Qu.:-0.003144  </a:t>
            </a:r>
          </a:p>
          <a:p>
            <a:pPr marL="0" indent="0">
              <a:buNone/>
            </a:pPr>
            <a:r>
              <a:rPr lang="en-US" dirty="0"/>
              <a:t>#Max.   : 0.576780 </a:t>
            </a:r>
          </a:p>
        </p:txBody>
      </p:sp>
    </p:spTree>
    <p:extLst>
      <p:ext uri="{BB962C8B-B14F-4D97-AF65-F5344CB8AC3E}">
        <p14:creationId xmlns:p14="http://schemas.microsoft.com/office/powerpoint/2010/main" val="18871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sd</a:t>
            </a:r>
            <a:r>
              <a:rPr lang="en-US" dirty="0"/>
              <a:t>(</a:t>
            </a:r>
            <a:r>
              <a:rPr lang="en-US" dirty="0" err="1"/>
              <a:t>bmat</a:t>
            </a:r>
            <a:r>
              <a:rPr lang="en-US" dirty="0"/>
              <a:t>)  #standard error of theta hat</a:t>
            </a:r>
          </a:p>
          <a:p>
            <a:pPr marL="0" indent="0">
              <a:buNone/>
            </a:pPr>
            <a:r>
              <a:rPr lang="en-US" dirty="0"/>
              <a:t>#[1] 0.1031997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#percentile 95% confidence interval</a:t>
            </a:r>
          </a:p>
          <a:p>
            <a:pPr marL="0" indent="0">
              <a:buNone/>
            </a:pPr>
            <a:r>
              <a:rPr lang="en-US" dirty="0"/>
              <a:t>c(quantile(bmat,0.025),quantile(bmat,0.975))</a:t>
            </a:r>
          </a:p>
          <a:p>
            <a:pPr marL="0" indent="0">
              <a:buNone/>
            </a:pPr>
            <a:r>
              <a:rPr lang="en-US" dirty="0"/>
              <a:t>#      2.5%      97.5% </a:t>
            </a:r>
          </a:p>
          <a:p>
            <a:pPr marL="0" indent="0">
              <a:buNone/>
            </a:pPr>
            <a:r>
              <a:rPr lang="en-US" dirty="0"/>
              <a:t>#-0.2326434  0.1674930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#percentile 90% confidence interval</a:t>
            </a:r>
          </a:p>
          <a:p>
            <a:pPr marL="0" indent="0">
              <a:buNone/>
            </a:pPr>
            <a:r>
              <a:rPr lang="en-US" dirty="0"/>
              <a:t>c(quantile(bmat,0.05),quantile(bmat,0.95))</a:t>
            </a:r>
          </a:p>
          <a:p>
            <a:pPr marL="0" indent="0">
              <a:buNone/>
            </a:pPr>
            <a:r>
              <a:rPr lang="en-US" dirty="0"/>
              <a:t>#        5%        95% </a:t>
            </a:r>
          </a:p>
          <a:p>
            <a:pPr marL="0" indent="0">
              <a:buNone/>
            </a:pPr>
            <a:r>
              <a:rPr lang="en-US" dirty="0"/>
              <a:t>#-0.2135213  0.1228531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</a:t>
            </a:r>
            <a:r>
              <a:rPr lang="en-US" dirty="0" err="1"/>
              <a:t>bootstarp</a:t>
            </a:r>
            <a:r>
              <a:rPr lang="en-US" dirty="0"/>
              <a:t> </a:t>
            </a:r>
            <a:r>
              <a:rPr lang="en-US" dirty="0" err="1"/>
              <a:t>extimate</a:t>
            </a:r>
            <a:r>
              <a:rPr lang="en-US" dirty="0"/>
              <a:t> of the bias</a:t>
            </a:r>
          </a:p>
          <a:p>
            <a:pPr marL="0" indent="0">
              <a:buNone/>
            </a:pPr>
            <a:r>
              <a:rPr lang="en-US" dirty="0"/>
              <a:t>mean(</a:t>
            </a:r>
            <a:r>
              <a:rPr lang="en-US" dirty="0" err="1"/>
              <a:t>bmat</a:t>
            </a:r>
            <a:r>
              <a:rPr lang="en-US" dirty="0"/>
              <a:t>)-</a:t>
            </a:r>
            <a:r>
              <a:rPr lang="en-US" dirty="0" err="1"/>
              <a:t>thhat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#[1] 0.007499607</a:t>
            </a:r>
          </a:p>
        </p:txBody>
      </p:sp>
    </p:spTree>
    <p:extLst>
      <p:ext uri="{BB962C8B-B14F-4D97-AF65-F5344CB8AC3E}">
        <p14:creationId xmlns:p14="http://schemas.microsoft.com/office/powerpoint/2010/main" val="272683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19" y="685801"/>
            <a:ext cx="8229600" cy="54689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M:\GVK consult\GVK\MATH_611\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647825"/>
            <a:ext cx="5792788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08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### </a:t>
            </a:r>
            <a:r>
              <a:rPr lang="en-US" dirty="0" err="1"/>
              <a:t>BCa</a:t>
            </a:r>
            <a:r>
              <a:rPr lang="en-US" dirty="0"/>
              <a:t> approach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boot.BCa</a:t>
            </a:r>
            <a:r>
              <a:rPr lang="en-US" dirty="0"/>
              <a:t> &lt;-</a:t>
            </a:r>
          </a:p>
          <a:p>
            <a:pPr marL="0" indent="0">
              <a:buNone/>
            </a:pPr>
            <a:r>
              <a:rPr lang="en-US" dirty="0"/>
              <a:t>  function(x, th0, </a:t>
            </a:r>
            <a:r>
              <a:rPr lang="en-US" dirty="0" err="1"/>
              <a:t>th</a:t>
            </a:r>
            <a:r>
              <a:rPr lang="en-US" dirty="0"/>
              <a:t>, Stat, </a:t>
            </a:r>
            <a:r>
              <a:rPr lang="en-US" dirty="0" err="1"/>
              <a:t>conf</a:t>
            </a:r>
            <a:r>
              <a:rPr lang="en-US" dirty="0"/>
              <a:t> = .90) {</a:t>
            </a:r>
          </a:p>
          <a:p>
            <a:pPr marL="0" indent="0">
              <a:buNone/>
            </a:pPr>
            <a:r>
              <a:rPr lang="en-US" dirty="0"/>
              <a:t>    # </a:t>
            </a:r>
            <a:r>
              <a:rPr lang="en-US" dirty="0" err="1"/>
              <a:t>BCa</a:t>
            </a:r>
            <a:r>
              <a:rPr lang="en-US" dirty="0"/>
              <a:t> confidence interval</a:t>
            </a:r>
          </a:p>
          <a:p>
            <a:pPr marL="0" indent="0">
              <a:buNone/>
            </a:pPr>
            <a:r>
              <a:rPr lang="en-US" dirty="0"/>
              <a:t>    # th0: observed statistic</a:t>
            </a:r>
          </a:p>
          <a:p>
            <a:pPr marL="0" indent="0">
              <a:buNone/>
            </a:pPr>
            <a:r>
              <a:rPr lang="en-US" dirty="0"/>
              <a:t>    # </a:t>
            </a:r>
            <a:r>
              <a:rPr lang="en-US" dirty="0" err="1"/>
              <a:t>th</a:t>
            </a:r>
            <a:r>
              <a:rPr lang="en-US" dirty="0"/>
              <a:t>: vector of bootstrap distribution</a:t>
            </a:r>
          </a:p>
          <a:p>
            <a:pPr marL="0" indent="0">
              <a:buNone/>
            </a:pPr>
            <a:r>
              <a:rPr lang="en-US" dirty="0"/>
              <a:t>    # stat is the function to compute the statistic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x &lt;- </a:t>
            </a:r>
            <a:r>
              <a:rPr lang="en-US" dirty="0" err="1"/>
              <a:t>as.matrix</a:t>
            </a:r>
            <a:r>
              <a:rPr lang="en-US" dirty="0"/>
              <a:t>(x)</a:t>
            </a:r>
          </a:p>
          <a:p>
            <a:pPr marL="0" indent="0">
              <a:buNone/>
            </a:pPr>
            <a:r>
              <a:rPr lang="en-US" dirty="0"/>
              <a:t>    n &lt;- </a:t>
            </a:r>
            <a:r>
              <a:rPr lang="en-US" dirty="0" err="1"/>
              <a:t>nrow</a:t>
            </a:r>
            <a:r>
              <a:rPr lang="en-US" dirty="0"/>
              <a:t>(x) #observations in rows</a:t>
            </a:r>
          </a:p>
          <a:p>
            <a:pPr marL="0" indent="0">
              <a:buNone/>
            </a:pPr>
            <a:r>
              <a:rPr lang="en-US" dirty="0"/>
              <a:t>    N &lt;- 1:n</a:t>
            </a:r>
          </a:p>
          <a:p>
            <a:pPr marL="0" indent="0">
              <a:buNone/>
            </a:pPr>
            <a:r>
              <a:rPr lang="en-US" dirty="0"/>
              <a:t>    alpha &lt;- (1 + c(-</a:t>
            </a:r>
            <a:r>
              <a:rPr lang="en-US" dirty="0" err="1"/>
              <a:t>conf</a:t>
            </a:r>
            <a:r>
              <a:rPr lang="en-US" dirty="0"/>
              <a:t>, </a:t>
            </a:r>
            <a:r>
              <a:rPr lang="en-US" dirty="0" err="1"/>
              <a:t>conf</a:t>
            </a:r>
            <a:r>
              <a:rPr lang="en-US" dirty="0"/>
              <a:t>))/2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zalpha</a:t>
            </a:r>
            <a:r>
              <a:rPr lang="en-US" dirty="0"/>
              <a:t> &lt;- </a:t>
            </a:r>
            <a:r>
              <a:rPr lang="en-US" dirty="0" err="1"/>
              <a:t>qnorm</a:t>
            </a:r>
            <a:r>
              <a:rPr lang="en-US" dirty="0"/>
              <a:t>(alpha)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# the bias correction factor</a:t>
            </a:r>
          </a:p>
          <a:p>
            <a:pPr marL="0" indent="0">
              <a:buNone/>
            </a:pPr>
            <a:r>
              <a:rPr lang="en-US" dirty="0"/>
              <a:t>    z0 &lt;- </a:t>
            </a:r>
            <a:r>
              <a:rPr lang="en-US" dirty="0" err="1"/>
              <a:t>qnorm</a:t>
            </a:r>
            <a:r>
              <a:rPr lang="en-US" dirty="0"/>
              <a:t>(sum(</a:t>
            </a:r>
            <a:r>
              <a:rPr lang="en-US" dirty="0" err="1"/>
              <a:t>th</a:t>
            </a:r>
            <a:r>
              <a:rPr lang="en-US" dirty="0"/>
              <a:t> &lt; th0) / length(</a:t>
            </a:r>
            <a:r>
              <a:rPr lang="en-US" dirty="0" err="1"/>
              <a:t>th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# the acceleration factor (jackknife est.)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th.jack</a:t>
            </a:r>
            <a:r>
              <a:rPr lang="en-US" dirty="0"/>
              <a:t> &lt;- numeric(n)</a:t>
            </a:r>
          </a:p>
          <a:p>
            <a:pPr marL="0" indent="0">
              <a:buNone/>
            </a:pPr>
            <a:r>
              <a:rPr lang="en-US" dirty="0"/>
              <a:t>    for (i in 1:n) {</a:t>
            </a:r>
          </a:p>
          <a:p>
            <a:pPr marL="0" indent="0">
              <a:buNone/>
            </a:pPr>
            <a:r>
              <a:rPr lang="en-US" dirty="0"/>
              <a:t>      J &lt;- N[1:(n-1)]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th.jack</a:t>
            </a:r>
            <a:r>
              <a:rPr lang="en-US" dirty="0"/>
              <a:t>[i] &lt;- stat(x[-i, ], J)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L &lt;- mean(</a:t>
            </a:r>
            <a:r>
              <a:rPr lang="en-US" dirty="0" err="1"/>
              <a:t>th.jack</a:t>
            </a:r>
            <a:r>
              <a:rPr lang="en-US" dirty="0"/>
              <a:t>) - </a:t>
            </a:r>
            <a:r>
              <a:rPr lang="en-US" dirty="0" err="1"/>
              <a:t>th.jack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a &lt;- sum(L^3)/(6 * sum(L^2)^1.5)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# </a:t>
            </a:r>
            <a:r>
              <a:rPr lang="en-US" dirty="0" err="1"/>
              <a:t>BCa</a:t>
            </a:r>
            <a:r>
              <a:rPr lang="en-US" dirty="0"/>
              <a:t> conf. limits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adj.alpha</a:t>
            </a:r>
            <a:r>
              <a:rPr lang="en-US" dirty="0"/>
              <a:t> &lt;- </a:t>
            </a:r>
            <a:r>
              <a:rPr lang="en-US" dirty="0" err="1"/>
              <a:t>pnorm</a:t>
            </a:r>
            <a:r>
              <a:rPr lang="en-US" dirty="0"/>
              <a:t>(z0 + (z0+zalpha)/(1-a*(z0+zalpha)))</a:t>
            </a:r>
          </a:p>
          <a:p>
            <a:pPr marL="0" indent="0">
              <a:buNone/>
            </a:pPr>
            <a:r>
              <a:rPr lang="en-US" dirty="0"/>
              <a:t>    limits &lt;- quantile(</a:t>
            </a:r>
            <a:r>
              <a:rPr lang="en-US" dirty="0" err="1"/>
              <a:t>th</a:t>
            </a:r>
            <a:r>
              <a:rPr lang="en-US" dirty="0"/>
              <a:t>, </a:t>
            </a:r>
            <a:r>
              <a:rPr lang="en-US" dirty="0" err="1"/>
              <a:t>adj.alpha</a:t>
            </a:r>
            <a:r>
              <a:rPr lang="en-US" dirty="0"/>
              <a:t>, type=6)</a:t>
            </a:r>
          </a:p>
          <a:p>
            <a:pPr marL="0" indent="0">
              <a:buNone/>
            </a:pPr>
            <a:r>
              <a:rPr lang="en-US" dirty="0"/>
              <a:t>    list("</a:t>
            </a:r>
            <a:r>
              <a:rPr lang="en-US" dirty="0" err="1"/>
              <a:t>est</a:t>
            </a:r>
            <a:r>
              <a:rPr lang="en-US" dirty="0"/>
              <a:t>"=th0, "</a:t>
            </a:r>
            <a:r>
              <a:rPr lang="en-US" dirty="0" err="1"/>
              <a:t>BCa</a:t>
            </a:r>
            <a:r>
              <a:rPr lang="en-US" dirty="0"/>
              <a:t>"=limits)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xx&lt;-</a:t>
            </a:r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patch$y,patch$z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ST&lt;-function(</a:t>
            </a:r>
            <a:r>
              <a:rPr lang="en-US" dirty="0" err="1"/>
              <a:t>Data,Ind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{mean(Data[Ind,1])/mean(Data[Ind,2])}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boot.BCa</a:t>
            </a:r>
            <a:r>
              <a:rPr lang="en-US" dirty="0"/>
              <a:t>(xx,th0=</a:t>
            </a:r>
            <a:r>
              <a:rPr lang="en-US" dirty="0" err="1"/>
              <a:t>thhat,th</a:t>
            </a:r>
            <a:r>
              <a:rPr lang="en-US" dirty="0"/>
              <a:t>=</a:t>
            </a:r>
            <a:r>
              <a:rPr lang="en-US" dirty="0" err="1"/>
              <a:t>bmat,Stat</a:t>
            </a:r>
            <a:r>
              <a:rPr lang="en-US" dirty="0"/>
              <a:t>=ST)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#$</a:t>
            </a:r>
            <a:r>
              <a:rPr lang="en-US" dirty="0" err="1"/>
              <a:t>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#[1] -0.0713061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#$</a:t>
            </a:r>
            <a:r>
              <a:rPr lang="en-US" dirty="0" err="1"/>
              <a:t>BCa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  6.329337%  96.17748% </a:t>
            </a:r>
          </a:p>
          <a:p>
            <a:pPr marL="0" indent="0">
              <a:buNone/>
            </a:pPr>
            <a:r>
              <a:rPr lang="en-US" dirty="0"/>
              <a:t>#  -0.2058123  0.1402148 </a:t>
            </a:r>
          </a:p>
        </p:txBody>
      </p:sp>
    </p:spTree>
    <p:extLst>
      <p:ext uri="{BB962C8B-B14F-4D97-AF65-F5344CB8AC3E}">
        <p14:creationId xmlns:p14="http://schemas.microsoft.com/office/powerpoint/2010/main" val="157366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xx&lt;-</a:t>
            </a:r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patch$y,patch$z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ST&lt;-function(</a:t>
            </a:r>
            <a:r>
              <a:rPr lang="en-US" dirty="0" err="1"/>
              <a:t>Data,Ind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{mean(Data[Ind,1])/mean(Data[Ind,2])}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boot.BCa</a:t>
            </a:r>
            <a:r>
              <a:rPr lang="en-US" dirty="0"/>
              <a:t>(xx,th0=</a:t>
            </a:r>
            <a:r>
              <a:rPr lang="en-US" dirty="0" err="1"/>
              <a:t>thhat,th</a:t>
            </a:r>
            <a:r>
              <a:rPr lang="en-US" dirty="0"/>
              <a:t>=</a:t>
            </a:r>
            <a:r>
              <a:rPr lang="en-US" dirty="0" err="1"/>
              <a:t>bmat,Stat</a:t>
            </a:r>
            <a:r>
              <a:rPr lang="en-US" dirty="0"/>
              <a:t>=ST)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#$</a:t>
            </a:r>
            <a:r>
              <a:rPr lang="en-US" dirty="0" err="1"/>
              <a:t>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#[1] -0.0713061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#$</a:t>
            </a:r>
            <a:r>
              <a:rPr lang="en-US" dirty="0" err="1"/>
              <a:t>BCa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  6.329337%  96.17748% </a:t>
            </a:r>
          </a:p>
          <a:p>
            <a:pPr marL="0" indent="0">
              <a:buNone/>
            </a:pPr>
            <a:r>
              <a:rPr lang="en-US" dirty="0"/>
              <a:t>#  -0.2058123  0.1402148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83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## Jackknife distribution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#jackknife replicates, leave-one-out estimates</a:t>
            </a:r>
          </a:p>
          <a:p>
            <a:pPr marL="0" indent="0">
              <a:buNone/>
            </a:pPr>
            <a:r>
              <a:rPr lang="en-US" dirty="0" err="1"/>
              <a:t>th.jack</a:t>
            </a:r>
            <a:r>
              <a:rPr lang="en-US" dirty="0"/>
              <a:t> &lt;- numeric(n)</a:t>
            </a:r>
          </a:p>
          <a:p>
            <a:pPr marL="0" indent="0">
              <a:buNone/>
            </a:pPr>
            <a:r>
              <a:rPr lang="en-US" dirty="0"/>
              <a:t>for (i in 1:n)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th.jack</a:t>
            </a:r>
            <a:r>
              <a:rPr lang="en-US" dirty="0"/>
              <a:t>[i] &lt;- mean(</a:t>
            </a:r>
            <a:r>
              <a:rPr lang="en-US" dirty="0" err="1"/>
              <a:t>patch$y</a:t>
            </a:r>
            <a:r>
              <a:rPr lang="en-US" dirty="0"/>
              <a:t>[-i]) / mean(</a:t>
            </a:r>
            <a:r>
              <a:rPr lang="en-US" dirty="0" err="1"/>
              <a:t>patch$z</a:t>
            </a:r>
            <a:r>
              <a:rPr lang="en-US" dirty="0"/>
              <a:t>[-i])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##bootstrap after jackknife</a:t>
            </a:r>
          </a:p>
          <a:p>
            <a:pPr marL="0" indent="0">
              <a:buNone/>
            </a:pPr>
            <a:r>
              <a:rPr lang="en-US" dirty="0" err="1"/>
              <a:t>bmatj</a:t>
            </a:r>
            <a:r>
              <a:rPr lang="en-US" dirty="0"/>
              <a:t>&lt;-matrix(0,B,1)</a:t>
            </a:r>
          </a:p>
          <a:p>
            <a:pPr marL="0" indent="0">
              <a:buNone/>
            </a:pPr>
            <a:r>
              <a:rPr lang="en-US" dirty="0"/>
              <a:t>for(i in 1:B)</a:t>
            </a:r>
          </a:p>
          <a:p>
            <a:pPr marL="0" indent="0">
              <a:buNone/>
            </a:pPr>
            <a:r>
              <a:rPr lang="en-US" dirty="0"/>
              <a:t>{s1&lt;-sample(</a:t>
            </a:r>
            <a:r>
              <a:rPr lang="en-US" dirty="0" err="1"/>
              <a:t>sq,n,replace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 err="1"/>
              <a:t>bmatj</a:t>
            </a:r>
            <a:r>
              <a:rPr lang="en-US" dirty="0"/>
              <a:t>[i,]&lt;-mean(</a:t>
            </a:r>
            <a:r>
              <a:rPr lang="en-US" dirty="0" err="1"/>
              <a:t>th.jack</a:t>
            </a:r>
            <a:r>
              <a:rPr lang="en-US" dirty="0"/>
              <a:t>[s1])}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wd</a:t>
            </a:r>
            <a:r>
              <a:rPr lang="en-US" dirty="0"/>
              <a:t>&lt;-</a:t>
            </a:r>
            <a:r>
              <a:rPr lang="en-US" dirty="0" err="1"/>
              <a:t>rbind</a:t>
            </a:r>
            <a:r>
              <a:rPr lang="en-US" dirty="0"/>
              <a:t>(</a:t>
            </a:r>
            <a:r>
              <a:rPr lang="en-US" dirty="0" err="1"/>
              <a:t>bmat,bmatj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typ</a:t>
            </a:r>
            <a:r>
              <a:rPr lang="en-US" dirty="0"/>
              <a:t>&lt;-c(rep('</a:t>
            </a:r>
            <a:r>
              <a:rPr lang="en-US" dirty="0" err="1"/>
              <a:t>Bootstrap',B</a:t>
            </a:r>
            <a:r>
              <a:rPr lang="en-US" dirty="0"/>
              <a:t>),rep("</a:t>
            </a:r>
            <a:r>
              <a:rPr lang="en-US" dirty="0" err="1"/>
              <a:t>Jacknife</a:t>
            </a:r>
            <a:r>
              <a:rPr lang="en-US" dirty="0"/>
              <a:t>",B))</a:t>
            </a:r>
          </a:p>
          <a:p>
            <a:pPr marL="0" indent="0">
              <a:buNone/>
            </a:pPr>
            <a:r>
              <a:rPr lang="en-US" dirty="0" err="1"/>
              <a:t>wh</a:t>
            </a:r>
            <a:r>
              <a:rPr lang="en-US" dirty="0"/>
              <a:t>&lt;-</a:t>
            </a:r>
            <a:r>
              <a:rPr lang="en-US" dirty="0" err="1"/>
              <a:t>as.data.frame</a:t>
            </a:r>
            <a:r>
              <a:rPr lang="en-US" dirty="0"/>
              <a:t>(</a:t>
            </a:r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wd,typ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7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##### EXAMPLE OF HISTOGRAMS  ###############################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wh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 = </a:t>
            </a:r>
            <a:r>
              <a:rPr lang="en-US" dirty="0" err="1"/>
              <a:t>wd</a:t>
            </a:r>
            <a:r>
              <a:rPr lang="en-US" dirty="0"/>
              <a:t>, fill = </a:t>
            </a:r>
            <a:r>
              <a:rPr lang="en-US" dirty="0" err="1"/>
              <a:t>typ</a:t>
            </a:r>
            <a:r>
              <a:rPr lang="en-US" dirty="0"/>
              <a:t>)) +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geom_histogram</a:t>
            </a:r>
            <a:r>
              <a:rPr lang="en-US" dirty="0"/>
              <a:t>(data = </a:t>
            </a:r>
            <a:r>
              <a:rPr lang="en-US" dirty="0" err="1"/>
              <a:t>wh</a:t>
            </a:r>
            <a:r>
              <a:rPr lang="en-US" dirty="0"/>
              <a:t>, fill = "grey", alpha = .5) +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geom_histogram</a:t>
            </a:r>
            <a:r>
              <a:rPr lang="en-US" dirty="0"/>
              <a:t>(</a:t>
            </a:r>
            <a:r>
              <a:rPr lang="en-US" dirty="0" err="1"/>
              <a:t>colour</a:t>
            </a:r>
            <a:r>
              <a:rPr lang="en-US" dirty="0"/>
              <a:t> = "black") +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facet_wrap</a:t>
            </a:r>
            <a:r>
              <a:rPr lang="en-US" dirty="0"/>
              <a:t>(~ </a:t>
            </a:r>
            <a:r>
              <a:rPr lang="en-US" dirty="0" err="1"/>
              <a:t>typ</a:t>
            </a:r>
            <a:r>
              <a:rPr lang="en-US" dirty="0"/>
              <a:t>) +</a:t>
            </a:r>
          </a:p>
          <a:p>
            <a:pPr marL="0" indent="0">
              <a:buNone/>
            </a:pPr>
            <a:r>
              <a:rPr lang="en-US" dirty="0"/>
              <a:t>  guides(fill = FALSE) +  # to remove the legend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theme_bw</a:t>
            </a:r>
            <a:r>
              <a:rPr lang="en-US" dirty="0"/>
              <a:t>()              # for clean look overall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#### EXAMPLE OF BOXPLOTS   #################################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 &lt;-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wh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(factor(</a:t>
            </a:r>
            <a:r>
              <a:rPr lang="en-US" dirty="0" err="1"/>
              <a:t>typ</a:t>
            </a:r>
            <a:r>
              <a:rPr lang="en-US" dirty="0"/>
              <a:t>), </a:t>
            </a:r>
            <a:r>
              <a:rPr lang="en-US" dirty="0" err="1"/>
              <a:t>wd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p + </a:t>
            </a:r>
            <a:r>
              <a:rPr lang="en-US" dirty="0" err="1"/>
              <a:t>geom_boxplot</a:t>
            </a:r>
            <a:r>
              <a:rPr lang="en-US" dirty="0"/>
              <a:t>() + </a:t>
            </a:r>
            <a:r>
              <a:rPr lang="en-US" dirty="0" err="1"/>
              <a:t>geom_jitter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 + </a:t>
            </a:r>
            <a:r>
              <a:rPr lang="en-US" dirty="0" err="1"/>
              <a:t>geom_boxplot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(fill = factor(</a:t>
            </a:r>
            <a:r>
              <a:rPr lang="en-US" dirty="0" err="1"/>
              <a:t>typ</a:t>
            </a:r>
            <a:r>
              <a:rPr lang="en-US" dirty="0"/>
              <a:t>)))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##Comparative density plots</a:t>
            </a:r>
          </a:p>
          <a:p>
            <a:pPr marL="0" indent="0">
              <a:buNone/>
            </a:pP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wh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wd</a:t>
            </a:r>
            <a:r>
              <a:rPr lang="en-US" dirty="0"/>
              <a:t>, fill=</a:t>
            </a:r>
            <a:r>
              <a:rPr lang="en-US" dirty="0" err="1"/>
              <a:t>typ</a:t>
            </a:r>
            <a:r>
              <a:rPr lang="en-US" dirty="0"/>
              <a:t>)) + </a:t>
            </a:r>
            <a:r>
              <a:rPr lang="en-US" dirty="0" err="1"/>
              <a:t>geom_density</a:t>
            </a:r>
            <a:r>
              <a:rPr lang="en-US" dirty="0"/>
              <a:t>(alpha=0.3)</a:t>
            </a:r>
          </a:p>
        </p:txBody>
      </p:sp>
    </p:spTree>
    <p:extLst>
      <p:ext uri="{BB962C8B-B14F-4D97-AF65-F5344CB8AC3E}">
        <p14:creationId xmlns:p14="http://schemas.microsoft.com/office/powerpoint/2010/main" val="64743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5173</TotalTime>
  <Words>668</Words>
  <Application>Microsoft Office PowerPoint</Application>
  <PresentationFormat>On-screen Show (4:3)</PresentationFormat>
  <Paragraphs>154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Lecture 12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Rantou, Elena</dc:creator>
  <cp:lastModifiedBy>Administrator</cp:lastModifiedBy>
  <cp:revision>66</cp:revision>
  <dcterms:created xsi:type="dcterms:W3CDTF">2016-08-24T14:37:29Z</dcterms:created>
  <dcterms:modified xsi:type="dcterms:W3CDTF">2016-11-17T18:00:23Z</dcterms:modified>
</cp:coreProperties>
</file>