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3DDC-08AC-4D30-BFC5-C94E4268242B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F8F8-4BB4-4198-8170-EC702CDC9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53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3DDC-08AC-4D30-BFC5-C94E4268242B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F8F8-4BB4-4198-8170-EC702CDC9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92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3DDC-08AC-4D30-BFC5-C94E4268242B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F8F8-4BB4-4198-8170-EC702CDC9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271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3DDC-08AC-4D30-BFC5-C94E4268242B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F8F8-4BB4-4198-8170-EC702CDC9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18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3DDC-08AC-4D30-BFC5-C94E4268242B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F8F8-4BB4-4198-8170-EC702CDC9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7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3DDC-08AC-4D30-BFC5-C94E4268242B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F8F8-4BB4-4198-8170-EC702CDC9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8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3DDC-08AC-4D30-BFC5-C94E4268242B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F8F8-4BB4-4198-8170-EC702CDC9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8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3DDC-08AC-4D30-BFC5-C94E4268242B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F8F8-4BB4-4198-8170-EC702CDC9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0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3DDC-08AC-4D30-BFC5-C94E4268242B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F8F8-4BB4-4198-8170-EC702CDC9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18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3DDC-08AC-4D30-BFC5-C94E4268242B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F8F8-4BB4-4198-8170-EC702CDC9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68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3DDC-08AC-4D30-BFC5-C94E4268242B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FF8F8-4BB4-4198-8170-EC702CDC9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2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F3DDC-08AC-4D30-BFC5-C94E4268242B}" type="datetimeFigureOut">
              <a:rPr lang="en-US" smtClean="0"/>
              <a:t>8/30/2016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FF8F8-4BB4-4198-8170-EC702CDC9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66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dirty="0" smtClean="0"/>
              <a:t>Stochastic processes: Some important probability theorems</a:t>
            </a:r>
          </a:p>
          <a:p>
            <a:pPr algn="l"/>
            <a:endParaRPr lang="en-US" sz="1800" smtClean="0"/>
          </a:p>
          <a:p>
            <a:pPr algn="l"/>
            <a:r>
              <a:rPr lang="en-US" sz="1800" smtClean="0"/>
              <a:t>Statistical </a:t>
            </a:r>
            <a:r>
              <a:rPr lang="en-US" sz="1800" dirty="0" smtClean="0"/>
              <a:t>computing: The probability Integral Transform</a:t>
            </a:r>
            <a:r>
              <a:rPr lang="en-US" sz="1800" smtClean="0"/>
              <a:t>, 			     generating </a:t>
            </a:r>
            <a:r>
              <a:rPr lang="en-US" sz="1800" dirty="0" smtClean="0"/>
              <a:t>normal </a:t>
            </a:r>
            <a:r>
              <a:rPr lang="en-US" sz="1800" dirty="0" err="1" smtClean="0"/>
              <a:t>rv’s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63177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Generating Normal </a:t>
            </a:r>
            <a:r>
              <a:rPr lang="en-US" dirty="0" err="1" smtClean="0"/>
              <a:t>rv’s</a:t>
            </a: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R normal generator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Box-Muller transformation derivation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54999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Overview of important limit theorems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Laws of Large Numbers (LLN):</a:t>
            </a:r>
          </a:p>
          <a:p>
            <a:pPr marL="0" indent="0">
              <a:buNone/>
            </a:pPr>
            <a:r>
              <a:rPr lang="en-US" dirty="0" smtClean="0"/>
              <a:t>They are concerned with stating conditions, under which the average of (or sequence of) random variables converges, in some sense, to the expected average.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Central Limit Theorem (CLT):</a:t>
            </a:r>
          </a:p>
          <a:p>
            <a:pPr marL="0" indent="0">
              <a:buNone/>
            </a:pPr>
            <a:r>
              <a:rPr lang="en-US" dirty="0" smtClean="0"/>
              <a:t>Concerned with determining conditions under which the sum of a large number of random variables has a probability distribution that is approximately normal.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739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Markov’s Inequality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Chebyshev’s Inequality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CLT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SLLN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904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/>
              <a:t>The Probability Integral Transform: </a:t>
            </a:r>
          </a:p>
          <a:p>
            <a:pPr marL="0" indent="0">
              <a:buNone/>
            </a:pPr>
            <a:r>
              <a:rPr lang="en-US" dirty="0" smtClean="0"/>
              <a:t>Use of a U(0,1) </a:t>
            </a:r>
            <a:r>
              <a:rPr lang="en-US" dirty="0" err="1" smtClean="0"/>
              <a:t>rv</a:t>
            </a:r>
            <a:r>
              <a:rPr lang="en-US" dirty="0" smtClean="0"/>
              <a:t> and an inverse CDF to generate other </a:t>
            </a:r>
            <a:r>
              <a:rPr lang="en-US" dirty="0" err="1" smtClean="0"/>
              <a:t>rv’s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Proof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Examples (Gamma and Beta)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09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Generate a Beta(1,6)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 smtClean="0"/>
              <a:t>U&lt;-runif(6000,0,1)</a:t>
            </a:r>
          </a:p>
          <a:p>
            <a:pPr marL="0" indent="0">
              <a:buNone/>
            </a:pPr>
            <a:r>
              <a:rPr lang="pl-PL" dirty="0" smtClean="0"/>
              <a:t>U&lt;-matrix(U,6,1000)</a:t>
            </a:r>
          </a:p>
          <a:p>
            <a:pPr marL="0" indent="0">
              <a:buNone/>
            </a:pPr>
            <a:r>
              <a:rPr lang="pl-PL" dirty="0" smtClean="0"/>
              <a:t>E1&lt;--log(U)</a:t>
            </a:r>
          </a:p>
          <a:p>
            <a:pPr marL="0" indent="0">
              <a:buNone/>
            </a:pPr>
            <a:r>
              <a:rPr lang="pl-PL" dirty="0" smtClean="0"/>
              <a:t>u1&lt;-E1[1,]</a:t>
            </a:r>
          </a:p>
          <a:p>
            <a:pPr marL="0" indent="0">
              <a:buNone/>
            </a:pPr>
            <a:r>
              <a:rPr lang="pl-PL" dirty="0" smtClean="0"/>
              <a:t>u2&lt;-apply(E1,2,sum)</a:t>
            </a:r>
          </a:p>
          <a:p>
            <a:pPr marL="0" indent="0">
              <a:buNone/>
            </a:pPr>
            <a:r>
              <a:rPr lang="pl-PL" dirty="0" smtClean="0"/>
              <a:t>B.16&lt;-u1/u2</a:t>
            </a:r>
          </a:p>
          <a:p>
            <a:pPr marL="0" indent="0">
              <a:buNone/>
            </a:pPr>
            <a:r>
              <a:rPr lang="en-US" dirty="0" smtClean="0"/>
              <a:t>plot(density(B.16))</a:t>
            </a:r>
          </a:p>
          <a:p>
            <a:pPr marL="0" indent="0">
              <a:buNone/>
            </a:pPr>
            <a:r>
              <a:rPr lang="en-US" dirty="0" err="1" smtClean="0"/>
              <a:t>hist</a:t>
            </a:r>
            <a:r>
              <a:rPr lang="en-US" dirty="0" smtClean="0"/>
              <a:t>(B.16,breaks=20)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207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:\GVK consult\GVK\MATH_611\p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14400"/>
            <a:ext cx="7315200" cy="498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976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b16&lt;-</a:t>
            </a:r>
            <a:r>
              <a:rPr lang="en-US" sz="2400" dirty="0" err="1" smtClean="0"/>
              <a:t>rbeta</a:t>
            </a:r>
            <a:r>
              <a:rPr lang="en-US" sz="2400" dirty="0" smtClean="0"/>
              <a:t>(1000,1,6)</a:t>
            </a:r>
          </a:p>
          <a:p>
            <a:pPr marL="0" indent="0">
              <a:buNone/>
            </a:pPr>
            <a:r>
              <a:rPr lang="en-US" sz="2400" dirty="0" smtClean="0"/>
              <a:t>plot(density(B.16),col=2)</a:t>
            </a:r>
          </a:p>
          <a:p>
            <a:pPr marL="0" indent="0">
              <a:buNone/>
            </a:pPr>
            <a:r>
              <a:rPr lang="en-US" sz="2400" dirty="0" smtClean="0"/>
              <a:t>lines(density(b16),col=3)</a:t>
            </a:r>
            <a:endParaRPr lang="en-US" sz="2400" dirty="0"/>
          </a:p>
        </p:txBody>
      </p:sp>
      <p:pic>
        <p:nvPicPr>
          <p:cNvPr id="2050" name="Picture 2" descr="M:\GVK consult\GVK\MATH_611\p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981200"/>
            <a:ext cx="5884863" cy="4463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178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##compare the two generated distributions</a:t>
            </a:r>
          </a:p>
          <a:p>
            <a:pPr marL="0" indent="0">
              <a:buNone/>
            </a:pPr>
            <a:r>
              <a:rPr lang="en-US" sz="2000" dirty="0" smtClean="0"/>
              <a:t>qB16&lt;-quantile(B.16,seq(0.01,1,0.01))</a:t>
            </a:r>
          </a:p>
          <a:p>
            <a:pPr marL="0" indent="0">
              <a:buNone/>
            </a:pPr>
            <a:r>
              <a:rPr lang="en-US" sz="2000" dirty="0" smtClean="0"/>
              <a:t>qb16&lt;-quantile(b16,seq(0.01,1,0.01))</a:t>
            </a:r>
          </a:p>
          <a:p>
            <a:pPr marL="0" indent="0">
              <a:buNone/>
            </a:pPr>
            <a:r>
              <a:rPr lang="en-US" sz="2000" dirty="0" smtClean="0"/>
              <a:t>plot(qb16,qB16,type="p")</a:t>
            </a:r>
          </a:p>
          <a:p>
            <a:pPr marL="0" indent="0">
              <a:buNone/>
            </a:pPr>
            <a:r>
              <a:rPr lang="en-US" sz="2000" dirty="0" err="1" smtClean="0"/>
              <a:t>abline</a:t>
            </a:r>
            <a:r>
              <a:rPr lang="en-US" sz="2000" dirty="0" smtClean="0"/>
              <a:t>(0,1)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M:\GVK consult\GVK\MATH_611\p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599" y="2212875"/>
            <a:ext cx="5133975" cy="389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981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##compare each generated </a:t>
            </a:r>
            <a:r>
              <a:rPr lang="en-US" sz="1800" dirty="0" err="1" smtClean="0"/>
              <a:t>dist</a:t>
            </a:r>
            <a:r>
              <a:rPr lang="en-US" sz="1800" dirty="0" smtClean="0"/>
              <a:t> to the </a:t>
            </a:r>
            <a:r>
              <a:rPr lang="en-US" sz="1800" dirty="0" err="1" smtClean="0"/>
              <a:t>theoretrical</a:t>
            </a:r>
            <a:r>
              <a:rPr lang="en-US" sz="1800" dirty="0" smtClean="0"/>
              <a:t> distribution</a:t>
            </a:r>
          </a:p>
          <a:p>
            <a:pPr marL="0" indent="0">
              <a:buNone/>
            </a:pPr>
            <a:r>
              <a:rPr lang="en-US" sz="1800" dirty="0" smtClean="0"/>
              <a:t>plot(qb16,qbeta(</a:t>
            </a:r>
            <a:r>
              <a:rPr lang="en-US" sz="1800" dirty="0" err="1" smtClean="0"/>
              <a:t>seq</a:t>
            </a:r>
            <a:r>
              <a:rPr lang="en-US" sz="1800" dirty="0" smtClean="0"/>
              <a:t>(0.01,1,0.01),1,6),type="</a:t>
            </a:r>
            <a:r>
              <a:rPr lang="en-US" sz="1800" dirty="0" err="1" smtClean="0"/>
              <a:t>p",col</a:t>
            </a:r>
            <a:r>
              <a:rPr lang="en-US" sz="1800" dirty="0" smtClean="0"/>
              <a:t>=2)</a:t>
            </a:r>
          </a:p>
          <a:p>
            <a:pPr marL="0" indent="0">
              <a:buNone/>
            </a:pPr>
            <a:r>
              <a:rPr lang="en-US" sz="1800" dirty="0" smtClean="0"/>
              <a:t>points(qB16,qbeta(</a:t>
            </a:r>
            <a:r>
              <a:rPr lang="en-US" sz="1800" dirty="0" err="1" smtClean="0"/>
              <a:t>seq</a:t>
            </a:r>
            <a:r>
              <a:rPr lang="en-US" sz="1800" dirty="0" smtClean="0"/>
              <a:t>(0.01,1,0.01),1,6),type="</a:t>
            </a:r>
            <a:r>
              <a:rPr lang="en-US" sz="1800" dirty="0" err="1" smtClean="0"/>
              <a:t>p",col</a:t>
            </a:r>
            <a:r>
              <a:rPr lang="en-US" sz="1800" dirty="0" smtClean="0"/>
              <a:t>=3)</a:t>
            </a:r>
          </a:p>
          <a:p>
            <a:pPr marL="0" indent="0">
              <a:buNone/>
            </a:pPr>
            <a:r>
              <a:rPr lang="en-US" sz="1800" dirty="0" err="1" smtClean="0"/>
              <a:t>abline</a:t>
            </a:r>
            <a:r>
              <a:rPr lang="en-US" sz="1800" dirty="0" smtClean="0"/>
              <a:t>(0,1)</a:t>
            </a:r>
            <a:endParaRPr lang="en-US" sz="1800" dirty="0"/>
          </a:p>
        </p:txBody>
      </p:sp>
      <p:pic>
        <p:nvPicPr>
          <p:cNvPr id="4098" name="Picture 2" descr="M:\GVK consult\GVK\MATH_611\p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752600"/>
            <a:ext cx="6452523" cy="4894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551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227</Words>
  <Application>Microsoft Office PowerPoint</Application>
  <PresentationFormat>On-screen Show (4:3)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Courier New</vt:lpstr>
      <vt:lpstr>Office Theme</vt:lpstr>
      <vt:lpstr>Lecture 1</vt:lpstr>
      <vt:lpstr>PowerPoint Presentation</vt:lpstr>
      <vt:lpstr>PowerPoint Presentation</vt:lpstr>
      <vt:lpstr>PowerPoint Presentation</vt:lpstr>
      <vt:lpstr>Example: Generate a Beta(1,6) distribution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FDA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Rantou, Elena</dc:creator>
  <cp:lastModifiedBy>Administrator</cp:lastModifiedBy>
  <cp:revision>5</cp:revision>
  <dcterms:created xsi:type="dcterms:W3CDTF">2016-08-24T14:37:29Z</dcterms:created>
  <dcterms:modified xsi:type="dcterms:W3CDTF">2016-08-30T19:16:46Z</dcterms:modified>
</cp:coreProperties>
</file>