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56A82-774E-48E6-ACDE-5588F2C1A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E8887-D865-49D5-8BF0-04A2E04DA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73A7F-82E0-4BC4-B1C0-2F04BE4AD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4CD3-1049-490B-95DB-32E4FEFDB0AB}" type="datetimeFigureOut">
              <a:rPr lang="en-ID" smtClean="0"/>
              <a:t>02/11/2020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654A1-2E10-4A92-A0C5-192AAFD1F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CFFBF-B9FB-4FBF-971A-1E593EC30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D71D-0E9E-406A-800C-0341C3DC685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409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E297F-5FA1-4CC4-99C7-75403DD4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653817-2610-44BA-851F-8A9AB0F54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D0120-1E3E-405F-82D4-5C90A726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4CD3-1049-490B-95DB-32E4FEFDB0AB}" type="datetimeFigureOut">
              <a:rPr lang="en-ID" smtClean="0"/>
              <a:t>02/11/2020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F1474-1205-425A-8081-7214C2EA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04C57-E539-49C9-9E40-B185AD8AF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D71D-0E9E-406A-800C-0341C3DC685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97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B75383-677B-41AE-95D5-4B4DA67BF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3F17A-212B-4558-A2F4-4EC5B94B7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077BA-2517-4D66-912A-3EA914143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4CD3-1049-490B-95DB-32E4FEFDB0AB}" type="datetimeFigureOut">
              <a:rPr lang="en-ID" smtClean="0"/>
              <a:t>02/11/2020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623A1-FE8B-44EF-89EB-9EED1A3F4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8664E-BC22-4A08-B1EF-A2182FEC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D71D-0E9E-406A-800C-0341C3DC685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0497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5F317-D917-4D7A-B1CF-D47376BE0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44017-181A-423E-A214-4BF3B9320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6424E-2112-447A-A52B-C86AB66CD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4CD3-1049-490B-95DB-32E4FEFDB0AB}" type="datetimeFigureOut">
              <a:rPr lang="en-ID" smtClean="0"/>
              <a:t>02/11/2020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DD7BD-F10D-4FA5-A763-1F6303E6B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79721-4349-419E-B439-45962651B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D71D-0E9E-406A-800C-0341C3DC685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9715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EBFAA-394E-40A7-BE28-0BFE74F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0F154-326A-4AB0-A20B-7671E9D3E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890CC-6AC6-444A-9DD4-9EF5E520F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4CD3-1049-490B-95DB-32E4FEFDB0AB}" type="datetimeFigureOut">
              <a:rPr lang="en-ID" smtClean="0"/>
              <a:t>02/11/2020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1760B-F589-4F2E-8094-2C99F5D20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184B7-F1D4-43B0-8A32-4E479C89D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D71D-0E9E-406A-800C-0341C3DC685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664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947CA-E0B6-46D5-A118-53D7F5CAD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71590-E2FF-4138-AEAF-17C7D9C14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BA992-F761-4219-9C45-796C7A4EA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A4EA9-E8D7-4920-B0F8-18D0B1263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4CD3-1049-490B-95DB-32E4FEFDB0AB}" type="datetimeFigureOut">
              <a:rPr lang="en-ID" smtClean="0"/>
              <a:t>02/11/2020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B4B6F-0F2B-44A4-AFB5-B2BE0EE69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05607-E007-4F32-BE42-8028C1BB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D71D-0E9E-406A-800C-0341C3DC685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212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5B1D2-EE91-4DAE-B5D3-5E1F1EF65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3679D-BB59-4B31-9B5F-EAAFB98EE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295A6-DE12-48C9-AC4D-8E4C029C9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4B1EB-89BE-4F6F-A5E9-7AA764A58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0993AF-E8BC-465A-BA75-33B60FE3F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D52B8-B0CF-4BA8-9B5B-16C07709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4CD3-1049-490B-95DB-32E4FEFDB0AB}" type="datetimeFigureOut">
              <a:rPr lang="en-ID" smtClean="0"/>
              <a:t>02/11/2020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5CE3F1-933E-4AC5-B5CE-CC1D54488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1A31FE-5591-422D-ACDA-5D3313CEB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D71D-0E9E-406A-800C-0341C3DC685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141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E370C-B090-443C-B557-D09AD6462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CE96FF-214D-4A35-9435-8C7123F6B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4CD3-1049-490B-95DB-32E4FEFDB0AB}" type="datetimeFigureOut">
              <a:rPr lang="en-ID" smtClean="0"/>
              <a:t>02/11/2020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BB6FE-8C46-4136-BADE-33F58EA4C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C5DD88-5E61-4D99-9CE4-070C4B8C3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D71D-0E9E-406A-800C-0341C3DC685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911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7D31D5-0731-4089-931F-0641E65D4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4CD3-1049-490B-95DB-32E4FEFDB0AB}" type="datetimeFigureOut">
              <a:rPr lang="en-ID" smtClean="0"/>
              <a:t>02/11/2020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A46482-08B8-4F9D-8EA0-EC9C660D4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259B6-D193-41FA-A199-7206EAA5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D71D-0E9E-406A-800C-0341C3DC685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9088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C321B-92F3-4734-B85A-EBF200AB5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F0F27-4D9A-4910-93E8-8C2A24BFE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C5AAB-EDC3-4A44-8BFD-227DEE8D2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EFB71-8147-4079-83DC-E5459BCBD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4CD3-1049-490B-95DB-32E4FEFDB0AB}" type="datetimeFigureOut">
              <a:rPr lang="en-ID" smtClean="0"/>
              <a:t>02/11/2020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64231-8CB0-4D43-84A2-D7107731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8515C-96D5-418B-A909-CBBD8B4E4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D71D-0E9E-406A-800C-0341C3DC685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352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C865-5117-4C79-AB86-F644C0989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238382-3494-4FCF-95C3-9004B2B3E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3271C-B49D-49EF-B552-7CDA501D9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7023B-C1E4-4ED9-84E1-F77E7DA16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4CD3-1049-490B-95DB-32E4FEFDB0AB}" type="datetimeFigureOut">
              <a:rPr lang="en-ID" smtClean="0"/>
              <a:t>02/11/2020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717AE-A12A-45D6-B164-5AA0A7774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69D1E-CA55-4147-8147-7899FF2B0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D71D-0E9E-406A-800C-0341C3DC685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8712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B6E77C-5626-4CBE-92B3-B18B2063A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29D8D-AAF9-43E1-BE36-C541022AC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CF2D3-377D-446D-BB72-7D911FFEE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64CD3-1049-490B-95DB-32E4FEFDB0AB}" type="datetimeFigureOut">
              <a:rPr lang="en-ID" smtClean="0"/>
              <a:t>02/11/2020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6EDF5-AD3F-4F3F-A5F5-80DE9E183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56692-59BB-4975-A986-4E4DBFFBD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0D71D-0E9E-406A-800C-0341C3DC685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601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cahyati/Coursera_Capstone/master/Hospital%20for%20treatment%20covid-19.csv" TargetMode="External"/><Relationship Id="rId2" Type="http://schemas.openxmlformats.org/officeDocument/2006/relationships/hyperlink" Target="https://www.indonesiapostcode.com/location/jakarta/jakarta-barat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91DC4F-CD5D-42D5-9C1C-EEC4FACE6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488" y="925907"/>
            <a:ext cx="11719154" cy="1291436"/>
          </a:xfrm>
        </p:spPr>
        <p:txBody>
          <a:bodyPr>
            <a:normAutofit/>
          </a:bodyPr>
          <a:lstStyle/>
          <a:p>
            <a:r>
              <a:rPr lang="en-ID" dirty="0"/>
              <a:t>Coursera Capstone project Coursera</a:t>
            </a:r>
            <a:endParaRPr lang="en-ID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1BBB9-8A8B-49B1-AB3E-832AC9FB3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8037" y="2657475"/>
            <a:ext cx="6105194" cy="2343150"/>
          </a:xfrm>
        </p:spPr>
        <p:txBody>
          <a:bodyPr>
            <a:normAutofit/>
          </a:bodyPr>
          <a:lstStyle/>
          <a:p>
            <a:endParaRPr lang="en-ID" dirty="0"/>
          </a:p>
          <a:p>
            <a:r>
              <a:rPr lang="en-ID" dirty="0"/>
              <a:t>IBM Data Science Certification </a:t>
            </a:r>
          </a:p>
          <a:p>
            <a:r>
              <a:rPr lang="en-ID" dirty="0"/>
              <a:t>Arif Zainurrohman </a:t>
            </a:r>
          </a:p>
          <a:p>
            <a:r>
              <a:rPr lang="en-ID" dirty="0"/>
              <a:t>Nov 2nd, 2020</a:t>
            </a:r>
            <a:endParaRPr lang="en-ID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104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BBA97-6AB6-452B-AAB0-6813B9C8C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5613"/>
            <a:ext cx="9144000" cy="1068387"/>
          </a:xfrm>
        </p:spPr>
        <p:txBody>
          <a:bodyPr/>
          <a:lstStyle/>
          <a:p>
            <a:r>
              <a:rPr lang="en-ID" b="1" dirty="0"/>
              <a:t>Hospital in Jakarta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F121DF-C6FF-44B3-912F-0EF69C709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1656557"/>
            <a:ext cx="6353175" cy="490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628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3C25-05CF-44C8-8377-7289928B7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96937"/>
          </a:xfrm>
        </p:spPr>
        <p:txBody>
          <a:bodyPr>
            <a:normAutofit fontScale="90000"/>
          </a:bodyPr>
          <a:lstStyle/>
          <a:p>
            <a:r>
              <a:rPr lang="en-ID" b="1" dirty="0"/>
              <a:t>Map of Hospital in Jakarta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A5CBD-97B3-4889-A3E6-043EDF5E5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419" y="2099806"/>
            <a:ext cx="7777162" cy="411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01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34565-946B-4B1E-91D8-FF82FDCE4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3978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Report Content</a:t>
            </a:r>
            <a:endParaRPr lang="en-ID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2C974-66CD-4863-A30F-B515C871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66925"/>
            <a:ext cx="9144000" cy="4438650"/>
          </a:xfrm>
        </p:spPr>
        <p:txBody>
          <a:bodyPr>
            <a:normAutofit lnSpcReduction="10000"/>
          </a:bodyPr>
          <a:lstStyle/>
          <a:p>
            <a:pPr marL="457200" indent="-457200" algn="just">
              <a:buAutoNum type="arabicPeriod"/>
            </a:pPr>
            <a:r>
              <a:rPr lang="en-US" b="1" dirty="0"/>
              <a:t>Introduction Section </a:t>
            </a:r>
            <a:r>
              <a:rPr lang="en-US" dirty="0"/>
              <a:t>: The “business problem” to be solved by this project and who may be interested </a:t>
            </a:r>
          </a:p>
          <a:p>
            <a:pPr marL="457200" indent="-457200" algn="just">
              <a:buAutoNum type="arabicPeriod"/>
            </a:pPr>
            <a:r>
              <a:rPr lang="en-US" b="1" dirty="0"/>
              <a:t>Data Section: </a:t>
            </a:r>
            <a:r>
              <a:rPr lang="en-US" dirty="0"/>
              <a:t>Describe Data requirements and Sources needed to solve the problem </a:t>
            </a:r>
          </a:p>
          <a:p>
            <a:pPr marL="457200" indent="-457200" algn="just">
              <a:buAutoNum type="arabicPeriod"/>
            </a:pPr>
            <a:r>
              <a:rPr lang="en-US" b="1" dirty="0"/>
              <a:t>Methodology section: </a:t>
            </a:r>
            <a:r>
              <a:rPr lang="en-US" dirty="0"/>
              <a:t>Main component of the report - Execute data processing, describe/discuss any exploratory data analysis and/or inferential statistical testing performed, and/or machine learnings used. </a:t>
            </a:r>
          </a:p>
          <a:p>
            <a:pPr marL="457200" indent="-457200" algn="just">
              <a:buAutoNum type="arabicPeriod"/>
            </a:pPr>
            <a:r>
              <a:rPr lang="en-US" b="1" dirty="0"/>
              <a:t>Results section: </a:t>
            </a:r>
            <a:r>
              <a:rPr lang="en-US" dirty="0"/>
              <a:t>Discussion of the results and finding of answer </a:t>
            </a:r>
          </a:p>
          <a:p>
            <a:pPr marL="457200" indent="-457200" algn="just">
              <a:buAutoNum type="arabicPeriod"/>
            </a:pPr>
            <a:r>
              <a:rPr lang="en-US" b="1" dirty="0"/>
              <a:t>Discussion section: </a:t>
            </a:r>
            <a:r>
              <a:rPr lang="en-US" dirty="0"/>
              <a:t>Discussion of observations noted and any recommendations </a:t>
            </a:r>
          </a:p>
          <a:p>
            <a:pPr marL="457200" indent="-457200" algn="just">
              <a:buAutoNum type="arabicPeriod"/>
            </a:pPr>
            <a:r>
              <a:rPr lang="en-US" b="1" dirty="0"/>
              <a:t>Conclusion section: </a:t>
            </a:r>
            <a:r>
              <a:rPr lang="en-US" dirty="0"/>
              <a:t>Answer chosen and conclusions.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91612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A2439-897E-4EA0-B2FF-DD359648F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0863"/>
            <a:ext cx="9144000" cy="963612"/>
          </a:xfrm>
        </p:spPr>
        <p:txBody>
          <a:bodyPr/>
          <a:lstStyle/>
          <a:p>
            <a:r>
              <a:rPr lang="en-US" b="1" dirty="0"/>
              <a:t>1.0 Introduction</a:t>
            </a:r>
            <a:endParaRPr lang="en-ID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C3224-45D2-4401-BB8A-8ACD0A93D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57351"/>
            <a:ext cx="9144000" cy="48006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b="1" dirty="0"/>
              <a:t>1.1 Scenario and Background </a:t>
            </a:r>
          </a:p>
          <a:p>
            <a:pPr algn="just"/>
            <a:r>
              <a:rPr lang="en-US" b="0" i="0" dirty="0">
                <a:solidFill>
                  <a:srgbClr val="212121"/>
                </a:solidFill>
                <a:effectLst/>
              </a:rPr>
              <a:t>I am a business analyst currently residing in Jakarta Barat Indonesia. I currently live within walking distance to buy food therefore I have access to good public transportation to </a:t>
            </a:r>
            <a:r>
              <a:rPr lang="en-US" b="0" i="0" dirty="0" err="1">
                <a:solidFill>
                  <a:srgbClr val="212121"/>
                </a:solidFill>
                <a:effectLst/>
              </a:rPr>
              <a:t>geet</a:t>
            </a:r>
            <a:r>
              <a:rPr lang="en-US" b="0" i="0" dirty="0">
                <a:solidFill>
                  <a:srgbClr val="212121"/>
                </a:solidFill>
                <a:effectLst/>
              </a:rPr>
              <a:t> it. Likewise, I enjoy many </a:t>
            </a:r>
            <a:r>
              <a:rPr lang="en-US" b="0" i="0" dirty="0" err="1">
                <a:solidFill>
                  <a:srgbClr val="212121"/>
                </a:solidFill>
                <a:effectLst/>
              </a:rPr>
              <a:t>ammenities</a:t>
            </a:r>
            <a:r>
              <a:rPr lang="en-US" b="0" i="0" dirty="0">
                <a:solidFill>
                  <a:srgbClr val="212121"/>
                </a:solidFill>
                <a:effectLst/>
              </a:rPr>
              <a:t> in the neighborhood , such as international </a:t>
            </a:r>
            <a:r>
              <a:rPr lang="en-US" b="0" i="0" dirty="0" err="1">
                <a:solidFill>
                  <a:srgbClr val="212121"/>
                </a:solidFill>
                <a:effectLst/>
              </a:rPr>
              <a:t>cousine</a:t>
            </a:r>
            <a:r>
              <a:rPr lang="en-US" b="0" i="0" dirty="0">
                <a:solidFill>
                  <a:srgbClr val="212121"/>
                </a:solidFill>
                <a:effectLst/>
              </a:rPr>
              <a:t> restaurants, cafes, food shops and entertainment. I have been offered a great opportunity to work in Jakarta. Although, I am very excited about it, I am a bit stress toward the process to secure a comparable place to live in here.  </a:t>
            </a:r>
          </a:p>
          <a:p>
            <a:pPr algn="just"/>
            <a:r>
              <a:rPr lang="en-US" b="1" dirty="0"/>
              <a:t>1.2 Problem to be resolved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Calibri body"/>
              </a:rPr>
              <a:t>The major purpose of this project, is to suggest a better neighborhood in a new city for the person who are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 body"/>
              </a:rPr>
              <a:t>shiffting</a:t>
            </a:r>
            <a:r>
              <a:rPr lang="en-US" b="0" i="0" dirty="0">
                <a:solidFill>
                  <a:srgbClr val="000000"/>
                </a:solidFill>
                <a:effectLst/>
                <a:latin typeface="Calibri body"/>
              </a:rPr>
              <a:t> there. Social presence in society in terms of like minded people. Connectivity to the airport, bus stand, city center, markets and other daily needs things nearby.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Calibri body"/>
              </a:rPr>
              <a:t>Show list of venue in Jakarta Barat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Calibri body"/>
              </a:rPr>
              <a:t>Show list of Hospital in Jakarta Barat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1.3 Interested Audience </a:t>
            </a:r>
          </a:p>
          <a:p>
            <a:pPr algn="just"/>
            <a:r>
              <a:rPr lang="en-US" dirty="0"/>
              <a:t>I believe the methodology, tools and strategy used in this project is relevant for a person or entity considering moving to a major city in Indonesia. Likewise, it can be helpful approach to explore the opening of a new business. The use of </a:t>
            </a:r>
            <a:r>
              <a:rPr lang="en-US" dirty="0" err="1"/>
              <a:t>FourSquare</a:t>
            </a:r>
            <a:r>
              <a:rPr lang="en-US" dirty="0"/>
              <a:t> data and mapping techniques combined with data analysis will help resolve the key questions. Lastly, this project is a good practical case for a person developing Data Science skills.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2726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F8BF0-E61F-4EE1-A7E7-438748BB0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800" y="438150"/>
            <a:ext cx="9144000" cy="992187"/>
          </a:xfrm>
        </p:spPr>
        <p:txBody>
          <a:bodyPr/>
          <a:lstStyle/>
          <a:p>
            <a:r>
              <a:rPr lang="en-US" b="1" dirty="0"/>
              <a:t>2.0 Data Section</a:t>
            </a:r>
            <a:endParaRPr lang="en-ID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3D390-4AD9-47E8-B4B9-EEA242E9A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52575"/>
            <a:ext cx="9144000" cy="4867275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b="1" dirty="0"/>
              <a:t>2.1 Data Requirements </a:t>
            </a:r>
          </a:p>
          <a:p>
            <a:pPr marL="342900" indent="-342900" algn="just">
              <a:buFontTx/>
              <a:buChar char="-"/>
            </a:pPr>
            <a:r>
              <a:rPr lang="en-US" dirty="0"/>
              <a:t>Geodata for current residence in Jakarta Barat, Indonesia with venues established using Foursquare. </a:t>
            </a:r>
          </a:p>
          <a:p>
            <a:pPr marL="342900" indent="-342900" algn="just">
              <a:buFontTx/>
              <a:buChar char="-"/>
            </a:pPr>
            <a:r>
              <a:rPr lang="en-US" dirty="0"/>
              <a:t>List of Jakarta Barat postcode </a:t>
            </a:r>
          </a:p>
          <a:p>
            <a:pPr algn="just"/>
            <a:r>
              <a:rPr lang="en-US" dirty="0"/>
              <a:t>	</a:t>
            </a:r>
            <a:r>
              <a:rPr lang="en-ID" b="0" i="0" u="sng" dirty="0">
                <a:solidFill>
                  <a:srgbClr val="0088CC"/>
                </a:solidFill>
                <a:effectLst/>
                <a:latin typeface="Helvetica Neue"/>
                <a:hlinkClick r:id="rId2"/>
              </a:rPr>
              <a:t> https://www.indonesiapostcode.com/location/jakarta/jakarta-barat/</a:t>
            </a:r>
            <a:endParaRPr lang="en-US" dirty="0"/>
          </a:p>
          <a:p>
            <a:pPr marL="342900" indent="-342900" algn="just">
              <a:buFontTx/>
              <a:buChar char="-"/>
            </a:pPr>
            <a:r>
              <a:rPr lang="en-US" dirty="0"/>
              <a:t>List of Hospital in Jakarta</a:t>
            </a:r>
          </a:p>
          <a:p>
            <a:pPr algn="just"/>
            <a:r>
              <a:rPr lang="en-US" dirty="0"/>
              <a:t>	</a:t>
            </a:r>
            <a:r>
              <a:rPr lang="en-ID" b="0" i="0" u="sng" dirty="0">
                <a:solidFill>
                  <a:srgbClr val="0088CC"/>
                </a:solidFill>
                <a:effectLst/>
                <a:latin typeface="Helvetica Neue"/>
                <a:hlinkClick r:id="rId3"/>
              </a:rPr>
              <a:t>https://raw.githubusercontent.com/cahyati/Coursera_Capstone/master/Hospital%20for%20treatment%20covid-19.csv</a:t>
            </a:r>
            <a:r>
              <a:rPr lang="en-US" dirty="0"/>
              <a:t> 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2.2 Data Sources, Data Processing and Tools used </a:t>
            </a:r>
          </a:p>
          <a:p>
            <a:pPr marL="342900" indent="-342900" algn="just">
              <a:buFontTx/>
              <a:buChar char="-"/>
            </a:pPr>
            <a:r>
              <a:rPr lang="en-US" dirty="0"/>
              <a:t>Jakarta Barat data and map is to be created with use of </a:t>
            </a:r>
            <a:r>
              <a:rPr lang="en-US" dirty="0" err="1"/>
              <a:t>Nominatim</a:t>
            </a:r>
            <a:r>
              <a:rPr lang="en-US" dirty="0"/>
              <a:t> , Foursquare and Folium mapping </a:t>
            </a:r>
          </a:p>
          <a:p>
            <a:pPr marL="342900" indent="-342900" algn="just">
              <a:buFontTx/>
              <a:buChar char="-"/>
            </a:pPr>
            <a:r>
              <a:rPr lang="en-US" dirty="0"/>
              <a:t> Jakarta Barat Postcode were obtained from Indonesia postcode and organized by Neighborhoods with geodata via </a:t>
            </a:r>
            <a:r>
              <a:rPr lang="en-US" dirty="0" err="1"/>
              <a:t>Nominatim</a:t>
            </a:r>
            <a:r>
              <a:rPr lang="en-US" dirty="0"/>
              <a:t> for mapping with Folium. </a:t>
            </a:r>
          </a:p>
          <a:p>
            <a:pPr marL="342900" indent="-342900" algn="just">
              <a:buFontTx/>
              <a:buChar char="-"/>
            </a:pPr>
            <a:r>
              <a:rPr lang="en-US" dirty="0"/>
              <a:t>List of Subway stations was obtained via Wikipedia, NY Transit web site and Google map, </a:t>
            </a:r>
          </a:p>
          <a:p>
            <a:pPr marL="342900" indent="-342900" algn="just">
              <a:buFontTx/>
              <a:buChar char="-"/>
            </a:pPr>
            <a:r>
              <a:rPr lang="en-US" dirty="0"/>
              <a:t>List of hospital for rent was consolidated from web-scraping. The geolocation (</a:t>
            </a:r>
            <a:r>
              <a:rPr lang="en-US" dirty="0" err="1"/>
              <a:t>lat,long</a:t>
            </a:r>
            <a:r>
              <a:rPr lang="en-US" dirty="0"/>
              <a:t>) data was found with algorithm coding and using </a:t>
            </a:r>
            <a:r>
              <a:rPr lang="en-US" dirty="0" err="1"/>
              <a:t>Nominatim</a:t>
            </a:r>
            <a:r>
              <a:rPr lang="en-US" dirty="0"/>
              <a:t>. </a:t>
            </a:r>
          </a:p>
          <a:p>
            <a:pPr marL="342900" indent="-342900" algn="just">
              <a:buFontTx/>
              <a:buChar char="-"/>
            </a:pPr>
            <a:r>
              <a:rPr lang="en-US" dirty="0"/>
              <a:t>Folium map was the basis of mapping with various features to consolidate all data in ONE map where one can visualize all details needed.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71587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0893D-8A04-46F2-A832-0ECCC3AA2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0388"/>
            <a:ext cx="9144000" cy="83978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3.0 Methodology</a:t>
            </a:r>
            <a:endParaRPr lang="en-ID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F51BD-52C2-4E2B-BE13-D3A34DEA4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62150"/>
            <a:ext cx="9144000" cy="4335462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The Strategy to find the answer: </a:t>
            </a:r>
          </a:p>
          <a:p>
            <a:pPr algn="just"/>
            <a:r>
              <a:rPr lang="en-US" dirty="0"/>
              <a:t>The strategy is based on mapping the described data in section 2.0. The information will be consolidated in ONE MAP where one can see the details of the venue</a:t>
            </a:r>
          </a:p>
          <a:p>
            <a:pPr algn="just"/>
            <a:r>
              <a:rPr lang="en-US" b="1" dirty="0"/>
              <a:t>The Tools: </a:t>
            </a:r>
          </a:p>
          <a:p>
            <a:pPr algn="just"/>
            <a:r>
              <a:rPr lang="en-US" dirty="0"/>
              <a:t>Web-scraping of sites is used to consolidate data-frame information which was saved as csv files for convenience and to simply the report. Geodata was obtained by coding a program to use </a:t>
            </a:r>
            <a:r>
              <a:rPr lang="en-US" dirty="0" err="1"/>
              <a:t>Nominatim</a:t>
            </a:r>
            <a:r>
              <a:rPr lang="en-US" dirty="0"/>
              <a:t> to get latitude and longitude of </a:t>
            </a:r>
            <a:r>
              <a:rPr lang="en-US" dirty="0" err="1"/>
              <a:t>Kecamatan</a:t>
            </a:r>
            <a:r>
              <a:rPr lang="en-US" dirty="0"/>
              <a:t> and also for each venue listed. </a:t>
            </a:r>
            <a:r>
              <a:rPr lang="en-US" dirty="0" err="1"/>
              <a:t>Geopy_distance</a:t>
            </a:r>
            <a:r>
              <a:rPr lang="en-US" dirty="0"/>
              <a:t> and </a:t>
            </a:r>
            <a:r>
              <a:rPr lang="en-US" dirty="0" err="1"/>
              <a:t>Nominatim</a:t>
            </a:r>
            <a:r>
              <a:rPr lang="en-US" dirty="0"/>
              <a:t> were used to establish relative distances.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85486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99861-70D3-44B0-8896-AB966EAF0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73162"/>
          </a:xfrm>
        </p:spPr>
        <p:txBody>
          <a:bodyPr/>
          <a:lstStyle/>
          <a:p>
            <a:r>
              <a:rPr lang="en-ID" b="1" dirty="0"/>
              <a:t>4.0 Execution and Results</a:t>
            </a:r>
          </a:p>
        </p:txBody>
      </p:sp>
    </p:spTree>
    <p:extLst>
      <p:ext uri="{BB962C8B-B14F-4D97-AF65-F5344CB8AC3E}">
        <p14:creationId xmlns:p14="http://schemas.microsoft.com/office/powerpoint/2010/main" val="4100447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2BD6E-CB84-4AE8-8201-2F3DA02BC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9675" y="1122363"/>
            <a:ext cx="9772650" cy="592137"/>
          </a:xfrm>
        </p:spPr>
        <p:txBody>
          <a:bodyPr>
            <a:normAutofit/>
          </a:bodyPr>
          <a:lstStyle/>
          <a:p>
            <a:r>
              <a:rPr lang="en-US" sz="3600" b="1" dirty="0"/>
              <a:t>Current </a:t>
            </a:r>
            <a:r>
              <a:rPr lang="en-US" sz="3600" b="1" dirty="0" err="1"/>
              <a:t>Kecamatan</a:t>
            </a:r>
            <a:r>
              <a:rPr lang="en-US" sz="3600" b="1" dirty="0"/>
              <a:t> Neighborhood in Jakarta Barat</a:t>
            </a:r>
            <a:endParaRPr lang="en-ID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E25D25-7A0C-4ECD-87C8-CB002440C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724025"/>
            <a:ext cx="8644951" cy="439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930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3DC8-790E-48C7-87C9-63E097F8D4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0624" y="427038"/>
            <a:ext cx="10410825" cy="877887"/>
          </a:xfrm>
        </p:spPr>
        <p:txBody>
          <a:bodyPr>
            <a:normAutofit/>
          </a:bodyPr>
          <a:lstStyle/>
          <a:p>
            <a:r>
              <a:rPr lang="en-ID" sz="4000" b="1" dirty="0"/>
              <a:t>Venues around </a:t>
            </a:r>
            <a:r>
              <a:rPr lang="en-ID" sz="4000" b="1" dirty="0" err="1"/>
              <a:t>Kecamatan</a:t>
            </a:r>
            <a:r>
              <a:rPr lang="en-ID" sz="4000" b="1" dirty="0"/>
              <a:t> 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A56802-7AEC-431B-89E8-3670AB65F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656340"/>
            <a:ext cx="11010900" cy="375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94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7FAE0-3677-46EC-AA26-552302CE0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550" y="580232"/>
            <a:ext cx="10934700" cy="858044"/>
          </a:xfrm>
        </p:spPr>
        <p:txBody>
          <a:bodyPr>
            <a:normAutofit/>
          </a:bodyPr>
          <a:lstStyle/>
          <a:p>
            <a:r>
              <a:rPr lang="en-US" sz="3600" b="1" dirty="0"/>
              <a:t>Jakarta Barat Map - </a:t>
            </a:r>
            <a:r>
              <a:rPr lang="en-US" sz="3600" b="1" dirty="0" err="1"/>
              <a:t>Kecamatan</a:t>
            </a:r>
            <a:r>
              <a:rPr lang="en-US" sz="3600" b="1" dirty="0"/>
              <a:t> and Cluster of Venues</a:t>
            </a:r>
            <a:endParaRPr lang="en-ID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61725F-0BE1-43A2-8D5F-897B781A6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1914525"/>
            <a:ext cx="99250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346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693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body</vt:lpstr>
      <vt:lpstr>Calibri Light</vt:lpstr>
      <vt:lpstr>Helvetica Neue</vt:lpstr>
      <vt:lpstr>Office Theme</vt:lpstr>
      <vt:lpstr>Coursera Capstone project Coursera</vt:lpstr>
      <vt:lpstr>Report Content</vt:lpstr>
      <vt:lpstr>1.0 Introduction</vt:lpstr>
      <vt:lpstr>2.0 Data Section</vt:lpstr>
      <vt:lpstr>3.0 Methodology</vt:lpstr>
      <vt:lpstr>4.0 Execution and Results</vt:lpstr>
      <vt:lpstr>Current Kecamatan Neighborhood in Jakarta Barat</vt:lpstr>
      <vt:lpstr>Venues around Kecamatan in</vt:lpstr>
      <vt:lpstr>Jakarta Barat Map - Kecamatan and Cluster of Venues</vt:lpstr>
      <vt:lpstr>Hospital in Jakarta</vt:lpstr>
      <vt:lpstr>Map of Hospital in Jakarta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Arif Zainurrohman</dc:creator>
  <cp:lastModifiedBy>Arif Zainurrohman</cp:lastModifiedBy>
  <cp:revision>23</cp:revision>
  <dcterms:created xsi:type="dcterms:W3CDTF">2020-11-02T01:57:39Z</dcterms:created>
  <dcterms:modified xsi:type="dcterms:W3CDTF">2020-11-02T02:35:24Z</dcterms:modified>
</cp:coreProperties>
</file>