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7" r:id="rId1"/>
  </p:sldMasterIdLst>
  <p:sldIdLst>
    <p:sldId id="257" r:id="rId2"/>
    <p:sldId id="303" r:id="rId3"/>
    <p:sldId id="259" r:id="rId4"/>
    <p:sldId id="260" r:id="rId5"/>
    <p:sldId id="289" r:id="rId6"/>
    <p:sldId id="262" r:id="rId7"/>
    <p:sldId id="334" r:id="rId8"/>
    <p:sldId id="280" r:id="rId9"/>
    <p:sldId id="266" r:id="rId10"/>
    <p:sldId id="343" r:id="rId11"/>
    <p:sldId id="282" r:id="rId12"/>
    <p:sldId id="389" r:id="rId13"/>
    <p:sldId id="381" r:id="rId14"/>
    <p:sldId id="377" r:id="rId15"/>
    <p:sldId id="297" r:id="rId16"/>
    <p:sldId id="382" r:id="rId17"/>
    <p:sldId id="383" r:id="rId18"/>
    <p:sldId id="299" r:id="rId19"/>
    <p:sldId id="300" r:id="rId20"/>
    <p:sldId id="333" r:id="rId21"/>
    <p:sldId id="384" r:id="rId22"/>
    <p:sldId id="385" r:id="rId23"/>
    <p:sldId id="304" r:id="rId24"/>
    <p:sldId id="386" r:id="rId25"/>
    <p:sldId id="281" r:id="rId26"/>
    <p:sldId id="311" r:id="rId27"/>
    <p:sldId id="283" r:id="rId28"/>
    <p:sldId id="285" r:id="rId29"/>
    <p:sldId id="378" r:id="rId30"/>
    <p:sldId id="287" r:id="rId31"/>
    <p:sldId id="379" r:id="rId32"/>
    <p:sldId id="312" r:id="rId33"/>
    <p:sldId id="314" r:id="rId34"/>
    <p:sldId id="380" r:id="rId35"/>
    <p:sldId id="316" r:id="rId36"/>
    <p:sldId id="318" r:id="rId37"/>
    <p:sldId id="320" r:id="rId38"/>
    <p:sldId id="322" r:id="rId39"/>
    <p:sldId id="323" r:id="rId40"/>
    <p:sldId id="324" r:id="rId41"/>
    <p:sldId id="356" r:id="rId42"/>
    <p:sldId id="357" r:id="rId43"/>
    <p:sldId id="358" r:id="rId44"/>
    <p:sldId id="359" r:id="rId45"/>
    <p:sldId id="360" r:id="rId46"/>
    <p:sldId id="376" r:id="rId47"/>
    <p:sldId id="387" r:id="rId48"/>
    <p:sldId id="331" r:id="rId49"/>
    <p:sldId id="332" r:id="rId50"/>
    <p:sldId id="298" r:id="rId51"/>
    <p:sldId id="38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13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470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0655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84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53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54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62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56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222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13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084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8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05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28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81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686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206859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183" y="2532344"/>
            <a:ext cx="10838986" cy="1200329"/>
          </a:xfrm>
          <a:prstGeom prst="rect">
            <a:avLst/>
          </a:prstGeom>
        </p:spPr>
        <p:txBody>
          <a:bodyPr wrap="square">
            <a:sp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Innovations In Stroke Identification A Machine Learning-Based Diagnostic Model Using Neuroimages</a:t>
            </a:r>
          </a:p>
        </p:txBody>
      </p:sp>
    </p:spTree>
    <p:extLst>
      <p:ext uri="{BB962C8B-B14F-4D97-AF65-F5344CB8AC3E}">
        <p14:creationId xmlns:p14="http://schemas.microsoft.com/office/powerpoint/2010/main" val="3780940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45679932"/>
              </p:ext>
            </p:extLst>
          </p:nvPr>
        </p:nvGraphicFramePr>
        <p:xfrm>
          <a:off x="506519" y="1000050"/>
          <a:ext cx="11178961" cy="5250688"/>
        </p:xfrm>
        <a:graphic>
          <a:graphicData uri="http://schemas.openxmlformats.org/drawingml/2006/table">
            <a:tbl>
              <a:tblPr firstRow="1" bandRow="1">
                <a:tableStyleId>{5C22544A-7EE6-4342-B048-85BDC9FD1C3A}</a:tableStyleId>
              </a:tblPr>
              <a:tblGrid>
                <a:gridCol w="519407">
                  <a:extLst>
                    <a:ext uri="{9D8B030D-6E8A-4147-A177-3AD203B41FA5}">
                      <a16:colId xmlns:a16="http://schemas.microsoft.com/office/drawing/2014/main" val="20000"/>
                    </a:ext>
                  </a:extLst>
                </a:gridCol>
                <a:gridCol w="724622">
                  <a:extLst>
                    <a:ext uri="{9D8B030D-6E8A-4147-A177-3AD203B41FA5}">
                      <a16:colId xmlns:a16="http://schemas.microsoft.com/office/drawing/2014/main" val="20001"/>
                    </a:ext>
                  </a:extLst>
                </a:gridCol>
                <a:gridCol w="1310704">
                  <a:extLst>
                    <a:ext uri="{9D8B030D-6E8A-4147-A177-3AD203B41FA5}">
                      <a16:colId xmlns:a16="http://schemas.microsoft.com/office/drawing/2014/main" val="20002"/>
                    </a:ext>
                  </a:extLst>
                </a:gridCol>
                <a:gridCol w="2319131">
                  <a:extLst>
                    <a:ext uri="{9D8B030D-6E8A-4147-A177-3AD203B41FA5}">
                      <a16:colId xmlns:a16="http://schemas.microsoft.com/office/drawing/2014/main" val="20003"/>
                    </a:ext>
                  </a:extLst>
                </a:gridCol>
                <a:gridCol w="6305097">
                  <a:extLst>
                    <a:ext uri="{9D8B030D-6E8A-4147-A177-3AD203B41FA5}">
                      <a16:colId xmlns:a16="http://schemas.microsoft.com/office/drawing/2014/main" val="20004"/>
                    </a:ext>
                  </a:extLst>
                </a:gridCol>
              </a:tblGrid>
              <a:tr h="550614">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1746607">
                <a:tc>
                  <a:txBody>
                    <a:bodyPr/>
                    <a:lstStyle/>
                    <a:p>
                      <a:pPr algn="just">
                        <a:lnSpc>
                          <a:spcPct val="150000"/>
                        </a:lnSpc>
                      </a:pPr>
                      <a:r>
                        <a:rPr lang="en-US" sz="1800" dirty="0">
                          <a:latin typeface="Times New Roman" panose="02020603050405020304" pitchFamily="18" charset="0"/>
                          <a:cs typeface="Times New Roman" panose="02020603050405020304" pitchFamily="18" charset="0"/>
                        </a:rPr>
                        <a:t>3</a:t>
                      </a: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2019</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nl-NL" sz="1800" b="0" kern="1200" dirty="0">
                          <a:solidFill>
                            <a:schemeClr val="dk1"/>
                          </a:solidFill>
                          <a:effectLst/>
                          <a:latin typeface="Times New Roman" panose="02020603050405020304" pitchFamily="18" charset="0"/>
                          <a:ea typeface="+mn-ea"/>
                          <a:cs typeface="Times New Roman" panose="02020603050405020304" pitchFamily="18" charset="0"/>
                        </a:rPr>
                        <a:t>L. Liu, H. Wang, X. Tian, &amp; L. Wang</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Deep Learning in Medical Ultrasound Image Analysis: A Review</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review discusses the application of deep learning techniques in medical ultrasound image analysis, including stroke diagnosis. The authors highlight the advantages of deep learning models, such as CNNs and recurrent neural networks (RNNs), in handling complex medical images and improving diagnostic performance. </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13558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4</a:t>
                      </a:r>
                    </a:p>
                  </a:txBody>
                  <a:tcPr/>
                </a:tc>
                <a:tc>
                  <a:txBody>
                    <a:body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de-DE" sz="1800" b="0" kern="1200" dirty="0">
                          <a:solidFill>
                            <a:schemeClr val="dk1"/>
                          </a:solidFill>
                          <a:effectLst/>
                          <a:latin typeface="Times New Roman" panose="02020603050405020304" pitchFamily="18" charset="0"/>
                          <a:ea typeface="+mn-ea"/>
                          <a:cs typeface="Times New Roman" panose="02020603050405020304" pitchFamily="18" charset="0"/>
                        </a:rPr>
                        <a:t>Z. Li, Y. Wang, S. Yang, &amp; J. Zhang</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dirty="0">
                          <a:latin typeface="Times New Roman" panose="02020603050405020304" pitchFamily="18" charset="0"/>
                          <a:cs typeface="Times New Roman" panose="02020603050405020304" pitchFamily="18" charset="0"/>
                        </a:rPr>
                        <a:t>Brain Stroke Lesion Segmentation Using Convolutional Neural Networks</a:t>
                      </a:r>
                    </a:p>
                  </a:txBody>
                  <a:tcPr/>
                </a:tc>
                <a:tc>
                  <a:txBody>
                    <a:bodyPr/>
                    <a:lstStyle/>
                    <a:p>
                      <a:pPr algn="just">
                        <a:lnSpc>
                          <a:spcPct val="150000"/>
                        </a:lnSpc>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presents a method for brain stroke lesion segmentation using convolutional neural networks (CNNs). The authors developed a CNN-based model that accurately segments stroke lesions in neuroimages, facilitating early diagnosis and treatment. Their work underscores the effectiveness of CNNs in medical image analysis and stroke identification.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01637" y="6917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50387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1846" y="1240037"/>
            <a:ext cx="9508302" cy="3000821"/>
          </a:xfrm>
          <a:prstGeom prst="rect">
            <a:avLst/>
          </a:prstGeom>
        </p:spPr>
        <p:txBody>
          <a:bodyPr wrap="square">
            <a:spAutoFit/>
          </a:bodyPr>
          <a:lstStyle/>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current approach to stroke diagnosis heavily relies on manual interpretation of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neuroimages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by radiologists, supported by conventional imaging techniques such as CT scans and MRI. While effective, these methods are often time-consuming and susceptible to human error, potentially leading to delays in treatment and affecting patient outcomes. To enhance diagnostic accuracy and efficiency, deep learning techniques like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Convolutional Neural Networks (CNN)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leveraged for their ability to extract intricate features from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neuroimages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further enhancing the diagnostic capabilities of the system.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342953" y="134030"/>
            <a:ext cx="3506088"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214271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3105" y="471655"/>
            <a:ext cx="2626809"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ADVANTAGES</a:t>
            </a:r>
          </a:p>
        </p:txBody>
      </p:sp>
      <p:sp>
        <p:nvSpPr>
          <p:cNvPr id="4" name="Rectangle 3">
            <a:extLst>
              <a:ext uri="{FF2B5EF4-FFF2-40B4-BE49-F238E27FC236}">
                <a16:creationId xmlns:a16="http://schemas.microsoft.com/office/drawing/2014/main" id="{183BA57D-9CA6-FCAB-0FAC-37D3BCBBFAA5}"/>
              </a:ext>
            </a:extLst>
          </p:cNvPr>
          <p:cNvSpPr/>
          <p:nvPr/>
        </p:nvSpPr>
        <p:spPr>
          <a:xfrm>
            <a:off x="2140483" y="1766888"/>
            <a:ext cx="8558143" cy="2530436"/>
          </a:xfrm>
          <a:prstGeom prst="rect">
            <a:avLst/>
          </a:prstGeom>
        </p:spPr>
        <p:txBody>
          <a:bodyPr wrap="square">
            <a:spAutoFit/>
          </a:bodyPr>
          <a:lstStyle/>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Time-consuming manual interpretation of neuroimages.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Susceptibility to human error, leading to diagnostic inaccuracies.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Limited scalability for large volumes of patient data.</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Delays in treatment due to inefficient diagnostic processes.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Potential for variability in diagnostic outcomes among different radiologists.</a:t>
            </a:r>
          </a:p>
        </p:txBody>
      </p:sp>
    </p:spTree>
    <p:extLst>
      <p:ext uri="{BB962C8B-B14F-4D97-AF65-F5344CB8AC3E}">
        <p14:creationId xmlns:p14="http://schemas.microsoft.com/office/powerpoint/2010/main" val="3731859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3163" y="954196"/>
            <a:ext cx="10505674" cy="1754326"/>
          </a:xfrm>
          <a:prstGeom prst="rect">
            <a:avLst/>
          </a:prstGeom>
        </p:spPr>
        <p:txBody>
          <a:bodyPr wrap="square">
            <a:spAutoFit/>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system leverages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architectures to develop a machine learning-based diagnostic model for classifying neuroimages into normal and stroke categories. This approach aims to enhance diagnostic accuracy and speed, reduce human error, and provide a scalable, efficient solution for early stroke detection in clinical settings.</a:t>
            </a:r>
          </a:p>
        </p:txBody>
      </p:sp>
      <p:sp>
        <p:nvSpPr>
          <p:cNvPr id="3" name="Rectangle 2"/>
          <p:cNvSpPr/>
          <p:nvPr/>
        </p:nvSpPr>
        <p:spPr>
          <a:xfrm>
            <a:off x="4242766" y="134030"/>
            <a:ext cx="3706464"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PROPOSED SYSTEM</a:t>
            </a:r>
          </a:p>
        </p:txBody>
      </p:sp>
      <p:sp>
        <p:nvSpPr>
          <p:cNvPr id="4" name="Rectangle 3">
            <a:extLst>
              <a:ext uri="{FF2B5EF4-FFF2-40B4-BE49-F238E27FC236}">
                <a16:creationId xmlns:a16="http://schemas.microsoft.com/office/drawing/2014/main" id="{183BA57D-9CA6-FCAB-0FAC-37D3BCBBFAA5}"/>
              </a:ext>
            </a:extLst>
          </p:cNvPr>
          <p:cNvSpPr/>
          <p:nvPr/>
        </p:nvSpPr>
        <p:spPr>
          <a:xfrm>
            <a:off x="982038" y="3429000"/>
            <a:ext cx="10022242" cy="2945935"/>
          </a:xfrm>
          <a:prstGeom prst="rect">
            <a:avLst/>
          </a:prstGeom>
        </p:spPr>
        <p:txBody>
          <a:bodyPr wrap="square">
            <a:spAutoFit/>
          </a:bodyPr>
          <a:lstStyle/>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Increased Accuracy: Enhanced diagnostic precision through advanced neural network architectures.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Speed: Faster processing and classification of neuroimages, enabling timely interventions.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Consistency: Reduced variability in diagnostic outcomes, ensuring reliable results.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Scalability: Efficient handling of large volumes of patient data, suitable for widespread clinical use.</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Reduced Human Error: Automated analysis minimizes the risk of diagnostic inaccuracies associated with manual interpretation</a:t>
            </a:r>
          </a:p>
        </p:txBody>
      </p:sp>
      <p:sp>
        <p:nvSpPr>
          <p:cNvPr id="5" name="Title 1">
            <a:extLst>
              <a:ext uri="{FF2B5EF4-FFF2-40B4-BE49-F238E27FC236}">
                <a16:creationId xmlns:a16="http://schemas.microsoft.com/office/drawing/2014/main" id="{C534FD50-B3A6-E1F3-D562-AAADAD689B21}"/>
              </a:ext>
            </a:extLst>
          </p:cNvPr>
          <p:cNvSpPr txBox="1"/>
          <p:nvPr/>
        </p:nvSpPr>
        <p:spPr>
          <a:xfrm>
            <a:off x="688003" y="2579101"/>
            <a:ext cx="2257846" cy="477246"/>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imes New Roman" panose="02020603050405020304" pitchFamily="18" charset="0"/>
                <a:cs typeface="Times New Roman" panose="02020603050405020304" pitchFamily="18" charset="0"/>
              </a:rPr>
              <a:t>            ADVANTAGES</a:t>
            </a:r>
          </a:p>
        </p:txBody>
      </p:sp>
    </p:spTree>
    <p:extLst>
      <p:ext uri="{BB962C8B-B14F-4D97-AF65-F5344CB8AC3E}">
        <p14:creationId xmlns:p14="http://schemas.microsoft.com/office/powerpoint/2010/main" val="46538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253-F49B-9814-9AB8-4864E191BFAB}"/>
              </a:ext>
            </a:extLst>
          </p:cNvPr>
          <p:cNvSpPr txBox="1"/>
          <p:nvPr/>
        </p:nvSpPr>
        <p:spPr>
          <a:xfrm>
            <a:off x="4023360" y="275724"/>
            <a:ext cx="6105378" cy="458074"/>
          </a:xfrm>
          <a:prstGeom prst="rect">
            <a:avLst/>
          </a:prstGeom>
          <a:noFill/>
        </p:spPr>
        <p:txBody>
          <a:bodyPr wrap="square">
            <a:spAutoFit/>
          </a:bodyPr>
          <a:lstStyle/>
          <a:p>
            <a:pPr marL="118745" indent="0" algn="just">
              <a:lnSpc>
                <a:spcPct val="150000"/>
              </a:lnSpc>
              <a:buNone/>
            </a:pPr>
            <a:r>
              <a:rPr lang="en-US" sz="1800" b="1" dirty="0">
                <a:solidFill>
                  <a:schemeClr val="accent3">
                    <a:lumMod val="50000"/>
                  </a:schemeClr>
                </a:solidFill>
                <a:latin typeface="Times New Roman" panose="02020603050405020304" pitchFamily="18" charset="0"/>
                <a:cs typeface="Times New Roman" panose="02020603050405020304" pitchFamily="18" charset="0"/>
              </a:rPr>
              <a:t>PROJECT FLOW DIAGRAM</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A400BB-6B6E-E745-545C-8B3E00A5E624}"/>
              </a:ext>
            </a:extLst>
          </p:cNvPr>
          <p:cNvPicPr>
            <a:picLocks noChangeAspect="1"/>
          </p:cNvPicPr>
          <p:nvPr/>
        </p:nvPicPr>
        <p:blipFill>
          <a:blip r:embed="rId2"/>
          <a:stretch>
            <a:fillRect/>
          </a:stretch>
        </p:blipFill>
        <p:spPr>
          <a:xfrm>
            <a:off x="3552203" y="962535"/>
            <a:ext cx="4902684" cy="5234514"/>
          </a:xfrm>
          <a:prstGeom prst="rect">
            <a:avLst/>
          </a:prstGeom>
        </p:spPr>
      </p:pic>
    </p:spTree>
    <p:extLst>
      <p:ext uri="{BB962C8B-B14F-4D97-AF65-F5344CB8AC3E}">
        <p14:creationId xmlns:p14="http://schemas.microsoft.com/office/powerpoint/2010/main" val="5360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EA636E8-4609-A7CC-E6A4-6B4199BDDA65}"/>
              </a:ext>
            </a:extLst>
          </p:cNvPr>
          <p:cNvSpPr txBox="1"/>
          <p:nvPr/>
        </p:nvSpPr>
        <p:spPr>
          <a:xfrm>
            <a:off x="2732878" y="1911179"/>
            <a:ext cx="5576235" cy="388077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sz="1600"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Processor            	              - I3/Intel Processor</a:t>
            </a:r>
          </a:p>
          <a:p>
            <a:pPr algn="just">
              <a:lnSpc>
                <a:spcPct val="150000"/>
              </a:lnSpc>
            </a:pPr>
            <a:r>
              <a:rPr lang="en-US" sz="1600" dirty="0">
                <a:latin typeface="Times New Roman" panose="02020603050405020304" pitchFamily="18" charset="0"/>
                <a:cs typeface="Times New Roman" panose="02020603050405020304" pitchFamily="18" charset="0"/>
              </a:rPr>
              <a:t>RAM                                       - 8GB (min)</a:t>
            </a:r>
          </a:p>
          <a:p>
            <a:pPr algn="just">
              <a:lnSpc>
                <a:spcPct val="150000"/>
              </a:lnSpc>
            </a:pPr>
            <a:r>
              <a:rPr lang="en-US" sz="1600" dirty="0">
                <a:latin typeface="Times New Roman" panose="02020603050405020304" pitchFamily="18" charset="0"/>
                <a:cs typeface="Times New Roman" panose="02020603050405020304" pitchFamily="18" charset="0"/>
              </a:rPr>
              <a:t>Hard Disk                                - 128 GB</a:t>
            </a:r>
          </a:p>
          <a:p>
            <a:pPr algn="just">
              <a:lnSpc>
                <a:spcPct val="150000"/>
              </a:lnSpc>
            </a:pPr>
            <a:r>
              <a:rPr lang="en-US" sz="1600"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sz="1600"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sz="1600" dirty="0">
                <a:latin typeface="Times New Roman" panose="02020603050405020304" pitchFamily="18" charset="0"/>
                <a:cs typeface="Times New Roman" panose="02020603050405020304" pitchFamily="18" charset="0"/>
              </a:rPr>
              <a:t>Monitor                                    - Any</a:t>
            </a:r>
          </a:p>
        </p:txBody>
      </p:sp>
      <p:sp>
        <p:nvSpPr>
          <p:cNvPr id="3" name="Title 1">
            <a:extLst>
              <a:ext uri="{FF2B5EF4-FFF2-40B4-BE49-F238E27FC236}">
                <a16:creationId xmlns:a16="http://schemas.microsoft.com/office/drawing/2014/main" id="{A1698431-FD99-4DC6-0B14-9FCC918E52E5}"/>
              </a:ext>
            </a:extLst>
          </p:cNvPr>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363186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EA636E8-4609-A7CC-E6A4-6B4199BDDA65}"/>
              </a:ext>
            </a:extLst>
          </p:cNvPr>
          <p:cNvSpPr txBox="1"/>
          <p:nvPr/>
        </p:nvSpPr>
        <p:spPr>
          <a:xfrm>
            <a:off x="2732878" y="1911179"/>
            <a:ext cx="6238844" cy="4187702"/>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sz="1600" b="1" dirty="0">
                <a:solidFill>
                  <a:schemeClr val="accent3">
                    <a:lumMod val="50000"/>
                  </a:schemeClr>
                </a:solidFill>
                <a:latin typeface="Times New Roman" panose="02020603050405020304" pitchFamily="18" charset="0"/>
                <a:cs typeface="Times New Roman" panose="02020603050405020304" pitchFamily="18" charset="0"/>
              </a:rPr>
              <a:t>SOFTWARE REQUIREMENTS</a:t>
            </a: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16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16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1600" dirty="0">
                <a:latin typeface="Times New Roman" panose="02020603050405020304" pitchFamily="18" charset="0"/>
                <a:cs typeface="Times New Roman" panose="02020603050405020304" pitchFamily="18" charset="0"/>
              </a:rPr>
              <a:t>Libraries				Flask, Pandas, Torch,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Sklearn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 Seaborn</a:t>
            </a:r>
          </a:p>
          <a:p>
            <a:pPr algn="just">
              <a:lnSpc>
                <a:spcPct val="150000"/>
              </a:lnSpc>
            </a:pPr>
            <a:r>
              <a:rPr lang="en-US" sz="1600" dirty="0">
                <a:latin typeface="Times New Roman" panose="02020603050405020304" pitchFamily="18" charset="0"/>
                <a:cs typeface="Times New Roman" panose="02020603050405020304" pitchFamily="18" charset="0"/>
              </a:rPr>
              <a:t>IDE/Workbench			:  </a:t>
            </a:r>
            <a:r>
              <a:rPr lang="en-US" sz="1600" dirty="0" err="1">
                <a:latin typeface="Times New Roman" panose="02020603050405020304" pitchFamily="18" charset="0"/>
                <a:cs typeface="Times New Roman" panose="02020603050405020304" pitchFamily="18" charset="0"/>
              </a:rPr>
              <a:t>VSCode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Server Deployment			:  </a:t>
            </a:r>
            <a:r>
              <a:rPr lang="en-US" sz="1600" dirty="0" err="1">
                <a:latin typeface="Times New Roman" panose="02020603050405020304" pitchFamily="18" charset="0"/>
                <a:cs typeface="Times New Roman" panose="02020603050405020304" pitchFamily="18" charset="0"/>
              </a:rPr>
              <a:t>Xampp</a:t>
            </a:r>
            <a:r>
              <a:rPr lang="en-US" sz="1600" dirty="0">
                <a:latin typeface="Times New Roman" panose="02020603050405020304" pitchFamily="18" charset="0"/>
                <a:cs typeface="Times New Roman" panose="02020603050405020304" pitchFamily="18" charset="0"/>
              </a:rPr>
              <a:t> Server</a:t>
            </a:r>
          </a:p>
          <a:p>
            <a:pPr algn="just">
              <a:lnSpc>
                <a:spcPct val="150000"/>
              </a:lnSpc>
            </a:pPr>
            <a:r>
              <a:rPr lang="en-US" sz="1600" dirty="0">
                <a:latin typeface="Times New Roman" panose="02020603050405020304" pitchFamily="18" charset="0"/>
                <a:cs typeface="Times New Roman" panose="02020603050405020304" pitchFamily="18" charset="0"/>
              </a:rPr>
              <a:t>Database				:  MySQL </a:t>
            </a:r>
          </a:p>
        </p:txBody>
      </p:sp>
      <p:sp>
        <p:nvSpPr>
          <p:cNvPr id="3" name="Title 1">
            <a:extLst>
              <a:ext uri="{FF2B5EF4-FFF2-40B4-BE49-F238E27FC236}">
                <a16:creationId xmlns:a16="http://schemas.microsoft.com/office/drawing/2014/main" id="{A1698431-FD99-4DC6-0B14-9FCC918E52E5}"/>
              </a:ext>
            </a:extLst>
          </p:cNvPr>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207700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253-F49B-9814-9AB8-4864E191BFAB}"/>
              </a:ext>
            </a:extLst>
          </p:cNvPr>
          <p:cNvSpPr txBox="1"/>
          <p:nvPr/>
        </p:nvSpPr>
        <p:spPr>
          <a:xfrm>
            <a:off x="4023360" y="275724"/>
            <a:ext cx="6105378" cy="458074"/>
          </a:xfrm>
          <a:prstGeom prst="rect">
            <a:avLst/>
          </a:prstGeom>
          <a:noFill/>
        </p:spPr>
        <p:txBody>
          <a:bodyPr wrap="square">
            <a:spAutoFit/>
          </a:bodyPr>
          <a:lstStyle/>
          <a:p>
            <a:pPr marL="118745" indent="0" algn="just">
              <a:lnSpc>
                <a:spcPct val="150000"/>
              </a:lnSpc>
              <a:buNone/>
            </a:pPr>
            <a:r>
              <a:rPr lang="en-US" sz="1800" b="1" dirty="0">
                <a:solidFill>
                  <a:schemeClr val="accent3">
                    <a:lumMod val="50000"/>
                  </a:schemeClr>
                </a:solidFill>
                <a:latin typeface="Times New Roman" panose="02020603050405020304" pitchFamily="18" charset="0"/>
                <a:cs typeface="Times New Roman" panose="02020603050405020304" pitchFamily="18" charset="0"/>
              </a:rPr>
              <a:t>ARCHITECHTURE DIAGRAM</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B1EE39A-FFB0-A802-D57D-CC7517B7156F}"/>
              </a:ext>
            </a:extLst>
          </p:cNvPr>
          <p:cNvPicPr>
            <a:picLocks noChangeAspect="1"/>
          </p:cNvPicPr>
          <p:nvPr/>
        </p:nvPicPr>
        <p:blipFill>
          <a:blip r:embed="rId2"/>
          <a:stretch>
            <a:fillRect/>
          </a:stretch>
        </p:blipFill>
        <p:spPr>
          <a:xfrm>
            <a:off x="3438731" y="1056446"/>
            <a:ext cx="5387217" cy="5470097"/>
          </a:xfrm>
          <a:prstGeom prst="rect">
            <a:avLst/>
          </a:prstGeom>
        </p:spPr>
      </p:pic>
    </p:spTree>
    <p:extLst>
      <p:ext uri="{BB962C8B-B14F-4D97-AF65-F5344CB8AC3E}">
        <p14:creationId xmlns:p14="http://schemas.microsoft.com/office/powerpoint/2010/main" val="103710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7740761-8A0C-C4BD-C8BB-AF14EA5DA4FF}"/>
              </a:ext>
            </a:extLst>
          </p:cNvPr>
          <p:cNvSpPr txBox="1"/>
          <p:nvPr/>
        </p:nvSpPr>
        <p:spPr>
          <a:xfrm>
            <a:off x="1304738" y="2234736"/>
            <a:ext cx="9582523" cy="417658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6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1600" b="1" dirty="0">
                <a:latin typeface="Times New Roman" panose="02020603050405020304" pitchFamily="18" charset="0"/>
                <a:cs typeface="Times New Roman" panose="02020603050405020304" pitchFamily="18" charset="0"/>
              </a:rPr>
              <a:t>Functional Requirements</a:t>
            </a:r>
            <a:r>
              <a:rPr lang="en-US" sz="16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a:extLst>
              <a:ext uri="{FF2B5EF4-FFF2-40B4-BE49-F238E27FC236}">
                <a16:creationId xmlns:a16="http://schemas.microsoft.com/office/drawing/2014/main" id="{BE9902C6-3718-1DB8-DBDF-2876DD974B5D}"/>
              </a:ext>
            </a:extLst>
          </p:cNvPr>
          <p:cNvSpPr txBox="1"/>
          <p:nvPr/>
        </p:nvSpPr>
        <p:spPr>
          <a:xfrm>
            <a:off x="1129216" y="1082676"/>
            <a:ext cx="9933565"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FUNCTIONAL AND NONFUNCTIONAL REQUIREMENTS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16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A0119-BDE8-E5B1-6E37-84D18C9B08F0}"/>
              </a:ext>
            </a:extLst>
          </p:cNvPr>
          <p:cNvSpPr txBox="1"/>
          <p:nvPr/>
        </p:nvSpPr>
        <p:spPr>
          <a:xfrm>
            <a:off x="1070918" y="1672282"/>
            <a:ext cx="10412628" cy="454728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6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16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16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16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1600" b="1" dirty="0">
                <a:latin typeface="Times New Roman" panose="02020603050405020304" pitchFamily="18" charset="0"/>
                <a:cs typeface="Times New Roman" panose="02020603050405020304" pitchFamily="18" charset="0"/>
              </a:rPr>
              <a:t>Nonfunctional requirements</a:t>
            </a:r>
            <a:r>
              <a:rPr lang="en-US" sz="16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p>
        </p:txBody>
      </p:sp>
      <p:sp>
        <p:nvSpPr>
          <p:cNvPr id="3" name="Title 1">
            <a:extLst>
              <a:ext uri="{FF2B5EF4-FFF2-40B4-BE49-F238E27FC236}">
                <a16:creationId xmlns:a16="http://schemas.microsoft.com/office/drawing/2014/main" id="{5E55B708-FDF2-7F4C-8232-C81BE218D8DC}"/>
              </a:ext>
            </a:extLst>
          </p:cNvPr>
          <p:cNvSpPr txBox="1"/>
          <p:nvPr/>
        </p:nvSpPr>
        <p:spPr>
          <a:xfrm>
            <a:off x="815926" y="520222"/>
            <a:ext cx="10198443"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FUNCTIONAL AND NONFUNCTIONAL REQUIREMENTS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9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7D6F-FBC0-0AE2-734A-39B5AE210BD2}"/>
              </a:ext>
            </a:extLst>
          </p:cNvPr>
          <p:cNvSpPr txBox="1"/>
          <p:nvPr/>
        </p:nvSpPr>
        <p:spPr>
          <a:xfrm>
            <a:off x="5233182" y="383163"/>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chemeClr val="tx1"/>
                </a:solidFill>
                <a:latin typeface="Times New Roman" panose="02020603050405020304" pitchFamily="18" charset="0"/>
                <a:cs typeface="Times New Roman" panose="02020603050405020304" pitchFamily="18" charset="0"/>
              </a:rPr>
              <a:t>INDEX</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C37A8E-08F0-3E76-F1A3-6C350D98AC89}"/>
              </a:ext>
            </a:extLst>
          </p:cNvPr>
          <p:cNvSpPr txBox="1"/>
          <p:nvPr/>
        </p:nvSpPr>
        <p:spPr>
          <a:xfrm>
            <a:off x="1533379" y="1013930"/>
            <a:ext cx="3376246" cy="560219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a:extLst>
              <a:ext uri="{FF2B5EF4-FFF2-40B4-BE49-F238E27FC236}">
                <a16:creationId xmlns:a16="http://schemas.microsoft.com/office/drawing/2014/main" id="{65D4090B-862D-C821-D2E7-C5CAA8D577AD}"/>
              </a:ext>
            </a:extLst>
          </p:cNvPr>
          <p:cNvSpPr txBox="1"/>
          <p:nvPr/>
        </p:nvSpPr>
        <p:spPr>
          <a:xfrm>
            <a:off x="6096000" y="997138"/>
            <a:ext cx="5185448" cy="54582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Methodology/algorithm</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Output screens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Conclusion</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Future enhancement</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75970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989315"/>
            <a:ext cx="10548730" cy="5352106"/>
          </a:xfrm>
          <a:prstGeom prst="rect">
            <a:avLst/>
          </a:prstGeom>
          <a:noFill/>
        </p:spPr>
        <p:txBody>
          <a:bodyPr wrap="square">
            <a:spAutoFit/>
          </a:bodyPr>
          <a:lstStyle/>
          <a:p>
            <a:pPr algn="just">
              <a:lnSpc>
                <a:spcPct val="20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 Data Collection: In this module, the dataset containing images for stroke identification is divided into two subsets: the training dataset and the testing dataset. This split is typically done with a test size of 20%. The training dataset is used to teach the model, while the testing dataset is used to evaluate its performance.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Data Splitting: The pre-processed dataset is split into two subsets:</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Model Training: The training process involves fine-tuning the parameters of the auto-encoder model to minimize reconstruction errors and effectively enhance text clarity in noisy images. This process takes 80% of the data from the dataset.</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Model Testing: The remaining 20% of the dataset is used for testing. In this process, the trained model makes predictions, and its performance is evaluated based on accuracy and other metrics.</a:t>
            </a:r>
          </a:p>
        </p:txBody>
      </p:sp>
      <p:sp>
        <p:nvSpPr>
          <p:cNvPr id="4" name="TextBox 3">
            <a:extLst>
              <a:ext uri="{FF2B5EF4-FFF2-40B4-BE49-F238E27FC236}">
                <a16:creationId xmlns:a16="http://schemas.microsoft.com/office/drawing/2014/main" id="{20603B85-0E70-B08B-C58A-D7D57D86CB56}"/>
              </a:ext>
            </a:extLst>
          </p:cNvPr>
          <p:cNvSpPr txBox="1"/>
          <p:nvPr/>
        </p:nvSpPr>
        <p:spPr>
          <a:xfrm>
            <a:off x="5037732" y="240808"/>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t>MODULES</a:t>
            </a:r>
            <a:endParaRPr lang="en-IN" dirty="0"/>
          </a:p>
        </p:txBody>
      </p:sp>
    </p:spTree>
    <p:extLst>
      <p:ext uri="{BB962C8B-B14F-4D97-AF65-F5344CB8AC3E}">
        <p14:creationId xmlns:p14="http://schemas.microsoft.com/office/powerpoint/2010/main" val="1906148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1360376"/>
            <a:ext cx="10548730" cy="3874779"/>
          </a:xfrm>
          <a:prstGeom prst="rect">
            <a:avLst/>
          </a:prstGeom>
          <a:noFill/>
        </p:spPr>
        <p:txBody>
          <a:bodyPr wrap="square">
            <a:spAutoFit/>
          </a:bodyPr>
          <a:lstStyle/>
          <a:p>
            <a:pPr algn="just">
              <a:lnSpc>
                <a:spcPct val="20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 Model Training: The training process involves using 80% of the dataset to teach the model. The model parameters are fine-tuned to minimize reconstruction errors through iterative optimization techniques, such as gradient descent.</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Model Testing: The remaining 20% of the dataset is used for testing. The trained model predicts the segmentation of ischemic stroke lesions, and its performance is evaluated to determine the model's accuracy.</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 Model Saving: Once trained, the model is saved in a .pt format, preserving its learned weights and biases. </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 Model Prediction: Finally, we can input new images into the trained model to predict stroke.</a:t>
            </a:r>
          </a:p>
        </p:txBody>
      </p:sp>
      <p:sp>
        <p:nvSpPr>
          <p:cNvPr id="4" name="TextBox 3">
            <a:extLst>
              <a:ext uri="{FF2B5EF4-FFF2-40B4-BE49-F238E27FC236}">
                <a16:creationId xmlns:a16="http://schemas.microsoft.com/office/drawing/2014/main" id="{20603B85-0E70-B08B-C58A-D7D57D86CB56}"/>
              </a:ext>
            </a:extLst>
          </p:cNvPr>
          <p:cNvSpPr txBox="1"/>
          <p:nvPr/>
        </p:nvSpPr>
        <p:spPr>
          <a:xfrm>
            <a:off x="5037732" y="240808"/>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t>MODULES</a:t>
            </a:r>
            <a:endParaRPr lang="en-IN" dirty="0"/>
          </a:p>
        </p:txBody>
      </p:sp>
    </p:spTree>
    <p:extLst>
      <p:ext uri="{BB962C8B-B14F-4D97-AF65-F5344CB8AC3E}">
        <p14:creationId xmlns:p14="http://schemas.microsoft.com/office/powerpoint/2010/main" val="195952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1360376"/>
            <a:ext cx="10548730" cy="3977371"/>
          </a:xfrm>
          <a:prstGeom prst="rect">
            <a:avLst/>
          </a:prstGeom>
          <a:noFill/>
        </p:spPr>
        <p:txBody>
          <a:bodyPr wrap="square">
            <a:spAutoFit/>
          </a:bodyPr>
          <a:lstStyle/>
          <a:p>
            <a:pPr algn="just">
              <a:lnSpc>
                <a:spcPct val="200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 Register: Users should first register with their credentials to create an account in the system.</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 Login: Users can log in with their registered credentials to access the system.</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 Upload Data: Users can upload their images to predict whether it is stroke or normal.</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 Viewing Results: That uploaded image will going to the model part to predict and it will give the prediction and user can view the result.</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 Logout: Finally, users can log out of the system to secure their session and personal data.</a:t>
            </a:r>
          </a:p>
        </p:txBody>
      </p:sp>
      <p:sp>
        <p:nvSpPr>
          <p:cNvPr id="4" name="TextBox 3">
            <a:extLst>
              <a:ext uri="{FF2B5EF4-FFF2-40B4-BE49-F238E27FC236}">
                <a16:creationId xmlns:a16="http://schemas.microsoft.com/office/drawing/2014/main" id="{20603B85-0E70-B08B-C58A-D7D57D86CB56}"/>
              </a:ext>
            </a:extLst>
          </p:cNvPr>
          <p:cNvSpPr txBox="1"/>
          <p:nvPr/>
        </p:nvSpPr>
        <p:spPr>
          <a:xfrm>
            <a:off x="5037732" y="240808"/>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t>MODULES</a:t>
            </a:r>
            <a:endParaRPr lang="en-IN" dirty="0"/>
          </a:p>
        </p:txBody>
      </p:sp>
    </p:spTree>
    <p:extLst>
      <p:ext uri="{BB962C8B-B14F-4D97-AF65-F5344CB8AC3E}">
        <p14:creationId xmlns:p14="http://schemas.microsoft.com/office/powerpoint/2010/main" val="4166669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72025-3A8B-4739-C3CE-DEFA7FFED9A7}"/>
              </a:ext>
            </a:extLst>
          </p:cNvPr>
          <p:cNvSpPr txBox="1"/>
          <p:nvPr/>
        </p:nvSpPr>
        <p:spPr>
          <a:xfrm>
            <a:off x="4496346" y="257885"/>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AEBA0A-5671-1AD3-8B30-C48DF6A17BD6}"/>
              </a:ext>
            </a:extLst>
          </p:cNvPr>
          <p:cNvSpPr txBox="1"/>
          <p:nvPr/>
        </p:nvSpPr>
        <p:spPr>
          <a:xfrm>
            <a:off x="957468" y="1328182"/>
            <a:ext cx="10277062" cy="3936334"/>
          </a:xfrm>
          <a:prstGeom prst="rect">
            <a:avLst/>
          </a:prstGeom>
          <a:noFill/>
        </p:spPr>
        <p:txBody>
          <a:bodyPr wrap="square">
            <a:spAutoFit/>
          </a:bodyPr>
          <a:lstStyle/>
          <a:p>
            <a:pPr algn="just">
              <a:lnSpc>
                <a:spcPct val="15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Mobile Net:</a:t>
            </a:r>
          </a:p>
          <a:p>
            <a:pPr algn="just">
              <a:lnSpc>
                <a:spcPct val="200000"/>
              </a:lnSpc>
              <a:spcAft>
                <a:spcPts val="800"/>
              </a:spcAft>
            </a:pP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lightweight, efficient deep learning model designed for mobile and embedded vision applications. In this project,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used for the classification of neuroimages into normal and stroke categories. The model architecture is optimized for speed and performance, making it suitable for real-time applications.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separable convolutions significantly reduce the number of parameters, allowing it to maintain high accuracy while being computationally efficient. The model is trained on a diverse dataset of neuroimages, leveraging advanced preprocessing techniques to enhance its generalizability and performance.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ability to efficiently process images and extract relevant features makes it an ideal choice for the stroke identification task</a:t>
            </a:r>
          </a:p>
        </p:txBody>
      </p:sp>
    </p:spTree>
    <p:extLst>
      <p:ext uri="{BB962C8B-B14F-4D97-AF65-F5344CB8AC3E}">
        <p14:creationId xmlns:p14="http://schemas.microsoft.com/office/powerpoint/2010/main" val="184129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72025-3A8B-4739-C3CE-DEFA7FFED9A7}"/>
              </a:ext>
            </a:extLst>
          </p:cNvPr>
          <p:cNvSpPr txBox="1"/>
          <p:nvPr/>
        </p:nvSpPr>
        <p:spPr>
          <a:xfrm>
            <a:off x="4496345" y="112111"/>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AEBA0A-5671-1AD3-8B30-C48DF6A17BD6}"/>
              </a:ext>
            </a:extLst>
          </p:cNvPr>
          <p:cNvSpPr txBox="1"/>
          <p:nvPr/>
        </p:nvSpPr>
        <p:spPr>
          <a:xfrm>
            <a:off x="584750" y="737193"/>
            <a:ext cx="11022498" cy="6008696"/>
          </a:xfrm>
          <a:prstGeom prst="rect">
            <a:avLst/>
          </a:prstGeom>
          <a:noFill/>
        </p:spPr>
        <p:txBody>
          <a:bodyPr wrap="square">
            <a:spAutoFit/>
          </a:bodyPr>
          <a:lstStyle/>
          <a:p>
            <a:pPr algn="just">
              <a:lnSpc>
                <a:spcPct val="15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200000"/>
              </a:lnSpc>
              <a:spcAft>
                <a:spcPts val="800"/>
              </a:spcAft>
            </a:pP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short for Residual Networks, is a deep learning model known for its robustness and ability to train very deep neural networks. In this project,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utilized to classify neuroimages into normal and stroke categories.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architecture addresses the vanishing gradient problem by introducing residual connections, which allow gradients to flow through the network more effectively during training. This enables the model to learn complex patterns and features from the neuroimages, improving classification accuracy. The model is trained using a dataset of neuroimages, incorporating data augmentation and preprocessing techniques to enhance its robustness.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powerful feature extraction capabilities make it a strong candidate for accurately identifying stroke in neuroimages. </a:t>
            </a:r>
          </a:p>
          <a:p>
            <a:pPr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leveraging the strengths of both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project aims to create a robust and efficient diagnostic model for stroke identification.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provides a lightweight, fast, and efficient solution, while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offers powerful feature extraction capabilities. Together, these models form a comprehensive approach to accurately classify neuroimages, improving the early diagnosis and treatment of stroke.</a:t>
            </a:r>
          </a:p>
        </p:txBody>
      </p:sp>
    </p:spTree>
    <p:extLst>
      <p:ext uri="{BB962C8B-B14F-4D97-AF65-F5344CB8AC3E}">
        <p14:creationId xmlns:p14="http://schemas.microsoft.com/office/powerpoint/2010/main" val="2400301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09971" y="2509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122953" y="2094875"/>
            <a:ext cx="9946093" cy="2479525"/>
          </a:xfrm>
          <a:prstGeom prst="rect">
            <a:avLst/>
          </a:prstGeom>
          <a:noFill/>
        </p:spPr>
        <p:txBody>
          <a:bodyPr wrap="square" rtlCol="0">
            <a:spAutoFit/>
          </a:bodyPr>
          <a:lstStyle/>
          <a:p>
            <a:pPr marL="342900" lvl="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Use Case Diagram: </a:t>
            </a:r>
            <a:r>
              <a:rPr lang="en-US" sz="16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3110106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6651" y="-4726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pic>
        <p:nvPicPr>
          <p:cNvPr id="2" name="Picture 1">
            <a:extLst>
              <a:ext uri="{FF2B5EF4-FFF2-40B4-BE49-F238E27FC236}">
                <a16:creationId xmlns:a16="http://schemas.microsoft.com/office/drawing/2014/main" id="{338E4E4B-AB29-9EB3-7FFB-9CFBEACC16A0}"/>
              </a:ext>
            </a:extLst>
          </p:cNvPr>
          <p:cNvPicPr>
            <a:picLocks noChangeAspect="1"/>
          </p:cNvPicPr>
          <p:nvPr/>
        </p:nvPicPr>
        <p:blipFill>
          <a:blip r:embed="rId2"/>
          <a:stretch>
            <a:fillRect/>
          </a:stretch>
        </p:blipFill>
        <p:spPr>
          <a:xfrm>
            <a:off x="2977279" y="883611"/>
            <a:ext cx="5941434" cy="5492846"/>
          </a:xfrm>
          <a:prstGeom prst="rect">
            <a:avLst/>
          </a:prstGeom>
        </p:spPr>
      </p:pic>
      <p:sp>
        <p:nvSpPr>
          <p:cNvPr id="5" name="TextBox 4">
            <a:extLst>
              <a:ext uri="{FF2B5EF4-FFF2-40B4-BE49-F238E27FC236}">
                <a16:creationId xmlns:a16="http://schemas.microsoft.com/office/drawing/2014/main" id="{078E548C-2650-C1F5-4C0D-AB07BFA320F1}"/>
              </a:ext>
            </a:extLst>
          </p:cNvPr>
          <p:cNvSpPr txBox="1"/>
          <p:nvPr/>
        </p:nvSpPr>
        <p:spPr>
          <a:xfrm>
            <a:off x="4853355" y="6308253"/>
            <a:ext cx="25603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Use Case Diagram</a:t>
            </a:r>
            <a:endParaRPr lang="en-IN" dirty="0"/>
          </a:p>
        </p:txBody>
      </p:sp>
    </p:spTree>
    <p:extLst>
      <p:ext uri="{BB962C8B-B14F-4D97-AF65-F5344CB8AC3E}">
        <p14:creationId xmlns:p14="http://schemas.microsoft.com/office/powerpoint/2010/main" val="407231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30436" y="11500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27072" y="870169"/>
            <a:ext cx="10524029" cy="1987082"/>
          </a:xfrm>
          <a:prstGeom prst="rect">
            <a:avLst/>
          </a:prstGeom>
          <a:noFill/>
        </p:spPr>
        <p:txBody>
          <a:bodyPr wrap="square" rtlCol="0">
            <a:spAutoFit/>
          </a:bodyPr>
          <a:lstStyle/>
          <a:p>
            <a:pPr marL="342900" lvl="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Class Diagram:</a:t>
            </a:r>
          </a:p>
          <a:p>
            <a:pPr algn="just">
              <a:lnSpc>
                <a:spcPct val="200000"/>
              </a:lnSpc>
            </a:pPr>
            <a:r>
              <a:rPr lang="en-US" sz="16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5" name="Picture 4">
            <a:extLst>
              <a:ext uri="{FF2B5EF4-FFF2-40B4-BE49-F238E27FC236}">
                <a16:creationId xmlns:a16="http://schemas.microsoft.com/office/drawing/2014/main" id="{7BE40D4F-2C87-DC6A-EA55-03D1AC54ACFA}"/>
              </a:ext>
            </a:extLst>
          </p:cNvPr>
          <p:cNvPicPr>
            <a:picLocks noChangeAspect="1"/>
          </p:cNvPicPr>
          <p:nvPr/>
        </p:nvPicPr>
        <p:blipFill>
          <a:blip r:embed="rId2"/>
          <a:stretch>
            <a:fillRect/>
          </a:stretch>
        </p:blipFill>
        <p:spPr>
          <a:xfrm>
            <a:off x="2509665" y="2981252"/>
            <a:ext cx="7617439" cy="3231668"/>
          </a:xfrm>
          <a:prstGeom prst="rect">
            <a:avLst/>
          </a:prstGeom>
        </p:spPr>
      </p:pic>
    </p:spTree>
    <p:extLst>
      <p:ext uri="{BB962C8B-B14F-4D97-AF65-F5344CB8AC3E}">
        <p14:creationId xmlns:p14="http://schemas.microsoft.com/office/powerpoint/2010/main" val="3157564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0519" y="31501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92912" y="2435459"/>
            <a:ext cx="9006176" cy="198708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Sequence Diagram: </a:t>
            </a:r>
            <a:r>
              <a:rPr lang="en-US" sz="16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p:txBody>
      </p:sp>
    </p:spTree>
    <p:extLst>
      <p:ext uri="{BB962C8B-B14F-4D97-AF65-F5344CB8AC3E}">
        <p14:creationId xmlns:p14="http://schemas.microsoft.com/office/powerpoint/2010/main" val="487777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C76A-D81F-3349-725F-F4AE2E28506F}"/>
              </a:ext>
            </a:extLst>
          </p:cNvPr>
          <p:cNvSpPr txBox="1"/>
          <p:nvPr/>
        </p:nvSpPr>
        <p:spPr>
          <a:xfrm>
            <a:off x="4853355" y="6308253"/>
            <a:ext cx="25603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Sequence Diagram</a:t>
            </a:r>
            <a:endParaRPr lang="en-IN" dirty="0"/>
          </a:p>
        </p:txBody>
      </p:sp>
      <p:sp>
        <p:nvSpPr>
          <p:cNvPr id="5" name="Title 1">
            <a:extLst>
              <a:ext uri="{FF2B5EF4-FFF2-40B4-BE49-F238E27FC236}">
                <a16:creationId xmlns:a16="http://schemas.microsoft.com/office/drawing/2014/main" id="{A63B48B4-F925-600B-6D3D-F69711C6DF7D}"/>
              </a:ext>
            </a:extLst>
          </p:cNvPr>
          <p:cNvSpPr txBox="1"/>
          <p:nvPr/>
        </p:nvSpPr>
        <p:spPr>
          <a:xfrm>
            <a:off x="123795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pic>
        <p:nvPicPr>
          <p:cNvPr id="2" name="Picture 1">
            <a:extLst>
              <a:ext uri="{FF2B5EF4-FFF2-40B4-BE49-F238E27FC236}">
                <a16:creationId xmlns:a16="http://schemas.microsoft.com/office/drawing/2014/main" id="{07CC7FF7-A7C7-6187-BCF2-95FD6ADB2B12}"/>
              </a:ext>
            </a:extLst>
          </p:cNvPr>
          <p:cNvPicPr>
            <a:picLocks noChangeAspect="1"/>
          </p:cNvPicPr>
          <p:nvPr/>
        </p:nvPicPr>
        <p:blipFill>
          <a:blip r:embed="rId2"/>
          <a:stretch>
            <a:fillRect/>
          </a:stretch>
        </p:blipFill>
        <p:spPr>
          <a:xfrm>
            <a:off x="3889099" y="1090360"/>
            <a:ext cx="4095750" cy="5058410"/>
          </a:xfrm>
          <a:prstGeom prst="rect">
            <a:avLst/>
          </a:prstGeom>
        </p:spPr>
      </p:pic>
    </p:spTree>
    <p:extLst>
      <p:ext uri="{BB962C8B-B14F-4D97-AF65-F5344CB8AC3E}">
        <p14:creationId xmlns:p14="http://schemas.microsoft.com/office/powerpoint/2010/main" val="68801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06362" y="238062"/>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821792" y="993622"/>
            <a:ext cx="10548415" cy="5321329"/>
          </a:xfrm>
          <a:prstGeom prst="rect">
            <a:avLst/>
          </a:prstGeom>
        </p:spPr>
        <p:txBody>
          <a:bodyPr wrap="square">
            <a:spAutoFit/>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early and accurate diagnosis of stroke is critical for effective treatment and improved patient outcomes. Traditional diagnostic methods often face challenges in achieving high accuracy and efficiency. In this study, we propose an innovative machine learning-based diagnostic model utilizing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architectures to classify neuroimages into normal and stroke categories. Our approach leverages the robust feature extraction capabilities of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the lightweight, efficient nature of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to create a comprehensive diagnostic tool. The model is trained on a diverse dataset of neuroimages, incorporating advanced preprocessing techniques to enhance its generalizability and performance. Initial experiments demonstrate that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achieves a training accuracy of 94% with normal images, while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achieves an impressive 92% training accuracy with normal images. These results highlight the potential of our proposed model to significantly improve the accuracy and speed of stroke diagnosis, providing a valuable tool for clinicians and healthcare providers. Future work will focus on further validation with larger datasets and real-world clinical trials to establish the model's efficacy and reliability in clinical settings. This study underscores the transformative potential of deep learning models in advancing stroke diagnosis and enhancing patient care.</a:t>
            </a: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Keywords: Stroke Diagnosis, Machine Learning, Deep Learning,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Neuroimages, Medical Imaging, Stroke Classification, Diagnostic Model, Healthcare AI.</a:t>
            </a:r>
          </a:p>
        </p:txBody>
      </p:sp>
    </p:spTree>
    <p:extLst>
      <p:ext uri="{BB962C8B-B14F-4D97-AF65-F5344CB8AC3E}">
        <p14:creationId xmlns:p14="http://schemas.microsoft.com/office/powerpoint/2010/main" val="1135545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61756" y="29114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325362" y="2177551"/>
            <a:ext cx="10018499" cy="2971967"/>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Collaboration Diagram:</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331024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AF7115-AC39-82E7-6D66-E4E2AD1F0A96}"/>
              </a:ext>
            </a:extLst>
          </p:cNvPr>
          <p:cNvSpPr txBox="1"/>
          <p:nvPr/>
        </p:nvSpPr>
        <p:spPr>
          <a:xfrm>
            <a:off x="4431323" y="6263957"/>
            <a:ext cx="310896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Collaboration Diagram</a:t>
            </a:r>
            <a:endParaRPr lang="en-IN" dirty="0"/>
          </a:p>
        </p:txBody>
      </p:sp>
      <p:sp>
        <p:nvSpPr>
          <p:cNvPr id="5" name="Title 1">
            <a:extLst>
              <a:ext uri="{FF2B5EF4-FFF2-40B4-BE49-F238E27FC236}">
                <a16:creationId xmlns:a16="http://schemas.microsoft.com/office/drawing/2014/main" id="{588EFAB0-1958-E47A-CEEC-397630B817C3}"/>
              </a:ext>
            </a:extLst>
          </p:cNvPr>
          <p:cNvSpPr txBox="1"/>
          <p:nvPr/>
        </p:nvSpPr>
        <p:spPr>
          <a:xfrm>
            <a:off x="117591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pic>
        <p:nvPicPr>
          <p:cNvPr id="2" name="Picture 1">
            <a:extLst>
              <a:ext uri="{FF2B5EF4-FFF2-40B4-BE49-F238E27FC236}">
                <a16:creationId xmlns:a16="http://schemas.microsoft.com/office/drawing/2014/main" id="{008581CB-58DB-6351-4D2F-6CCCF9AAE7A5}"/>
              </a:ext>
            </a:extLst>
          </p:cNvPr>
          <p:cNvPicPr>
            <a:picLocks noChangeAspect="1"/>
          </p:cNvPicPr>
          <p:nvPr/>
        </p:nvPicPr>
        <p:blipFill>
          <a:blip r:embed="rId2"/>
          <a:stretch>
            <a:fillRect/>
          </a:stretch>
        </p:blipFill>
        <p:spPr>
          <a:xfrm>
            <a:off x="3392005" y="930878"/>
            <a:ext cx="5221908" cy="5138618"/>
          </a:xfrm>
          <a:prstGeom prst="rect">
            <a:avLst/>
          </a:prstGeom>
        </p:spPr>
      </p:pic>
    </p:spTree>
    <p:extLst>
      <p:ext uri="{BB962C8B-B14F-4D97-AF65-F5344CB8AC3E}">
        <p14:creationId xmlns:p14="http://schemas.microsoft.com/office/powerpoint/2010/main" val="160301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1558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069145" y="1301567"/>
            <a:ext cx="10396024" cy="198708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Deployment Diagram</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pic>
        <p:nvPicPr>
          <p:cNvPr id="5" name="Picture 4">
            <a:extLst>
              <a:ext uri="{FF2B5EF4-FFF2-40B4-BE49-F238E27FC236}">
                <a16:creationId xmlns:a16="http://schemas.microsoft.com/office/drawing/2014/main" id="{9CC35BCC-8B62-64A5-B40A-6985C22939C1}"/>
              </a:ext>
            </a:extLst>
          </p:cNvPr>
          <p:cNvPicPr>
            <a:picLocks noChangeAspect="1"/>
          </p:cNvPicPr>
          <p:nvPr/>
        </p:nvPicPr>
        <p:blipFill>
          <a:blip r:embed="rId2"/>
          <a:stretch>
            <a:fillRect/>
          </a:stretch>
        </p:blipFill>
        <p:spPr>
          <a:xfrm>
            <a:off x="3752229" y="3429000"/>
            <a:ext cx="4394740" cy="2166246"/>
          </a:xfrm>
          <a:prstGeom prst="rect">
            <a:avLst/>
          </a:prstGeom>
        </p:spPr>
      </p:pic>
    </p:spTree>
    <p:extLst>
      <p:ext uri="{BB962C8B-B14F-4D97-AF65-F5344CB8AC3E}">
        <p14:creationId xmlns:p14="http://schemas.microsoft.com/office/powerpoint/2010/main" val="2467691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64098" y="31499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33727" y="1844466"/>
            <a:ext cx="9449059" cy="2479525"/>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Activity Diagram:</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US" sz="16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616482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FD86D1-1159-7596-B27C-BBD55CE4AA12}"/>
              </a:ext>
            </a:extLst>
          </p:cNvPr>
          <p:cNvSpPr txBox="1"/>
          <p:nvPr/>
        </p:nvSpPr>
        <p:spPr>
          <a:xfrm>
            <a:off x="1460942" y="-2874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5" name="TextBox 4">
            <a:extLst>
              <a:ext uri="{FF2B5EF4-FFF2-40B4-BE49-F238E27FC236}">
                <a16:creationId xmlns:a16="http://schemas.microsoft.com/office/drawing/2014/main" id="{B3813490-685B-C9A5-5A39-6CC2137B09DD}"/>
              </a:ext>
            </a:extLst>
          </p:cNvPr>
          <p:cNvSpPr txBox="1"/>
          <p:nvPr/>
        </p:nvSpPr>
        <p:spPr>
          <a:xfrm>
            <a:off x="4870814" y="6231988"/>
            <a:ext cx="245037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Activity Diagram</a:t>
            </a:r>
            <a:endParaRPr lang="en-IN" dirty="0"/>
          </a:p>
        </p:txBody>
      </p:sp>
      <p:pic>
        <p:nvPicPr>
          <p:cNvPr id="4" name="Picture 3">
            <a:extLst>
              <a:ext uri="{FF2B5EF4-FFF2-40B4-BE49-F238E27FC236}">
                <a16:creationId xmlns:a16="http://schemas.microsoft.com/office/drawing/2014/main" id="{BB658353-21DD-EE44-0BCF-BA6C0FD696A5}"/>
              </a:ext>
            </a:extLst>
          </p:cNvPr>
          <p:cNvPicPr>
            <a:picLocks noChangeAspect="1"/>
          </p:cNvPicPr>
          <p:nvPr/>
        </p:nvPicPr>
        <p:blipFill>
          <a:blip r:embed="rId2"/>
          <a:stretch>
            <a:fillRect/>
          </a:stretch>
        </p:blipFill>
        <p:spPr>
          <a:xfrm>
            <a:off x="4177030" y="902131"/>
            <a:ext cx="3837940" cy="5405323"/>
          </a:xfrm>
          <a:prstGeom prst="rect">
            <a:avLst/>
          </a:prstGeom>
        </p:spPr>
      </p:pic>
    </p:spTree>
    <p:extLst>
      <p:ext uri="{BB962C8B-B14F-4D97-AF65-F5344CB8AC3E}">
        <p14:creationId xmlns:p14="http://schemas.microsoft.com/office/powerpoint/2010/main" val="3154840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9416" y="26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350846" y="1196249"/>
            <a:ext cx="9933889" cy="1987082"/>
          </a:xfrm>
          <a:prstGeom prst="rect">
            <a:avLst/>
          </a:prstGeom>
          <a:noFill/>
        </p:spPr>
        <p:txBody>
          <a:bodyPr wrap="square" rtlCol="0">
            <a:spAutoFit/>
          </a:bodyPr>
          <a:lstStyle/>
          <a:p>
            <a:pPr marL="342900" indent="-342900" algn="just">
              <a:lnSpc>
                <a:spcPct val="20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Component Diagram</a:t>
            </a:r>
            <a:r>
              <a:rPr lang="en-US" sz="1600" dirty="0">
                <a:latin typeface="Times New Roman" panose="02020603050405020304" pitchFamily="18" charset="0"/>
                <a:cs typeface="Times New Roman" panose="02020603050405020304" pitchFamily="18" charset="0"/>
              </a:rPr>
              <a:t>:</a:t>
            </a:r>
          </a:p>
          <a:p>
            <a:pPr algn="just">
              <a:lnSpc>
                <a:spcPct val="200000"/>
              </a:lnSpc>
            </a:pPr>
            <a:r>
              <a:rPr lang="en-US" sz="16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1600" b="1"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pic>
        <p:nvPicPr>
          <p:cNvPr id="5" name="Picture 4">
            <a:extLst>
              <a:ext uri="{FF2B5EF4-FFF2-40B4-BE49-F238E27FC236}">
                <a16:creationId xmlns:a16="http://schemas.microsoft.com/office/drawing/2014/main" id="{8C85D2ED-C9F4-A48C-10BD-D11D81AF5603}"/>
              </a:ext>
            </a:extLst>
          </p:cNvPr>
          <p:cNvPicPr>
            <a:picLocks noChangeAspect="1"/>
          </p:cNvPicPr>
          <p:nvPr/>
        </p:nvPicPr>
        <p:blipFill>
          <a:blip r:embed="rId2"/>
          <a:stretch>
            <a:fillRect/>
          </a:stretch>
        </p:blipFill>
        <p:spPr>
          <a:xfrm>
            <a:off x="3803374" y="3980742"/>
            <a:ext cx="5539537" cy="1476073"/>
          </a:xfrm>
          <a:prstGeom prst="rect">
            <a:avLst/>
          </a:prstGeom>
        </p:spPr>
      </p:pic>
    </p:spTree>
    <p:extLst>
      <p:ext uri="{BB962C8B-B14F-4D97-AF65-F5344CB8AC3E}">
        <p14:creationId xmlns:p14="http://schemas.microsoft.com/office/powerpoint/2010/main" val="4111726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1149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522190" y="746832"/>
            <a:ext cx="11147620" cy="22640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ER Diagram: </a:t>
            </a:r>
            <a:r>
              <a:rPr lang="en-US" sz="16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 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pic>
        <p:nvPicPr>
          <p:cNvPr id="5" name="Picture 4">
            <a:extLst>
              <a:ext uri="{FF2B5EF4-FFF2-40B4-BE49-F238E27FC236}">
                <a16:creationId xmlns:a16="http://schemas.microsoft.com/office/drawing/2014/main" id="{203C20B8-A8D2-9AD2-0E75-5777476FF72D}"/>
              </a:ext>
            </a:extLst>
          </p:cNvPr>
          <p:cNvPicPr>
            <a:picLocks noChangeAspect="1"/>
          </p:cNvPicPr>
          <p:nvPr/>
        </p:nvPicPr>
        <p:blipFill>
          <a:blip r:embed="rId2"/>
          <a:stretch>
            <a:fillRect/>
          </a:stretch>
        </p:blipFill>
        <p:spPr>
          <a:xfrm>
            <a:off x="1886432" y="3261815"/>
            <a:ext cx="7906210" cy="3203303"/>
          </a:xfrm>
          <a:prstGeom prst="rect">
            <a:avLst/>
          </a:prstGeom>
        </p:spPr>
      </p:pic>
    </p:spTree>
    <p:extLst>
      <p:ext uri="{BB962C8B-B14F-4D97-AF65-F5344CB8AC3E}">
        <p14:creationId xmlns:p14="http://schemas.microsoft.com/office/powerpoint/2010/main" val="1198988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2734" y="16049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602672" y="1091377"/>
            <a:ext cx="10674928" cy="22640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DFD Diagram: </a:t>
            </a:r>
            <a:r>
              <a:rPr lang="en-US" sz="16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pic>
        <p:nvPicPr>
          <p:cNvPr id="2" name="Picture 1">
            <a:extLst>
              <a:ext uri="{FF2B5EF4-FFF2-40B4-BE49-F238E27FC236}">
                <a16:creationId xmlns:a16="http://schemas.microsoft.com/office/drawing/2014/main" id="{C6A9BB41-21E8-E119-3506-FA7B3926C916}"/>
              </a:ext>
            </a:extLst>
          </p:cNvPr>
          <p:cNvPicPr>
            <a:picLocks noChangeAspect="1"/>
          </p:cNvPicPr>
          <p:nvPr/>
        </p:nvPicPr>
        <p:blipFill>
          <a:blip r:embed="rId2"/>
          <a:stretch>
            <a:fillRect/>
          </a:stretch>
        </p:blipFill>
        <p:spPr>
          <a:xfrm>
            <a:off x="2817012" y="3502542"/>
            <a:ext cx="6578779" cy="2394115"/>
          </a:xfrm>
          <a:prstGeom prst="rect">
            <a:avLst/>
          </a:prstGeom>
        </p:spPr>
      </p:pic>
      <p:sp>
        <p:nvSpPr>
          <p:cNvPr id="5" name="TextBox 4">
            <a:extLst>
              <a:ext uri="{FF2B5EF4-FFF2-40B4-BE49-F238E27FC236}">
                <a16:creationId xmlns:a16="http://schemas.microsoft.com/office/drawing/2014/main" id="{0E69EC2C-3F7A-5387-260C-AE80B0E67C5E}"/>
              </a:ext>
            </a:extLst>
          </p:cNvPr>
          <p:cNvSpPr txBox="1"/>
          <p:nvPr/>
        </p:nvSpPr>
        <p:spPr>
          <a:xfrm>
            <a:off x="4817805" y="6043741"/>
            <a:ext cx="292146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Context level Diagram</a:t>
            </a:r>
            <a:endParaRPr lang="en-IN" dirty="0"/>
          </a:p>
        </p:txBody>
      </p:sp>
    </p:spTree>
    <p:extLst>
      <p:ext uri="{BB962C8B-B14F-4D97-AF65-F5344CB8AC3E}">
        <p14:creationId xmlns:p14="http://schemas.microsoft.com/office/powerpoint/2010/main" val="432816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08384" y="9751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42387" y="616805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a:extLst>
              <a:ext uri="{FF2B5EF4-FFF2-40B4-BE49-F238E27FC236}">
                <a16:creationId xmlns:a16="http://schemas.microsoft.com/office/drawing/2014/main" id="{059E2B9B-1BD8-326B-F23F-D7E07F898896}"/>
              </a:ext>
            </a:extLst>
          </p:cNvPr>
          <p:cNvPicPr>
            <a:picLocks noChangeAspect="1"/>
          </p:cNvPicPr>
          <p:nvPr/>
        </p:nvPicPr>
        <p:blipFill>
          <a:blip r:embed="rId2"/>
          <a:stretch>
            <a:fillRect/>
          </a:stretch>
        </p:blipFill>
        <p:spPr>
          <a:xfrm>
            <a:off x="2452631" y="1028392"/>
            <a:ext cx="7652421" cy="4758426"/>
          </a:xfrm>
          <a:prstGeom prst="rect">
            <a:avLst/>
          </a:prstGeom>
        </p:spPr>
      </p:pic>
    </p:spTree>
    <p:extLst>
      <p:ext uri="{BB962C8B-B14F-4D97-AF65-F5344CB8AC3E}">
        <p14:creationId xmlns:p14="http://schemas.microsoft.com/office/powerpoint/2010/main" val="3784843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116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6277486"/>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5" name="Picture 4">
            <a:extLst>
              <a:ext uri="{FF2B5EF4-FFF2-40B4-BE49-F238E27FC236}">
                <a16:creationId xmlns:a16="http://schemas.microsoft.com/office/drawing/2014/main" id="{F856CB59-F068-4E4E-AC4B-4BECD92D4CDE}"/>
              </a:ext>
            </a:extLst>
          </p:cNvPr>
          <p:cNvPicPr>
            <a:picLocks noChangeAspect="1"/>
          </p:cNvPicPr>
          <p:nvPr/>
        </p:nvPicPr>
        <p:blipFill>
          <a:blip r:embed="rId2"/>
          <a:stretch>
            <a:fillRect/>
          </a:stretch>
        </p:blipFill>
        <p:spPr>
          <a:xfrm>
            <a:off x="2999973" y="821539"/>
            <a:ext cx="6192051" cy="5455947"/>
          </a:xfrm>
          <a:prstGeom prst="rect">
            <a:avLst/>
          </a:prstGeom>
        </p:spPr>
      </p:pic>
    </p:spTree>
    <p:extLst>
      <p:ext uri="{BB962C8B-B14F-4D97-AF65-F5344CB8AC3E}">
        <p14:creationId xmlns:p14="http://schemas.microsoft.com/office/powerpoint/2010/main" val="3290329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83291" y="40735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054655" y="1755366"/>
            <a:ext cx="10082689" cy="2971967"/>
          </a:xfrm>
          <a:prstGeom prst="rect">
            <a:avLst/>
          </a:prstGeom>
          <a:noFill/>
        </p:spPr>
        <p:txBody>
          <a:bodyPr wrap="square" rtlCol="0">
            <a:spAutoFit/>
          </a:bodyPr>
          <a:lstStyle/>
          <a:p>
            <a:pPr algn="just">
              <a:lnSpc>
                <a:spcPct val="200000"/>
              </a:lnSpc>
              <a:spcAft>
                <a:spcPts val="800"/>
              </a:spcAft>
            </a:pPr>
            <a:r>
              <a:rPr lang="en-US" sz="1600" dirty="0">
                <a:solidFill>
                  <a:srgbClr val="000000"/>
                </a:solidFill>
                <a:effectLst/>
                <a:latin typeface="Times New Roman" panose="02020603050405020304" pitchFamily="18" charset="0"/>
                <a:ea typeface="Times New Roman" panose="02020603050405020304" pitchFamily="18" charset="0"/>
              </a:rPr>
              <a:t>The primary objective of this project is to develop a machine learning-based diagnostic model utilizing </a:t>
            </a:r>
            <a:r>
              <a:rPr lang="en-US" sz="1600" dirty="0" err="1">
                <a:solidFill>
                  <a:srgbClr val="000000"/>
                </a:solidFill>
                <a:effectLst/>
                <a:latin typeface="Times New Roman" panose="02020603050405020304" pitchFamily="18" charset="0"/>
                <a:ea typeface="Times New Roman" panose="02020603050405020304" pitchFamily="18" charset="0"/>
              </a:rPr>
              <a:t>ResNet</a:t>
            </a:r>
            <a:r>
              <a:rPr lang="en-US" sz="1600" dirty="0">
                <a:solidFill>
                  <a:srgbClr val="000000"/>
                </a:solidFill>
                <a:effectLst/>
                <a:latin typeface="Times New Roman" panose="02020603050405020304" pitchFamily="18" charset="0"/>
                <a:ea typeface="Times New Roman" panose="02020603050405020304" pitchFamily="18" charset="0"/>
              </a:rPr>
              <a:t> and </a:t>
            </a:r>
            <a:r>
              <a:rPr lang="en-US" sz="1600" dirty="0" err="1">
                <a:solidFill>
                  <a:srgbClr val="000000"/>
                </a:solidFill>
                <a:effectLst/>
                <a:latin typeface="Times New Roman" panose="02020603050405020304" pitchFamily="18" charset="0"/>
                <a:ea typeface="Times New Roman" panose="02020603050405020304" pitchFamily="18" charset="0"/>
              </a:rPr>
              <a:t>MobileNet</a:t>
            </a:r>
            <a:r>
              <a:rPr lang="en-US" sz="1600" dirty="0">
                <a:solidFill>
                  <a:srgbClr val="000000"/>
                </a:solidFill>
                <a:effectLst/>
                <a:latin typeface="Times New Roman" panose="02020603050405020304" pitchFamily="18" charset="0"/>
                <a:ea typeface="Times New Roman" panose="02020603050405020304" pitchFamily="18" charset="0"/>
              </a:rPr>
              <a:t> architectures to accurately classify neuroimages into normal and stroke categories. By leveraging the advanced feature extraction capabilities of </a:t>
            </a:r>
            <a:r>
              <a:rPr lang="en-US" sz="1600" dirty="0" err="1">
                <a:solidFill>
                  <a:srgbClr val="000000"/>
                </a:solidFill>
                <a:effectLst/>
                <a:latin typeface="Times New Roman" panose="02020603050405020304" pitchFamily="18" charset="0"/>
                <a:ea typeface="Times New Roman" panose="02020603050405020304" pitchFamily="18" charset="0"/>
              </a:rPr>
              <a:t>ResNet</a:t>
            </a:r>
            <a:r>
              <a:rPr lang="en-US" sz="1600" dirty="0">
                <a:solidFill>
                  <a:srgbClr val="000000"/>
                </a:solidFill>
                <a:effectLst/>
                <a:latin typeface="Times New Roman" panose="02020603050405020304" pitchFamily="18" charset="0"/>
                <a:ea typeface="Times New Roman" panose="02020603050405020304" pitchFamily="18" charset="0"/>
              </a:rPr>
              <a:t> and the efficiency of </a:t>
            </a:r>
            <a:r>
              <a:rPr lang="en-US" sz="1600" dirty="0" err="1">
                <a:solidFill>
                  <a:srgbClr val="000000"/>
                </a:solidFill>
                <a:effectLst/>
                <a:latin typeface="Times New Roman" panose="02020603050405020304" pitchFamily="18" charset="0"/>
                <a:ea typeface="Times New Roman" panose="02020603050405020304" pitchFamily="18" charset="0"/>
              </a:rPr>
              <a:t>MobileNet</a:t>
            </a:r>
            <a:r>
              <a:rPr lang="en-US" sz="1600" dirty="0">
                <a:solidFill>
                  <a:srgbClr val="000000"/>
                </a:solidFill>
                <a:effectLst/>
                <a:latin typeface="Times New Roman" panose="02020603050405020304" pitchFamily="18" charset="0"/>
                <a:ea typeface="Times New Roman" panose="02020603050405020304" pitchFamily="18" charset="0"/>
              </a:rPr>
              <a:t>, the project aims to create a robust and efficient diagnostic tool. This model seeks to enhance the accuracy and speed of stroke diagnosis, providing clinicians with a powerful tool for early detection and timely intervention, ultimately improving patient outcomes and quality of care.</a:t>
            </a:r>
          </a:p>
        </p:txBody>
      </p:sp>
    </p:spTree>
    <p:extLst>
      <p:ext uri="{BB962C8B-B14F-4D97-AF65-F5344CB8AC3E}">
        <p14:creationId xmlns:p14="http://schemas.microsoft.com/office/powerpoint/2010/main" val="2718045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RESULTS AND SCREENSHOTS</a:t>
            </a: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6105378"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HOME PAGE: </a:t>
            </a:r>
            <a:r>
              <a:rPr lang="en-US" sz="1800" dirty="0">
                <a:effectLst/>
                <a:latin typeface="Times New Roman" panose="02020603050405020304" pitchFamily="18" charset="0"/>
                <a:ea typeface="Calibri" panose="020F0502020204030204" pitchFamily="34" charset="0"/>
              </a:rPr>
              <a:t>This is the index Page of our website.</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647A3FF1-C3ED-C328-F45D-10E5454B1645}"/>
              </a:ext>
            </a:extLst>
          </p:cNvPr>
          <p:cNvPicPr>
            <a:picLocks noChangeAspect="1"/>
          </p:cNvPicPr>
          <p:nvPr/>
        </p:nvPicPr>
        <p:blipFill>
          <a:blip r:embed="rId2"/>
          <a:stretch>
            <a:fillRect/>
          </a:stretch>
        </p:blipFill>
        <p:spPr>
          <a:xfrm>
            <a:off x="1339572" y="1867672"/>
            <a:ext cx="9659732" cy="4503451"/>
          </a:xfrm>
          <a:prstGeom prst="rect">
            <a:avLst/>
          </a:prstGeom>
        </p:spPr>
      </p:pic>
    </p:spTree>
    <p:extLst>
      <p:ext uri="{BB962C8B-B14F-4D97-AF65-F5344CB8AC3E}">
        <p14:creationId xmlns:p14="http://schemas.microsoft.com/office/powerpoint/2010/main" val="3524889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RESULTS AND SCREENSHOTS</a:t>
            </a: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6865034"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REGISTRATION PAGE: </a:t>
            </a:r>
            <a:r>
              <a:rPr lang="en-US" sz="1800" dirty="0">
                <a:solidFill>
                  <a:srgbClr val="000000"/>
                </a:solidFill>
                <a:effectLst/>
                <a:latin typeface="Times New Roman" panose="02020603050405020304" pitchFamily="18" charset="0"/>
                <a:ea typeface="Calibri" panose="020F0502020204030204" pitchFamily="34" charset="0"/>
              </a:rPr>
              <a:t>User can register with their credentials.</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3A5DCA55-32F7-18EC-7507-F6DFBF39AA0E}"/>
              </a:ext>
            </a:extLst>
          </p:cNvPr>
          <p:cNvPicPr>
            <a:picLocks noChangeAspect="1"/>
          </p:cNvPicPr>
          <p:nvPr/>
        </p:nvPicPr>
        <p:blipFill>
          <a:blip r:embed="rId2"/>
          <a:stretch>
            <a:fillRect/>
          </a:stretch>
        </p:blipFill>
        <p:spPr>
          <a:xfrm>
            <a:off x="1339572" y="1884969"/>
            <a:ext cx="9633228" cy="4522046"/>
          </a:xfrm>
          <a:prstGeom prst="rect">
            <a:avLst/>
          </a:prstGeom>
        </p:spPr>
      </p:pic>
    </p:spTree>
    <p:extLst>
      <p:ext uri="{BB962C8B-B14F-4D97-AF65-F5344CB8AC3E}">
        <p14:creationId xmlns:p14="http://schemas.microsoft.com/office/powerpoint/2010/main" val="325903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RESULTS AND SCREENSHOTS</a:t>
            </a: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6105378"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LOGIN PAGE: </a:t>
            </a:r>
            <a:r>
              <a:rPr lang="en-US" sz="1800" dirty="0">
                <a:solidFill>
                  <a:srgbClr val="000000"/>
                </a:solidFill>
                <a:effectLst/>
                <a:latin typeface="Times New Roman" panose="02020603050405020304" pitchFamily="18" charset="0"/>
                <a:ea typeface="Calibri" panose="020F0502020204030204" pitchFamily="34" charset="0"/>
              </a:rPr>
              <a:t>User can login with their registered credentials.</a:t>
            </a:r>
            <a:endParaRPr lang="en-IN"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FF991E7-7747-A641-B656-92618D3E4955}"/>
              </a:ext>
            </a:extLst>
          </p:cNvPr>
          <p:cNvPicPr>
            <a:picLocks noChangeAspect="1"/>
          </p:cNvPicPr>
          <p:nvPr/>
        </p:nvPicPr>
        <p:blipFill>
          <a:blip r:embed="rId2"/>
          <a:stretch>
            <a:fillRect/>
          </a:stretch>
        </p:blipFill>
        <p:spPr>
          <a:xfrm>
            <a:off x="1209821" y="1752448"/>
            <a:ext cx="9553715" cy="4484721"/>
          </a:xfrm>
          <a:prstGeom prst="rect">
            <a:avLst/>
          </a:prstGeom>
        </p:spPr>
      </p:pic>
    </p:spTree>
    <p:extLst>
      <p:ext uri="{BB962C8B-B14F-4D97-AF65-F5344CB8AC3E}">
        <p14:creationId xmlns:p14="http://schemas.microsoft.com/office/powerpoint/2010/main" val="3771290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RESULTS AND SCREENSHOTS</a:t>
            </a: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6105378"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HOME PAGE: </a:t>
            </a:r>
            <a:r>
              <a:rPr lang="en-US" sz="1800" dirty="0">
                <a:solidFill>
                  <a:srgbClr val="000000"/>
                </a:solidFill>
                <a:effectLst/>
                <a:latin typeface="Times New Roman" panose="02020603050405020304" pitchFamily="18" charset="0"/>
                <a:ea typeface="Calibri" panose="020F0502020204030204" pitchFamily="34" charset="0"/>
              </a:rPr>
              <a:t>After user login this page will be come.</a:t>
            </a:r>
            <a:endParaRPr lang="en-IN"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5FD20D58-6663-33AD-1442-EF5176E70B67}"/>
              </a:ext>
            </a:extLst>
          </p:cNvPr>
          <p:cNvPicPr>
            <a:picLocks noChangeAspect="1"/>
          </p:cNvPicPr>
          <p:nvPr/>
        </p:nvPicPr>
        <p:blipFill>
          <a:blip r:embed="rId2"/>
          <a:stretch>
            <a:fillRect/>
          </a:stretch>
        </p:blipFill>
        <p:spPr>
          <a:xfrm>
            <a:off x="1339571" y="1919811"/>
            <a:ext cx="9593471" cy="4431108"/>
          </a:xfrm>
          <a:prstGeom prst="rect">
            <a:avLst/>
          </a:prstGeom>
        </p:spPr>
      </p:pic>
    </p:spTree>
    <p:extLst>
      <p:ext uri="{BB962C8B-B14F-4D97-AF65-F5344CB8AC3E}">
        <p14:creationId xmlns:p14="http://schemas.microsoft.com/office/powerpoint/2010/main" val="42372612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RESULTS AND SCREENSHOTS</a:t>
            </a:r>
          </a:p>
        </p:txBody>
      </p:sp>
      <p:sp>
        <p:nvSpPr>
          <p:cNvPr id="6" name="TextBox 5">
            <a:extLst>
              <a:ext uri="{FF2B5EF4-FFF2-40B4-BE49-F238E27FC236}">
                <a16:creationId xmlns:a16="http://schemas.microsoft.com/office/drawing/2014/main" id="{5C0F0A42-332A-7DE7-2BD0-98068B63DDDA}"/>
              </a:ext>
            </a:extLst>
          </p:cNvPr>
          <p:cNvSpPr txBox="1"/>
          <p:nvPr/>
        </p:nvSpPr>
        <p:spPr>
          <a:xfrm>
            <a:off x="1167618" y="1195687"/>
            <a:ext cx="6105378"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ABOUT PAGE: </a:t>
            </a:r>
            <a:r>
              <a:rPr lang="en-US" sz="1800" dirty="0">
                <a:solidFill>
                  <a:srgbClr val="000000"/>
                </a:solidFill>
                <a:effectLst/>
                <a:latin typeface="Times New Roman" panose="02020603050405020304" pitchFamily="18" charset="0"/>
                <a:ea typeface="Calibri" panose="020F0502020204030204" pitchFamily="34" charset="0"/>
              </a:rPr>
              <a:t>This page contains about our website.</a:t>
            </a:r>
            <a:r>
              <a:rPr lang="en-US" sz="1800" b="1" dirty="0">
                <a:solidFill>
                  <a:srgbClr val="000000"/>
                </a:solidFill>
                <a:effectLst/>
                <a:latin typeface="Times New Roman" panose="02020603050405020304" pitchFamily="18" charset="0"/>
                <a:ea typeface="Calibri" panose="020F0502020204030204" pitchFamily="34" charset="0"/>
              </a:rPr>
              <a:t> </a:t>
            </a:r>
            <a:endParaRPr lang="en-IN" sz="16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E80AD9A-02F1-93EB-1557-BFEBFE360674}"/>
              </a:ext>
            </a:extLst>
          </p:cNvPr>
          <p:cNvPicPr>
            <a:picLocks noChangeAspect="1"/>
          </p:cNvPicPr>
          <p:nvPr/>
        </p:nvPicPr>
        <p:blipFill>
          <a:blip r:embed="rId2"/>
          <a:stretch>
            <a:fillRect/>
          </a:stretch>
        </p:blipFill>
        <p:spPr>
          <a:xfrm>
            <a:off x="1266175" y="1849023"/>
            <a:ext cx="9759634" cy="4568408"/>
          </a:xfrm>
          <a:prstGeom prst="rect">
            <a:avLst/>
          </a:prstGeom>
        </p:spPr>
      </p:pic>
    </p:spTree>
    <p:extLst>
      <p:ext uri="{BB962C8B-B14F-4D97-AF65-F5344CB8AC3E}">
        <p14:creationId xmlns:p14="http://schemas.microsoft.com/office/powerpoint/2010/main" val="4254699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RESULTS AND SCREENSHOTS</a:t>
            </a: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7526216" cy="458074"/>
          </a:xfrm>
          <a:prstGeom prst="rect">
            <a:avLst/>
          </a:prstGeom>
          <a:noFill/>
        </p:spPr>
        <p:txBody>
          <a:bodyPr wrap="square">
            <a:spAutoFit/>
          </a:bodyPr>
          <a:lstStyle/>
          <a:p>
            <a:pPr algn="just">
              <a:lnSpc>
                <a:spcPct val="150000"/>
              </a:lnSpc>
            </a:pPr>
            <a:r>
              <a:rPr lang="en-US" sz="1800" b="1" dirty="0">
                <a:solidFill>
                  <a:srgbClr val="000000"/>
                </a:solidFill>
                <a:effectLst/>
                <a:latin typeface="Times New Roman" panose="02020603050405020304" pitchFamily="18" charset="0"/>
                <a:ea typeface="Times New Roman" panose="02020603050405020304" pitchFamily="18" charset="0"/>
              </a:rPr>
              <a:t>PREDICTION PAGE: </a:t>
            </a:r>
            <a:r>
              <a:rPr lang="en-US" sz="1800" dirty="0">
                <a:solidFill>
                  <a:srgbClr val="000000"/>
                </a:solidFill>
                <a:effectLst/>
                <a:latin typeface="Times New Roman" panose="02020603050405020304" pitchFamily="18" charset="0"/>
                <a:ea typeface="Calibri" panose="020F0502020204030204" pitchFamily="34" charset="0"/>
              </a:rPr>
              <a:t>In here user can upload image and get prediction.</a:t>
            </a:r>
            <a:endParaRPr lang="en-IN"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90A5BFAB-6C33-C2E3-3D28-B847B81C39F3}"/>
              </a:ext>
            </a:extLst>
          </p:cNvPr>
          <p:cNvPicPr>
            <a:picLocks noChangeAspect="1"/>
          </p:cNvPicPr>
          <p:nvPr/>
        </p:nvPicPr>
        <p:blipFill>
          <a:blip r:embed="rId2"/>
          <a:stretch>
            <a:fillRect/>
          </a:stretch>
        </p:blipFill>
        <p:spPr>
          <a:xfrm>
            <a:off x="1209821" y="1887993"/>
            <a:ext cx="9842492" cy="4518866"/>
          </a:xfrm>
          <a:prstGeom prst="rect">
            <a:avLst/>
          </a:prstGeom>
        </p:spPr>
      </p:pic>
    </p:spTree>
    <p:extLst>
      <p:ext uri="{BB962C8B-B14F-4D97-AF65-F5344CB8AC3E}">
        <p14:creationId xmlns:p14="http://schemas.microsoft.com/office/powerpoint/2010/main" val="1425933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RESULTS AND SCREENSHOTS</a:t>
            </a: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6105378" cy="458074"/>
          </a:xfrm>
          <a:prstGeom prst="rect">
            <a:avLst/>
          </a:prstGeom>
          <a:noFill/>
        </p:spPr>
        <p:txBody>
          <a:bodyPr wrap="square">
            <a:spAutoFit/>
          </a:bodyPr>
          <a:lstStyle/>
          <a:p>
            <a:pPr algn="just">
              <a:lnSpc>
                <a:spcPct val="150000"/>
              </a:lnSpc>
            </a:pPr>
            <a:r>
              <a:rPr lang="en-US" b="1" dirty="0">
                <a:solidFill>
                  <a:srgbClr val="000000"/>
                </a:solidFill>
                <a:latin typeface="Times New Roman" panose="02020603050405020304" pitchFamily="18" charset="0"/>
                <a:ea typeface="Times New Roman" panose="02020603050405020304" pitchFamily="18" charset="0"/>
              </a:rPr>
              <a:t>R</a:t>
            </a:r>
            <a:r>
              <a:rPr lang="en-US" sz="1800" b="1" dirty="0">
                <a:solidFill>
                  <a:srgbClr val="000000"/>
                </a:solidFill>
                <a:effectLst/>
                <a:latin typeface="Times New Roman" panose="02020603050405020304" pitchFamily="18" charset="0"/>
                <a:ea typeface="Times New Roman" panose="02020603050405020304" pitchFamily="18" charset="0"/>
              </a:rPr>
              <a:t>ESULT PAGE: </a:t>
            </a:r>
            <a:r>
              <a:rPr lang="en-US" sz="1800" dirty="0">
                <a:solidFill>
                  <a:srgbClr val="000000"/>
                </a:solidFill>
                <a:effectLst/>
                <a:latin typeface="Times New Roman" panose="02020603050405020304" pitchFamily="18" charset="0"/>
                <a:ea typeface="Calibri" panose="020F0502020204030204" pitchFamily="34" charset="0"/>
              </a:rPr>
              <a:t>In here, user result will be display.</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B40671E2-8FAB-ACE7-BAC8-99F492A60415}"/>
              </a:ext>
            </a:extLst>
          </p:cNvPr>
          <p:cNvPicPr>
            <a:picLocks noChangeAspect="1"/>
          </p:cNvPicPr>
          <p:nvPr/>
        </p:nvPicPr>
        <p:blipFill>
          <a:blip r:embed="rId2"/>
          <a:stretch>
            <a:fillRect/>
          </a:stretch>
        </p:blipFill>
        <p:spPr>
          <a:xfrm>
            <a:off x="2174458" y="1845765"/>
            <a:ext cx="8493541" cy="4024693"/>
          </a:xfrm>
          <a:prstGeom prst="rect">
            <a:avLst/>
          </a:prstGeom>
        </p:spPr>
      </p:pic>
      <p:sp>
        <p:nvSpPr>
          <p:cNvPr id="5" name="TextBox 4">
            <a:extLst>
              <a:ext uri="{FF2B5EF4-FFF2-40B4-BE49-F238E27FC236}">
                <a16:creationId xmlns:a16="http://schemas.microsoft.com/office/drawing/2014/main" id="{8E89AF71-3D10-CF70-D8A8-2522AD6C3CEC}"/>
              </a:ext>
            </a:extLst>
          </p:cNvPr>
          <p:cNvSpPr txBox="1"/>
          <p:nvPr/>
        </p:nvSpPr>
        <p:spPr>
          <a:xfrm>
            <a:off x="4260993" y="6277486"/>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Prediction - Normal</a:t>
            </a:r>
          </a:p>
        </p:txBody>
      </p:sp>
    </p:spTree>
    <p:extLst>
      <p:ext uri="{BB962C8B-B14F-4D97-AF65-F5344CB8AC3E}">
        <p14:creationId xmlns:p14="http://schemas.microsoft.com/office/powerpoint/2010/main" val="381205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RESULTS AND SCREENSHOTS</a:t>
            </a: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6105378" cy="458074"/>
          </a:xfrm>
          <a:prstGeom prst="rect">
            <a:avLst/>
          </a:prstGeom>
          <a:noFill/>
        </p:spPr>
        <p:txBody>
          <a:bodyPr wrap="square">
            <a:spAutoFit/>
          </a:bodyPr>
          <a:lstStyle/>
          <a:p>
            <a:pPr algn="just">
              <a:lnSpc>
                <a:spcPct val="150000"/>
              </a:lnSpc>
            </a:pPr>
            <a:r>
              <a:rPr lang="en-US" b="1" dirty="0">
                <a:solidFill>
                  <a:srgbClr val="000000"/>
                </a:solidFill>
                <a:latin typeface="Times New Roman" panose="02020603050405020304" pitchFamily="18" charset="0"/>
                <a:ea typeface="Times New Roman" panose="02020603050405020304" pitchFamily="18" charset="0"/>
              </a:rPr>
              <a:t>R</a:t>
            </a:r>
            <a:r>
              <a:rPr lang="en-US" sz="1800" b="1" dirty="0">
                <a:solidFill>
                  <a:srgbClr val="000000"/>
                </a:solidFill>
                <a:effectLst/>
                <a:latin typeface="Times New Roman" panose="02020603050405020304" pitchFamily="18" charset="0"/>
                <a:ea typeface="Times New Roman" panose="02020603050405020304" pitchFamily="18" charset="0"/>
              </a:rPr>
              <a:t>ESULT PAGE: </a:t>
            </a:r>
            <a:r>
              <a:rPr lang="en-US" sz="1800" dirty="0">
                <a:solidFill>
                  <a:srgbClr val="000000"/>
                </a:solidFill>
                <a:effectLst/>
                <a:latin typeface="Times New Roman" panose="02020603050405020304" pitchFamily="18" charset="0"/>
                <a:ea typeface="Calibri" panose="020F0502020204030204" pitchFamily="34" charset="0"/>
              </a:rPr>
              <a:t>In here, user result will be display.</a:t>
            </a: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E89AF71-3D10-CF70-D8A8-2522AD6C3CEC}"/>
              </a:ext>
            </a:extLst>
          </p:cNvPr>
          <p:cNvSpPr txBox="1"/>
          <p:nvPr/>
        </p:nvSpPr>
        <p:spPr>
          <a:xfrm>
            <a:off x="4260993" y="6277486"/>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Prediction - Stroke</a:t>
            </a:r>
          </a:p>
        </p:txBody>
      </p:sp>
      <p:pic>
        <p:nvPicPr>
          <p:cNvPr id="4" name="Picture 3">
            <a:extLst>
              <a:ext uri="{FF2B5EF4-FFF2-40B4-BE49-F238E27FC236}">
                <a16:creationId xmlns:a16="http://schemas.microsoft.com/office/drawing/2014/main" id="{13B72EC3-AABB-66F9-918A-C011317A7D67}"/>
              </a:ext>
            </a:extLst>
          </p:cNvPr>
          <p:cNvPicPr>
            <a:picLocks noChangeAspect="1"/>
          </p:cNvPicPr>
          <p:nvPr/>
        </p:nvPicPr>
        <p:blipFill>
          <a:blip r:embed="rId2"/>
          <a:stretch>
            <a:fillRect/>
          </a:stretch>
        </p:blipFill>
        <p:spPr>
          <a:xfrm>
            <a:off x="1583689" y="1817990"/>
            <a:ext cx="8978294" cy="4258373"/>
          </a:xfrm>
          <a:prstGeom prst="rect">
            <a:avLst/>
          </a:prstGeom>
        </p:spPr>
      </p:pic>
    </p:spTree>
    <p:extLst>
      <p:ext uri="{BB962C8B-B14F-4D97-AF65-F5344CB8AC3E}">
        <p14:creationId xmlns:p14="http://schemas.microsoft.com/office/powerpoint/2010/main" val="2157293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1391" y="593034"/>
            <a:ext cx="10469217" cy="5926622"/>
          </a:xfrm>
          <a:prstGeom prst="rect">
            <a:avLst/>
          </a:prstGeom>
        </p:spPr>
        <p:txBody>
          <a:bodyPr wrap="square">
            <a:spAutoFit/>
          </a:bodyPr>
          <a:lstStyle/>
          <a:p>
            <a:pPr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study developed an innovative machine learning-based diagnostic model for stroke identification using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architectures. By automating the classification of neuroimages into normal and stroke categories, the model addresses key limitations of traditional diagnostic methods, such as human error, variability, and time-consuming processes. The integration of this model into clinical workflows can significantly enhance diagnostic speed and consistency, facilitating timely interventions and ultimately improving patient outcomes. Our approach demonstrates the feasibility and potential of leveraging advanced deep learning architectures to enhance the accuracy and efficiency of medical diagnostics. The model's ability to handle large volumes of data efficiently makes it suitable for widespread clinical use. Future work will focus on further validation with larger datasets and real-world clinical trials to establish its efficacy and reliability in clinical settings. In conclusion, this research underscores the transformative potential of AI-driven solutions in healthcare. By providing clinicians with powerful diagnostic tools, we can improve the accuracy and speed of stroke diagnosis, reduce morbidity, and enhance the quality of life for patients. This study sets a precedent for the broader application of deep learning models in medical diagnostics, paving the way for more intelligent and efficient healthcare systems.</a:t>
            </a:r>
          </a:p>
        </p:txBody>
      </p:sp>
      <p:sp>
        <p:nvSpPr>
          <p:cNvPr id="3" name="Title 1"/>
          <p:cNvSpPr txBox="1"/>
          <p:nvPr/>
        </p:nvSpPr>
        <p:spPr>
          <a:xfrm>
            <a:off x="1966478" y="1859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CONCLUSION</a:t>
            </a:r>
            <a:endParaRPr lang="en-US" sz="2800" b="1" dirty="0"/>
          </a:p>
        </p:txBody>
      </p:sp>
    </p:spTree>
    <p:extLst>
      <p:ext uri="{BB962C8B-B14F-4D97-AF65-F5344CB8AC3E}">
        <p14:creationId xmlns:p14="http://schemas.microsoft.com/office/powerpoint/2010/main" val="1318448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1509" y="788211"/>
            <a:ext cx="10250074" cy="5588068"/>
          </a:xfrm>
          <a:prstGeom prst="rect">
            <a:avLst/>
          </a:prstGeom>
        </p:spPr>
        <p:txBody>
          <a:bodyPr wrap="square">
            <a:spAutoFit/>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rPr>
              <a:t>Future enhancements for this study will focus on several key areas to further improve the efficacy and reliability of the machine learning-based diagnostic model for stroke identification. Incorporating larger and more diverse datasets will help validate the model's performance and ensure its generalizability across different populations and imaging conditions. Conducting extensive real-world clinical trials will provide critical insights into the model's practical application, refining and optimizing its functionality in actual clinical settings. Integrating additional data modalities, such as patient demographics, medical history, and other imaging techniques (e.g., MRI, CT scans), can enhance the model's diagnostic accuracy and provide a more comprehensive assessment of stroke. Exploring advanced optimization techniques and fine-tuning hyperparameters can further improve the model's efficiency and performance, making it more robust for clinical use. Developing a user-friendly interface for clinicians will facilitate easy adoption and integration into existing healthcare systems, ensuring that the model is accessible and practical for daily use. Implementing mechanisms for continuous learning and updating the model with new data will help maintain its relevance and accuracy over time. Partnering with healthcare institutions to gather feedback and insights will drive iterative improvements and ensure that the model meets the needs of clinicians and patients effectively. By addressing these areas, the diagnostic model can become a vital tool in the early detection and treatment of stroke, ultimately contributing to improved patient outcomes and advancing the field of medical diagnostics.</a:t>
            </a:r>
          </a:p>
        </p:txBody>
      </p:sp>
      <p:sp>
        <p:nvSpPr>
          <p:cNvPr id="3" name="Title 1"/>
          <p:cNvSpPr txBox="1"/>
          <p:nvPr/>
        </p:nvSpPr>
        <p:spPr>
          <a:xfrm>
            <a:off x="1890429" y="10331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FUTURE WORK</a:t>
            </a:r>
            <a:endParaRPr lang="en-US" sz="2800" b="1" dirty="0"/>
          </a:p>
        </p:txBody>
      </p:sp>
    </p:spTree>
    <p:extLst>
      <p:ext uri="{BB962C8B-B14F-4D97-AF65-F5344CB8AC3E}">
        <p14:creationId xmlns:p14="http://schemas.microsoft.com/office/powerpoint/2010/main" val="424378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6E96F-BAC6-6AE1-E215-92965F1F2D5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598A542-D535-BB7F-737F-7E9B5F5453B7}"/>
              </a:ext>
            </a:extLst>
          </p:cNvPr>
          <p:cNvSpPr txBox="1"/>
          <p:nvPr/>
        </p:nvSpPr>
        <p:spPr>
          <a:xfrm>
            <a:off x="1464936" y="39336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BD8DF1C2-733B-404D-11CA-B843215745CD}"/>
              </a:ext>
            </a:extLst>
          </p:cNvPr>
          <p:cNvSpPr txBox="1"/>
          <p:nvPr/>
        </p:nvSpPr>
        <p:spPr>
          <a:xfrm>
            <a:off x="856128" y="1675938"/>
            <a:ext cx="10479744" cy="2976712"/>
          </a:xfrm>
          <a:prstGeom prst="rect">
            <a:avLst/>
          </a:prstGeom>
          <a:noFill/>
        </p:spPr>
        <p:txBody>
          <a:bodyPr wrap="square" rtlCol="0">
            <a:spAutoFit/>
          </a:bodyPr>
          <a:lstStyle/>
          <a:p>
            <a:pPr algn="just">
              <a:lnSpc>
                <a:spcPct val="2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early and accurate diagnosis of stroke is critical for effective treatment, yet current diagnostic methods often lack the necessary accuracy and speed, leading to delayed interventions and suboptimal patient outcomes. Existing imaging techniques and traditional diagnostic tools can be inefficient and prone to errors. This study seeks to address these limitations by developing a machine learning-based diagnostic model using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architectures. The goal is to create a robust, efficient tool that can accurately classify neuroimages into normal and stroke categories, thereby improving diagnostic precision, expediting treatment, and ultimately enhancing patient care and outcomes.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4121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A568-3EEC-A699-57DC-B9A46D8DF504}"/>
              </a:ext>
            </a:extLst>
          </p:cNvPr>
          <p:cNvSpPr txBox="1"/>
          <p:nvPr/>
        </p:nvSpPr>
        <p:spPr>
          <a:xfrm>
            <a:off x="1797666" y="376199"/>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REFERENCES</a:t>
            </a:r>
            <a:endParaRPr lang="en-US" sz="2800" b="1" dirty="0"/>
          </a:p>
        </p:txBody>
      </p:sp>
      <p:sp>
        <p:nvSpPr>
          <p:cNvPr id="4" name="TextBox 3">
            <a:extLst>
              <a:ext uri="{FF2B5EF4-FFF2-40B4-BE49-F238E27FC236}">
                <a16:creationId xmlns:a16="http://schemas.microsoft.com/office/drawing/2014/main" id="{BD708549-FA4B-64F5-41AA-112AF9A1DE82}"/>
              </a:ext>
            </a:extLst>
          </p:cNvPr>
          <p:cNvSpPr txBox="1"/>
          <p:nvPr/>
        </p:nvSpPr>
        <p:spPr>
          <a:xfrm>
            <a:off x="795078" y="1061100"/>
            <a:ext cx="10601843" cy="5352106"/>
          </a:xfrm>
          <a:prstGeom prst="rect">
            <a:avLst/>
          </a:prstGeom>
          <a:noFill/>
        </p:spPr>
        <p:txBody>
          <a:bodyPr wrap="square">
            <a:spAutoFit/>
          </a:bodyPr>
          <a:lstStyle/>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	Joo, H. S., &amp; Park, D. G. (2018). Automatic Detection and Classification of Stroke using Machine Learning. IEEE Transactions on Biomedical Engineering.</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Kamnitsas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Ledig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 Newcombe, V. F., Simpson, J. P., Kane, A. D., Menon, D. K., &amp;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Glocker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(2017). Efficient Multi-Scale 3D CNN with Fully Connected CRF for Accurate Brain Lesion Segmentation. Medical Image Analysis, 36, 61-78.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	Liu, L., Wang, H., Tian, X., &amp; Wang, L. (2019). Deep Learning in Medical Ultrasound Image Analysis: A Review. IEEE Transactions on Neural Networks and Learning Systems.</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Li, Z., Wang, Y., Yang, S., &amp; Zhang, J. (2018). Brain Stroke Lesion Segmentation Using Convolutional Neural Networks. IEEE Transactions on Medical Imaging.</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5.	Xu, Y., Lin, Y., Zhu, Z., &amp; Li, X. (2020). Stroke Lesion Detection in MRI Images using Deep Convolutional Neural Networks. Journal of Biomedical and Health Informatics.</a:t>
            </a:r>
          </a:p>
        </p:txBody>
      </p:sp>
    </p:spTree>
    <p:extLst>
      <p:ext uri="{BB962C8B-B14F-4D97-AF65-F5344CB8AC3E}">
        <p14:creationId xmlns:p14="http://schemas.microsoft.com/office/powerpoint/2010/main" val="940533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A568-3EEC-A699-57DC-B9A46D8DF504}"/>
              </a:ext>
            </a:extLst>
          </p:cNvPr>
          <p:cNvSpPr txBox="1"/>
          <p:nvPr/>
        </p:nvSpPr>
        <p:spPr>
          <a:xfrm>
            <a:off x="1797666" y="376199"/>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REFERENCES</a:t>
            </a:r>
            <a:endParaRPr lang="en-US" sz="2800" b="1" dirty="0"/>
          </a:p>
        </p:txBody>
      </p:sp>
      <p:sp>
        <p:nvSpPr>
          <p:cNvPr id="4" name="TextBox 3">
            <a:extLst>
              <a:ext uri="{FF2B5EF4-FFF2-40B4-BE49-F238E27FC236}">
                <a16:creationId xmlns:a16="http://schemas.microsoft.com/office/drawing/2014/main" id="{BD708549-FA4B-64F5-41AA-112AF9A1DE82}"/>
              </a:ext>
            </a:extLst>
          </p:cNvPr>
          <p:cNvSpPr txBox="1"/>
          <p:nvPr/>
        </p:nvSpPr>
        <p:spPr>
          <a:xfrm>
            <a:off x="795078" y="1061100"/>
            <a:ext cx="10601843" cy="5352106"/>
          </a:xfrm>
          <a:prstGeom prst="rect">
            <a:avLst/>
          </a:prstGeom>
          <a:noFill/>
        </p:spPr>
        <p:txBody>
          <a:bodyPr wrap="square">
            <a:spAutoFit/>
          </a:bodyPr>
          <a:lstStyle/>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Litjens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Kooi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Bejnordi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Setio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 A. 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Ciompi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Ghafoorian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 ... &amp; van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Ginneken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(2017). A survey on deep learning in medical image analysis. Medical Image Analysis, 42, 60-88.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7.	Shen, D., Wu, G., &amp; Suk, H. I. (2017). Deep learning in medical image analysis. Annual Review of Biomedical Engineering, 19, 221-248.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8.	He, K., Zhang, X., Ren, S., &amp; Sun, J. (2016). Deep residual learning for image recognition. In Proceedings of the IEEE conference on computer vision and pattern recognition (pp. 770-778).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9.	Howard, A. G., Zhu, M., Chen, B.,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Kalenichenko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D., Wang, W.,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Weyand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 ... &amp; Adam, H. (2017).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MobileNets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Efficient convolutional neural networks for mobile vision applications.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arXiv</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preprint arXiv:1704.04861.</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Miotto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 Wang, F., Wang, S., Jiang, X., &amp; Dudley, J. T. (2018). Deep learning for healthcare: review, opportunities and challenges. Briefings in Bioinformatics, 19(6), 1236-1246.</a:t>
            </a:r>
          </a:p>
        </p:txBody>
      </p:sp>
    </p:spTree>
    <p:extLst>
      <p:ext uri="{BB962C8B-B14F-4D97-AF65-F5344CB8AC3E}">
        <p14:creationId xmlns:p14="http://schemas.microsoft.com/office/powerpoint/2010/main" val="187014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6790" y="1761536"/>
            <a:ext cx="10318420" cy="3464410"/>
          </a:xfrm>
          <a:prstGeom prst="rect">
            <a:avLst/>
          </a:prstGeom>
        </p:spPr>
        <p:txBody>
          <a:bodyPr wrap="square">
            <a:spAutoFit/>
          </a:bodyPr>
          <a:lstStyle/>
          <a:p>
            <a:pPr algn="just">
              <a:lnSpc>
                <a:spcPct val="200000"/>
              </a:lnSpc>
            </a:pPr>
            <a:r>
              <a:rPr lang="en-US" sz="1600" dirty="0">
                <a:solidFill>
                  <a:srgbClr val="0F0F0F"/>
                </a:solidFill>
                <a:effectLst/>
                <a:latin typeface="Times New Roman" panose="02020603050405020304" pitchFamily="18" charset="0"/>
                <a:ea typeface="Times New Roman" panose="02020603050405020304" pitchFamily="18" charset="0"/>
              </a:rPr>
              <a:t>The accurate diagnosis of stroke is crucial for improving patient outcomes, yet traditional methods often lack speed and precision. Machine learning and deep learning, particularly using architectures like </a:t>
            </a:r>
            <a:r>
              <a:rPr lang="en-US" sz="1600" dirty="0" err="1">
                <a:solidFill>
                  <a:srgbClr val="0F0F0F"/>
                </a:solidFill>
                <a:effectLst/>
                <a:latin typeface="Times New Roman" panose="02020603050405020304" pitchFamily="18" charset="0"/>
                <a:ea typeface="Times New Roman" panose="02020603050405020304" pitchFamily="18" charset="0"/>
              </a:rPr>
              <a:t>ResNet</a:t>
            </a:r>
            <a:r>
              <a:rPr lang="en-US" sz="1600" dirty="0">
                <a:solidFill>
                  <a:srgbClr val="0F0F0F"/>
                </a:solidFill>
                <a:effectLst/>
                <a:latin typeface="Times New Roman" panose="02020603050405020304" pitchFamily="18" charset="0"/>
                <a:ea typeface="Times New Roman" panose="02020603050405020304" pitchFamily="18" charset="0"/>
              </a:rPr>
              <a:t> and </a:t>
            </a:r>
            <a:r>
              <a:rPr lang="en-US" sz="1600" dirty="0" err="1">
                <a:solidFill>
                  <a:srgbClr val="0F0F0F"/>
                </a:solidFill>
                <a:effectLst/>
                <a:latin typeface="Times New Roman" panose="02020603050405020304" pitchFamily="18" charset="0"/>
                <a:ea typeface="Times New Roman" panose="02020603050405020304" pitchFamily="18" charset="0"/>
              </a:rPr>
              <a:t>MobileNet</a:t>
            </a:r>
            <a:r>
              <a:rPr lang="en-US" sz="1600" dirty="0">
                <a:solidFill>
                  <a:srgbClr val="0F0F0F"/>
                </a:solidFill>
                <a:effectLst/>
                <a:latin typeface="Times New Roman" panose="02020603050405020304" pitchFamily="18" charset="0"/>
                <a:ea typeface="Times New Roman" panose="02020603050405020304" pitchFamily="18" charset="0"/>
              </a:rPr>
              <a:t>, offer transformative potential for medical diagnostics. </a:t>
            </a:r>
            <a:r>
              <a:rPr lang="en-US" sz="1600" dirty="0" err="1">
                <a:solidFill>
                  <a:srgbClr val="0F0F0F"/>
                </a:solidFill>
                <a:effectLst/>
                <a:latin typeface="Times New Roman" panose="02020603050405020304" pitchFamily="18" charset="0"/>
                <a:ea typeface="Times New Roman" panose="02020603050405020304" pitchFamily="18" charset="0"/>
              </a:rPr>
              <a:t>ResNet's</a:t>
            </a:r>
            <a:r>
              <a:rPr lang="en-US" sz="1600" dirty="0">
                <a:solidFill>
                  <a:srgbClr val="0F0F0F"/>
                </a:solidFill>
                <a:effectLst/>
                <a:latin typeface="Times New Roman" panose="02020603050405020304" pitchFamily="18" charset="0"/>
                <a:ea typeface="Times New Roman" panose="02020603050405020304" pitchFamily="18" charset="0"/>
              </a:rPr>
              <a:t> feature extraction and </a:t>
            </a:r>
            <a:r>
              <a:rPr lang="en-US" sz="1600" dirty="0" err="1">
                <a:solidFill>
                  <a:srgbClr val="0F0F0F"/>
                </a:solidFill>
                <a:effectLst/>
                <a:latin typeface="Times New Roman" panose="02020603050405020304" pitchFamily="18" charset="0"/>
                <a:ea typeface="Times New Roman" panose="02020603050405020304" pitchFamily="18" charset="0"/>
              </a:rPr>
              <a:t>MobileNet's</a:t>
            </a:r>
            <a:r>
              <a:rPr lang="en-US" sz="1600" dirty="0">
                <a:solidFill>
                  <a:srgbClr val="0F0F0F"/>
                </a:solidFill>
                <a:effectLst/>
                <a:latin typeface="Times New Roman" panose="02020603050405020304" pitchFamily="18" charset="0"/>
                <a:ea typeface="Times New Roman" panose="02020603050405020304" pitchFamily="18" charset="0"/>
              </a:rPr>
              <a:t> efficiency make them ideal for swiftly classifying neuroimages into normal and stroke categories. This study aims to harness these technologies to enhance diagnostic accuracy and speed, providing clinicians with a powerful AI-driven tool. Integrating these innovations into clinical workflows can improve healthcare outcomes, reduce morbidity, and enhance the quality of life for stroke patients globally.</a:t>
            </a:r>
            <a:endParaRPr lang="en-IN" sz="1600" dirty="0">
              <a:effectLst/>
              <a:latin typeface="Times New Roman" panose="020206030504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id="{E4A5A526-4F0B-4A14-B594-F2CF40A2F489}"/>
              </a:ext>
            </a:extLst>
          </p:cNvPr>
          <p:cNvSpPr txBox="1"/>
          <p:nvPr/>
        </p:nvSpPr>
        <p:spPr>
          <a:xfrm>
            <a:off x="1112590" y="4360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152293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3FB8-2596-7773-87BB-A9E8EE619E4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389D618-AD01-D562-FAFC-45225F71F13A}"/>
              </a:ext>
            </a:extLst>
          </p:cNvPr>
          <p:cNvSpPr/>
          <p:nvPr/>
        </p:nvSpPr>
        <p:spPr>
          <a:xfrm>
            <a:off x="939054" y="1696795"/>
            <a:ext cx="10313892" cy="3464410"/>
          </a:xfrm>
          <a:prstGeom prst="rect">
            <a:avLst/>
          </a:prstGeom>
        </p:spPr>
        <p:txBody>
          <a:bodyPr wrap="square">
            <a:spAutoFit/>
          </a:bodyPr>
          <a:lstStyle/>
          <a:p>
            <a:pPr algn="just">
              <a:lnSpc>
                <a:spcPct val="2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project encompasses the development and validation of a machine learning-based diagnostic model using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to classify neuroimages into normal and stroke categories. The scope includes data collection, preprocessing, model training, and evaluation using a diverse dataset of neuroimages. Additionally, the project aims to optimize the model's performance and generalizability, ensuring it is robust and efficient for clinical use. Future work will involve real-world testing in clinical settings, integration with existing healthcare systems, and continuous improvement based on feedback. The ultimate goal is to provide a reliable tool that enhances the accuracy and speed of stroke diagnosis in medical practice.</a:t>
            </a:r>
          </a:p>
        </p:txBody>
      </p:sp>
      <p:sp>
        <p:nvSpPr>
          <p:cNvPr id="3" name="Title 1">
            <a:extLst>
              <a:ext uri="{FF2B5EF4-FFF2-40B4-BE49-F238E27FC236}">
                <a16:creationId xmlns:a16="http://schemas.microsoft.com/office/drawing/2014/main" id="{5760BD58-A571-04E9-796B-FA359361B4F2}"/>
              </a:ext>
            </a:extLst>
          </p:cNvPr>
          <p:cNvSpPr txBox="1"/>
          <p:nvPr/>
        </p:nvSpPr>
        <p:spPr>
          <a:xfrm>
            <a:off x="1126658" y="53457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SCOPE</a:t>
            </a:r>
          </a:p>
        </p:txBody>
      </p:sp>
    </p:spTree>
    <p:extLst>
      <p:ext uri="{BB962C8B-B14F-4D97-AF65-F5344CB8AC3E}">
        <p14:creationId xmlns:p14="http://schemas.microsoft.com/office/powerpoint/2010/main" val="96195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39" y="810707"/>
            <a:ext cx="10723711" cy="5926622"/>
          </a:xfrm>
          <a:prstGeom prst="rect">
            <a:avLst/>
          </a:prstGeom>
        </p:spPr>
        <p:txBody>
          <a:bodyPr wrap="square">
            <a:spAutoFit/>
          </a:bodyPr>
          <a:lstStyle/>
          <a:p>
            <a:pPr algn="just">
              <a:lnSpc>
                <a:spcPct val="2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Stroke is a leading cause of morbidity and mortality worldwide, necessitating rapid and accurate diagnosis for effective treatment. Early intervention is crucial to minimizing the adverse effects and improving patient outcomes. However, traditional diagnostic methods, relying heavily on manual interpretation of neuroimages, often suffer from limitations in accuracy and efficiency. The advent of machine learning and deep learning technologies offers a promising avenue to address these challenges. This study focuses on developing a machine learning-based diagnostic model utilizing two state-of-the-art neural network architectures: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renowned for its robust feature extraction capabilities, while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celebrated for its efficiency and lightweight design, making it suitable for real-time applications. By leveraging these advanced architectures, the proposed model aims to classify neuroimages into normal and stroke categories with high precision and speed. The integration of such a model into clinical workflows has the potential to significantly enhance diagnostic accuracy, reduce the time to diagnosis, and ultimately improve patient care. This research not only aims to advance the technical capabilities of stroke diagnosis but also aspires to set a precedent for the application of deep learning models in other areas of medical diagnostics, paving the way for more intelligent and efficient healthcare solutions.</a:t>
            </a:r>
          </a:p>
        </p:txBody>
      </p:sp>
      <p:sp>
        <p:nvSpPr>
          <p:cNvPr id="3" name="Rectangle 2"/>
          <p:cNvSpPr/>
          <p:nvPr/>
        </p:nvSpPr>
        <p:spPr>
          <a:xfrm>
            <a:off x="4567372" y="110831"/>
            <a:ext cx="3057247"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31314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00999385"/>
              </p:ext>
            </p:extLst>
          </p:nvPr>
        </p:nvGraphicFramePr>
        <p:xfrm>
          <a:off x="408128" y="764476"/>
          <a:ext cx="11375744" cy="5919147"/>
        </p:xfrm>
        <a:graphic>
          <a:graphicData uri="http://schemas.openxmlformats.org/drawingml/2006/table">
            <a:tbl>
              <a:tblPr firstRow="1" bandRow="1">
                <a:tableStyleId>{5C22544A-7EE6-4342-B048-85BDC9FD1C3A}</a:tableStyleId>
              </a:tblPr>
              <a:tblGrid>
                <a:gridCol w="528550">
                  <a:extLst>
                    <a:ext uri="{9D8B030D-6E8A-4147-A177-3AD203B41FA5}">
                      <a16:colId xmlns:a16="http://schemas.microsoft.com/office/drawing/2014/main" val="20000"/>
                    </a:ext>
                  </a:extLst>
                </a:gridCol>
                <a:gridCol w="723310">
                  <a:extLst>
                    <a:ext uri="{9D8B030D-6E8A-4147-A177-3AD203B41FA5}">
                      <a16:colId xmlns:a16="http://schemas.microsoft.com/office/drawing/2014/main" val="20001"/>
                    </a:ext>
                  </a:extLst>
                </a:gridCol>
                <a:gridCol w="1294227">
                  <a:extLst>
                    <a:ext uri="{9D8B030D-6E8A-4147-A177-3AD203B41FA5}">
                      <a16:colId xmlns:a16="http://schemas.microsoft.com/office/drawing/2014/main" val="20002"/>
                    </a:ext>
                  </a:extLst>
                </a:gridCol>
                <a:gridCol w="1935484">
                  <a:extLst>
                    <a:ext uri="{9D8B030D-6E8A-4147-A177-3AD203B41FA5}">
                      <a16:colId xmlns:a16="http://schemas.microsoft.com/office/drawing/2014/main" val="20003"/>
                    </a:ext>
                  </a:extLst>
                </a:gridCol>
                <a:gridCol w="6894173">
                  <a:extLst>
                    <a:ext uri="{9D8B030D-6E8A-4147-A177-3AD203B41FA5}">
                      <a16:colId xmlns:a16="http://schemas.microsoft.com/office/drawing/2014/main" val="20004"/>
                    </a:ext>
                  </a:extLst>
                </a:gridCol>
              </a:tblGrid>
              <a:tr h="733221">
                <a:tc>
                  <a:txBody>
                    <a:bodyPr/>
                    <a:lstStyle/>
                    <a:p>
                      <a:pPr>
                        <a:lnSpc>
                          <a:spcPct val="150000"/>
                        </a:lnSpc>
                      </a:pPr>
                      <a:r>
                        <a:rPr lang="en-US" sz="1600" dirty="0"/>
                        <a:t>S.NO</a:t>
                      </a:r>
                    </a:p>
                  </a:txBody>
                  <a:tcPr/>
                </a:tc>
                <a:tc>
                  <a:txBody>
                    <a:bodyPr/>
                    <a:lstStyle/>
                    <a:p>
                      <a:pPr>
                        <a:lnSpc>
                          <a:spcPct val="150000"/>
                        </a:lnSpc>
                      </a:pPr>
                      <a:r>
                        <a:rPr lang="en-US" sz="1600" dirty="0"/>
                        <a:t>YEAR</a:t>
                      </a:r>
                    </a:p>
                  </a:txBody>
                  <a:tcPr/>
                </a:tc>
                <a:tc>
                  <a:txBody>
                    <a:bodyPr/>
                    <a:lstStyle/>
                    <a:p>
                      <a:pPr>
                        <a:lnSpc>
                          <a:spcPct val="150000"/>
                        </a:lnSpc>
                      </a:pPr>
                      <a:r>
                        <a:rPr lang="en-US" sz="1600" dirty="0"/>
                        <a:t>AUTHORS</a:t>
                      </a:r>
                    </a:p>
                  </a:txBody>
                  <a:tcPr/>
                </a:tc>
                <a:tc>
                  <a:txBody>
                    <a:bodyPr/>
                    <a:lstStyle/>
                    <a:p>
                      <a:pPr>
                        <a:lnSpc>
                          <a:spcPct val="150000"/>
                        </a:lnSpc>
                      </a:pPr>
                      <a:r>
                        <a:rPr lang="en-US" sz="1600" dirty="0"/>
                        <a:t>TITLE</a:t>
                      </a:r>
                    </a:p>
                  </a:txBody>
                  <a:tcPr/>
                </a:tc>
                <a:tc>
                  <a:txBody>
                    <a:bodyPr/>
                    <a:lstStyle/>
                    <a:p>
                      <a:pPr>
                        <a:lnSpc>
                          <a:spcPct val="150000"/>
                        </a:lnSpc>
                      </a:pPr>
                      <a:r>
                        <a:rPr lang="en-US" sz="1600" dirty="0"/>
                        <a:t>OUT COMES</a:t>
                      </a:r>
                    </a:p>
                  </a:txBody>
                  <a:tcPr/>
                </a:tc>
                <a:extLst>
                  <a:ext uri="{0D108BD9-81ED-4DB2-BD59-A6C34878D82A}">
                    <a16:rowId xmlns:a16="http://schemas.microsoft.com/office/drawing/2014/main" val="10000"/>
                  </a:ext>
                </a:extLst>
              </a:tr>
              <a:tr h="2494758">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fi-FI" sz="1600" b="0" kern="1200" dirty="0">
                          <a:solidFill>
                            <a:schemeClr val="dk1"/>
                          </a:solidFill>
                          <a:effectLst/>
                          <a:latin typeface="Times New Roman" panose="02020603050405020304" pitchFamily="18" charset="0"/>
                          <a:ea typeface="+mn-ea"/>
                          <a:cs typeface="Times New Roman" panose="02020603050405020304" pitchFamily="18" charset="0"/>
                        </a:rPr>
                        <a:t>H. S. Joo, &amp; D. G. Park</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Automatic Detection and Classification of Stroke using Machine Learning</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This study explores the application of machine learning techniques for automatic detection and classification of stroke using neuroimages. The authors used various machine learning algorithms, including support vector machines (SVM) and decision trees, achieving significant improvements in diagnostic accuracy. This work provides a strong foundation for developing advanced diagnostic models for stroke identification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646196">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K.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Kamnitsas</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C.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Ledig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V. F. Newcombe, J. P. Simpson</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Efficient Multi-Scale 3D CNN with Fully Connected CRF for Accurate Brain Lesion Segmentation</a:t>
                      </a: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authors propose an efficient multi-scale 3D convolutional neural network (CNN) for accurate brain lesion segmentation, which is crucial for stroke diagnosis. By combining CNN with fully connected conditional random fields (CRF), they achieved high segmentation accuracy, demonstrating the potential of deep learning in neuroimaging applications.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57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076191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410</TotalTime>
  <Words>4463</Words>
  <Application>Microsoft Office PowerPoint</Application>
  <PresentationFormat>Widescreen</PresentationFormat>
  <Paragraphs>208</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S Jashvitha Sai</dc:creator>
  <cp:lastModifiedBy>K P Arun Kumar</cp:lastModifiedBy>
  <cp:revision>384</cp:revision>
  <dcterms:created xsi:type="dcterms:W3CDTF">2023-10-04T10:29:15Z</dcterms:created>
  <dcterms:modified xsi:type="dcterms:W3CDTF">2025-01-03T09:41:00Z</dcterms:modified>
</cp:coreProperties>
</file>