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Play"/>
      <p:regular r:id="rId17"/>
      <p:bold r:id="rId18"/>
    </p:embeddedFont>
    <p:embeddedFont>
      <p:font typeface="Arimo"/>
      <p:regular r:id="rId19"/>
      <p:bold r:id="rId20"/>
      <p:italic r:id="rId21"/>
      <p:boldItalic r:id="rId22"/>
    </p:embeddedFont>
    <p:embeddedFont>
      <p:font typeface="Century Schoolbook"/>
      <p:regular r:id="rId23"/>
      <p:bold r:id="rId24"/>
      <p:italic r:id="rId25"/>
      <p:boldItalic r:id="rId26"/>
    </p:embeddedFont>
    <p:embeddedFont>
      <p:font typeface="Quattrocen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ipiosF8Cyjjwsz/W6A8dnab42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22" Type="http://schemas.openxmlformats.org/officeDocument/2006/relationships/font" Target="fonts/Arimo-boldItalic.fntdata"/><Relationship Id="rId21" Type="http://schemas.openxmlformats.org/officeDocument/2006/relationships/font" Target="fonts/Arimo-italic.fntdata"/><Relationship Id="rId24" Type="http://schemas.openxmlformats.org/officeDocument/2006/relationships/font" Target="fonts/CenturySchoolbook-bold.fntdata"/><Relationship Id="rId23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Italic.fntdata"/><Relationship Id="rId25" Type="http://schemas.openxmlformats.org/officeDocument/2006/relationships/font" Target="fonts/CenturySchoolbook-italic.fntdata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19" Type="http://schemas.openxmlformats.org/officeDocument/2006/relationships/font" Target="fonts/Arimo-regular.fnt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467850" y="76200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8382" y="2057400"/>
            <a:ext cx="1228725" cy="1057275"/>
          </a:xfrm>
          <a:custGeom>
            <a:rect b="b" l="l" r="r" t="t"/>
            <a:pathLst>
              <a:path extrusionOk="0" h="1057275" w="1228725">
                <a:moveTo>
                  <a:pt x="0" y="528701"/>
                </a:move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lnTo>
                  <a:pt x="264312" y="0"/>
                </a:lnTo>
                <a:lnTo>
                  <a:pt x="0" y="528701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23825" y="1243692"/>
            <a:ext cx="647700" cy="561975"/>
          </a:xfrm>
          <a:custGeom>
            <a:rect b="b" l="l" r="r" t="t"/>
            <a:pathLst>
              <a:path extrusionOk="0" h="561975" w="647700">
                <a:moveTo>
                  <a:pt x="0" y="280924"/>
                </a:move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lnTo>
                  <a:pt x="140462" y="0"/>
                </a:lnTo>
                <a:lnTo>
                  <a:pt x="0" y="280924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710551" y="2252726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0" y="719074"/>
                </a:move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lnTo>
                  <a:pt x="359537" y="0"/>
                </a:lnTo>
                <a:lnTo>
                  <a:pt x="0" y="719074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286000" y="4953000"/>
            <a:ext cx="723900" cy="619125"/>
          </a:xfrm>
          <a:custGeom>
            <a:rect b="b" l="l" r="r" t="t"/>
            <a:pathLst>
              <a:path extrusionOk="0" h="619125" w="723900">
                <a:moveTo>
                  <a:pt x="0" y="309625"/>
                </a:move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lnTo>
                  <a:pt x="154812" y="0"/>
                </a:lnTo>
                <a:lnTo>
                  <a:pt x="0" y="309625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2286000" y="2057400"/>
            <a:ext cx="6021070" cy="2262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538CD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ARIGELA THRINESH</a:t>
            </a:r>
            <a:endParaRPr/>
          </a:p>
          <a:p>
            <a:pPr indent="0" lvl="0" marL="12700" marR="0" rtl="0" algn="l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REG NO : 211521243020</a:t>
            </a:r>
            <a:endParaRPr/>
          </a:p>
          <a:p>
            <a:pPr indent="0" lvl="0" marL="12700" marR="0" rtl="0" algn="l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COLLEGE : PANIMALAR INSTITUTE OF TECHNOLOGY</a:t>
            </a:r>
            <a:endParaRPr/>
          </a:p>
          <a:p>
            <a:pPr indent="0" lvl="0" marL="12700" marR="0" rtl="0" algn="l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MAIL : thrinesharigela@gmail.com</a:t>
            </a:r>
            <a:endParaRPr/>
          </a:p>
          <a:p>
            <a:pPr indent="0" lvl="0" marL="12700" marR="0" rtl="0" algn="l">
              <a:lnSpc>
                <a:spcPct val="142708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511879" y="1475150"/>
            <a:ext cx="4278829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80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1394" y="4517571"/>
            <a:ext cx="646112" cy="56038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1443641" y="1132795"/>
            <a:ext cx="7705788" cy="684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80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1E925E"/>
                </a:solidFill>
                <a:latin typeface="Arial"/>
                <a:ea typeface="Arial"/>
                <a:cs typeface="Arial"/>
                <a:sym typeface="Arial"/>
              </a:rPr>
              <a:t>Diabetes </a:t>
            </a:r>
            <a:r>
              <a:rPr lang="en-IN" sz="3200">
                <a:solidFill>
                  <a:srgbClr val="1E925E"/>
                </a:solidFill>
              </a:rPr>
              <a:t>Prediction</a:t>
            </a:r>
            <a:r>
              <a:rPr lang="en-IN" sz="3200">
                <a:solidFill>
                  <a:srgbClr val="1E925E"/>
                </a:solidFill>
                <a:latin typeface="Arial"/>
                <a:ea typeface="Arial"/>
                <a:cs typeface="Arial"/>
                <a:sym typeface="Arial"/>
              </a:rPr>
              <a:t> With Deep Learning</a:t>
            </a:r>
            <a:endParaRPr sz="3200">
              <a:solidFill>
                <a:srgbClr val="1E92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9142381" y="257239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9524999" y="5607504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9377426" y="6172200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8620125" y="402094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739775" y="407968"/>
            <a:ext cx="3395275" cy="635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42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739775" y="1411653"/>
            <a:ext cx="694723" cy="254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444154" y="1411653"/>
            <a:ext cx="920039" cy="254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2376764" y="1411653"/>
            <a:ext cx="1208966" cy="254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07" y="1651870"/>
            <a:ext cx="3723366" cy="175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566" y="3690996"/>
            <a:ext cx="3657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7263" y="1114596"/>
            <a:ext cx="3505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5375" y="3709999"/>
            <a:ext cx="2412705" cy="210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17992" y="3590913"/>
            <a:ext cx="3192757" cy="233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9090995" y="502205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683250" y="326138"/>
            <a:ext cx="2597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2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RESULT :</a:t>
            </a:r>
            <a:endParaRPr sz="4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683260" y="6161203"/>
            <a:ext cx="1450340" cy="28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9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9250"/>
              </a:lnSpc>
              <a:spcBef>
                <a:spcPts val="109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11"/>
          <p:cNvSpPr txBox="1"/>
          <p:nvPr/>
        </p:nvSpPr>
        <p:spPr>
          <a:xfrm>
            <a:off x="11302619" y="6491954"/>
            <a:ext cx="199349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990599" y="5298621"/>
            <a:ext cx="5705475" cy="216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46" y="1181098"/>
            <a:ext cx="3438524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1550" y="1219200"/>
            <a:ext cx="4643374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408430" y="5166391"/>
            <a:ext cx="6958693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838200" y="5254398"/>
            <a:ext cx="5705475" cy="216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553833" y="4657894"/>
            <a:ext cx="867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summary, deep learning empowers early intervention, accurate classification, and transformative healthcare outcomes.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Transforming clinical data into images allows robust representation and early detection. Deep learning models, such as CNNs and SVMs,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in classifying diabetes cases based on these images.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algorithms applied to heart rate variability signals provide accurate predictions without relying on traditional methods.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8574541" y="381000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605518" y="1450023"/>
            <a:ext cx="4728481" cy="5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1E925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: </a:t>
            </a:r>
            <a:endParaRPr b="1" sz="4000">
              <a:solidFill>
                <a:srgbClr val="1E925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2721429" y="933690"/>
            <a:ext cx="1981200" cy="5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524000" y="2772073"/>
            <a:ext cx="7315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4000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Diabetes </a:t>
            </a:r>
            <a:r>
              <a:rPr b="1" i="1" lang="en-IN" sz="4000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Prediction</a:t>
            </a:r>
            <a:r>
              <a:rPr b="1" i="1" lang="en-IN" sz="4000">
                <a:solidFill>
                  <a:srgbClr val="538CD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With Deep Learning</a:t>
            </a:r>
            <a:endParaRPr b="1" i="1" sz="4000">
              <a:solidFill>
                <a:srgbClr val="538CD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0" y="323850"/>
                </a:moveTo>
                <a:lnTo>
                  <a:pt x="1073" y="350410"/>
                </a:lnTo>
                <a:lnTo>
                  <a:pt x="4239" y="376379"/>
                </a:lnTo>
                <a:lnTo>
                  <a:pt x="9414" y="401673"/>
                </a:lnTo>
                <a:lnTo>
                  <a:pt x="16514" y="426210"/>
                </a:lnTo>
                <a:lnTo>
                  <a:pt x="25455" y="449905"/>
                </a:lnTo>
                <a:lnTo>
                  <a:pt x="36155" y="472676"/>
                </a:lnTo>
                <a:lnTo>
                  <a:pt x="48530" y="494438"/>
                </a:lnTo>
                <a:lnTo>
                  <a:pt x="62496" y="515110"/>
                </a:lnTo>
                <a:lnTo>
                  <a:pt x="77970" y="534606"/>
                </a:lnTo>
                <a:lnTo>
                  <a:pt x="94868" y="552845"/>
                </a:lnTo>
                <a:lnTo>
                  <a:pt x="113108" y="569742"/>
                </a:lnTo>
                <a:lnTo>
                  <a:pt x="132606" y="585214"/>
                </a:lnTo>
                <a:lnTo>
                  <a:pt x="153278" y="599179"/>
                </a:lnTo>
                <a:lnTo>
                  <a:pt x="175040" y="611551"/>
                </a:lnTo>
                <a:lnTo>
                  <a:pt x="197810" y="622249"/>
                </a:lnTo>
                <a:lnTo>
                  <a:pt x="221504" y="631189"/>
                </a:lnTo>
                <a:lnTo>
                  <a:pt x="246038" y="638287"/>
                </a:lnTo>
                <a:lnTo>
                  <a:pt x="271329" y="643461"/>
                </a:lnTo>
                <a:lnTo>
                  <a:pt x="297294" y="646626"/>
                </a:lnTo>
                <a:lnTo>
                  <a:pt x="323850" y="647700"/>
                </a:lnTo>
                <a:lnTo>
                  <a:pt x="350405" y="646626"/>
                </a:lnTo>
                <a:lnTo>
                  <a:pt x="376370" y="643461"/>
                </a:lnTo>
                <a:lnTo>
                  <a:pt x="401661" y="638287"/>
                </a:lnTo>
                <a:lnTo>
                  <a:pt x="426195" y="631189"/>
                </a:lnTo>
                <a:lnTo>
                  <a:pt x="449889" y="622249"/>
                </a:lnTo>
                <a:lnTo>
                  <a:pt x="472659" y="611551"/>
                </a:lnTo>
                <a:lnTo>
                  <a:pt x="494421" y="599179"/>
                </a:lnTo>
                <a:lnTo>
                  <a:pt x="515093" y="585214"/>
                </a:lnTo>
                <a:lnTo>
                  <a:pt x="534591" y="569742"/>
                </a:lnTo>
                <a:lnTo>
                  <a:pt x="552830" y="552845"/>
                </a:lnTo>
                <a:lnTo>
                  <a:pt x="569729" y="534606"/>
                </a:lnTo>
                <a:lnTo>
                  <a:pt x="585203" y="515110"/>
                </a:lnTo>
                <a:lnTo>
                  <a:pt x="599169" y="494438"/>
                </a:lnTo>
                <a:lnTo>
                  <a:pt x="611544" y="472676"/>
                </a:lnTo>
                <a:lnTo>
                  <a:pt x="622244" y="449905"/>
                </a:lnTo>
                <a:lnTo>
                  <a:pt x="631185" y="426210"/>
                </a:lnTo>
                <a:lnTo>
                  <a:pt x="638285" y="401673"/>
                </a:lnTo>
                <a:lnTo>
                  <a:pt x="643460" y="376379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43460" y="271320"/>
                </a:lnTo>
                <a:lnTo>
                  <a:pt x="638285" y="246026"/>
                </a:lnTo>
                <a:lnTo>
                  <a:pt x="631185" y="221489"/>
                </a:lnTo>
                <a:lnTo>
                  <a:pt x="622244" y="197794"/>
                </a:lnTo>
                <a:lnTo>
                  <a:pt x="611544" y="175023"/>
                </a:lnTo>
                <a:lnTo>
                  <a:pt x="599169" y="153261"/>
                </a:lnTo>
                <a:lnTo>
                  <a:pt x="585203" y="132589"/>
                </a:lnTo>
                <a:lnTo>
                  <a:pt x="569729" y="113093"/>
                </a:lnTo>
                <a:lnTo>
                  <a:pt x="552830" y="94854"/>
                </a:lnTo>
                <a:lnTo>
                  <a:pt x="534591" y="77957"/>
                </a:lnTo>
                <a:lnTo>
                  <a:pt x="515093" y="62485"/>
                </a:lnTo>
                <a:lnTo>
                  <a:pt x="494421" y="48520"/>
                </a:lnTo>
                <a:lnTo>
                  <a:pt x="472659" y="36148"/>
                </a:lnTo>
                <a:lnTo>
                  <a:pt x="449889" y="25450"/>
                </a:lnTo>
                <a:lnTo>
                  <a:pt x="426195" y="16510"/>
                </a:lnTo>
                <a:lnTo>
                  <a:pt x="401661" y="9412"/>
                </a:lnTo>
                <a:lnTo>
                  <a:pt x="376370" y="4238"/>
                </a:lnTo>
                <a:lnTo>
                  <a:pt x="350405" y="1073"/>
                </a:lnTo>
                <a:lnTo>
                  <a:pt x="323850" y="0"/>
                </a:lnTo>
                <a:lnTo>
                  <a:pt x="297294" y="1073"/>
                </a:lnTo>
                <a:lnTo>
                  <a:pt x="271329" y="4238"/>
                </a:lnTo>
                <a:lnTo>
                  <a:pt x="246038" y="9412"/>
                </a:lnTo>
                <a:lnTo>
                  <a:pt x="221504" y="16510"/>
                </a:lnTo>
                <a:lnTo>
                  <a:pt x="197810" y="25450"/>
                </a:lnTo>
                <a:lnTo>
                  <a:pt x="175040" y="36148"/>
                </a:lnTo>
                <a:lnTo>
                  <a:pt x="153278" y="48520"/>
                </a:lnTo>
                <a:lnTo>
                  <a:pt x="132606" y="62485"/>
                </a:lnTo>
                <a:lnTo>
                  <a:pt x="113108" y="77957"/>
                </a:lnTo>
                <a:lnTo>
                  <a:pt x="94868" y="94854"/>
                </a:lnTo>
                <a:lnTo>
                  <a:pt x="77970" y="113093"/>
                </a:lnTo>
                <a:lnTo>
                  <a:pt x="62496" y="132589"/>
                </a:lnTo>
                <a:lnTo>
                  <a:pt x="48530" y="153261"/>
                </a:lnTo>
                <a:lnTo>
                  <a:pt x="36155" y="175023"/>
                </a:lnTo>
                <a:lnTo>
                  <a:pt x="25455" y="197794"/>
                </a:lnTo>
                <a:lnTo>
                  <a:pt x="16514" y="221489"/>
                </a:lnTo>
                <a:lnTo>
                  <a:pt x="9414" y="246026"/>
                </a:lnTo>
                <a:lnTo>
                  <a:pt x="4239" y="271320"/>
                </a:lnTo>
                <a:lnTo>
                  <a:pt x="1073" y="297289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0687050" y="6134100"/>
            <a:ext cx="247650" cy="247650"/>
          </a:xfrm>
          <a:custGeom>
            <a:rect b="b" l="l" r="r" t="t"/>
            <a:pathLst>
              <a:path extrusionOk="0" h="247650" w="247650">
                <a:moveTo>
                  <a:pt x="0" y="123825"/>
                </a:moveTo>
                <a:lnTo>
                  <a:pt x="536" y="135423"/>
                </a:lnTo>
                <a:lnTo>
                  <a:pt x="2708" y="149691"/>
                </a:lnTo>
                <a:lnTo>
                  <a:pt x="6456" y="163377"/>
                </a:lnTo>
                <a:lnTo>
                  <a:pt x="11684" y="176382"/>
                </a:lnTo>
                <a:lnTo>
                  <a:pt x="18293" y="188610"/>
                </a:lnTo>
                <a:lnTo>
                  <a:pt x="26186" y="199964"/>
                </a:lnTo>
                <a:lnTo>
                  <a:pt x="35265" y="210346"/>
                </a:lnTo>
                <a:lnTo>
                  <a:pt x="45432" y="219660"/>
                </a:lnTo>
                <a:lnTo>
                  <a:pt x="56590" y="227807"/>
                </a:lnTo>
                <a:lnTo>
                  <a:pt x="68642" y="234691"/>
                </a:lnTo>
                <a:lnTo>
                  <a:pt x="81488" y="240215"/>
                </a:lnTo>
                <a:lnTo>
                  <a:pt x="95033" y="244280"/>
                </a:lnTo>
                <a:lnTo>
                  <a:pt x="109177" y="246791"/>
                </a:lnTo>
                <a:lnTo>
                  <a:pt x="123825" y="247650"/>
                </a:lnTo>
                <a:lnTo>
                  <a:pt x="135414" y="247113"/>
                </a:lnTo>
                <a:lnTo>
                  <a:pt x="149673" y="244944"/>
                </a:lnTo>
                <a:lnTo>
                  <a:pt x="163352" y="241199"/>
                </a:lnTo>
                <a:lnTo>
                  <a:pt x="176354" y="235975"/>
                </a:lnTo>
                <a:lnTo>
                  <a:pt x="188582" y="229371"/>
                </a:lnTo>
                <a:lnTo>
                  <a:pt x="199937" y="221483"/>
                </a:lnTo>
                <a:lnTo>
                  <a:pt x="210322" y="212408"/>
                </a:lnTo>
                <a:lnTo>
                  <a:pt x="219639" y="202243"/>
                </a:lnTo>
                <a:lnTo>
                  <a:pt x="227791" y="191087"/>
                </a:lnTo>
                <a:lnTo>
                  <a:pt x="234680" y="179035"/>
                </a:lnTo>
                <a:lnTo>
                  <a:pt x="240207" y="166186"/>
                </a:lnTo>
                <a:lnTo>
                  <a:pt x="244277" y="152636"/>
                </a:lnTo>
                <a:lnTo>
                  <a:pt x="246790" y="138483"/>
                </a:lnTo>
                <a:lnTo>
                  <a:pt x="247650" y="123825"/>
                </a:lnTo>
                <a:lnTo>
                  <a:pt x="247113" y="112226"/>
                </a:lnTo>
                <a:lnTo>
                  <a:pt x="244941" y="97958"/>
                </a:lnTo>
                <a:lnTo>
                  <a:pt x="241193" y="84272"/>
                </a:lnTo>
                <a:lnTo>
                  <a:pt x="235965" y="71267"/>
                </a:lnTo>
                <a:lnTo>
                  <a:pt x="229356" y="59039"/>
                </a:lnTo>
                <a:lnTo>
                  <a:pt x="221463" y="47685"/>
                </a:lnTo>
                <a:lnTo>
                  <a:pt x="212384" y="37303"/>
                </a:lnTo>
                <a:lnTo>
                  <a:pt x="202217" y="27989"/>
                </a:lnTo>
                <a:lnTo>
                  <a:pt x="191059" y="19842"/>
                </a:lnTo>
                <a:lnTo>
                  <a:pt x="179007" y="12958"/>
                </a:lnTo>
                <a:lnTo>
                  <a:pt x="166161" y="7434"/>
                </a:lnTo>
                <a:lnTo>
                  <a:pt x="152616" y="3369"/>
                </a:lnTo>
                <a:lnTo>
                  <a:pt x="138472" y="858"/>
                </a:lnTo>
                <a:lnTo>
                  <a:pt x="123825" y="0"/>
                </a:lnTo>
                <a:lnTo>
                  <a:pt x="112235" y="536"/>
                </a:lnTo>
                <a:lnTo>
                  <a:pt x="97976" y="2705"/>
                </a:lnTo>
                <a:lnTo>
                  <a:pt x="84297" y="6450"/>
                </a:lnTo>
                <a:lnTo>
                  <a:pt x="71295" y="11674"/>
                </a:lnTo>
                <a:lnTo>
                  <a:pt x="59067" y="18278"/>
                </a:lnTo>
                <a:lnTo>
                  <a:pt x="47712" y="26166"/>
                </a:lnTo>
                <a:lnTo>
                  <a:pt x="37327" y="35241"/>
                </a:lnTo>
                <a:lnTo>
                  <a:pt x="28010" y="45406"/>
                </a:lnTo>
                <a:lnTo>
                  <a:pt x="19858" y="56562"/>
                </a:lnTo>
                <a:lnTo>
                  <a:pt x="12969" y="68614"/>
                </a:lnTo>
                <a:lnTo>
                  <a:pt x="7442" y="81463"/>
                </a:lnTo>
                <a:lnTo>
                  <a:pt x="3372" y="95013"/>
                </a:lnTo>
                <a:lnTo>
                  <a:pt x="859" y="109166"/>
                </a:lnTo>
                <a:lnTo>
                  <a:pt x="0" y="12382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47625" y="3819523"/>
            <a:ext cx="1733550" cy="3009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0" y="180975"/>
                </a:moveTo>
                <a:lnTo>
                  <a:pt x="599" y="195817"/>
                </a:lnTo>
                <a:lnTo>
                  <a:pt x="2368" y="210329"/>
                </a:lnTo>
                <a:lnTo>
                  <a:pt x="5259" y="224465"/>
                </a:lnTo>
                <a:lnTo>
                  <a:pt x="9226" y="238176"/>
                </a:lnTo>
                <a:lnTo>
                  <a:pt x="14222" y="251418"/>
                </a:lnTo>
                <a:lnTo>
                  <a:pt x="20200" y="264143"/>
                </a:lnTo>
                <a:lnTo>
                  <a:pt x="27114" y="276304"/>
                </a:lnTo>
                <a:lnTo>
                  <a:pt x="34917" y="287856"/>
                </a:lnTo>
                <a:lnTo>
                  <a:pt x="43564" y="298751"/>
                </a:lnTo>
                <a:lnTo>
                  <a:pt x="53006" y="308943"/>
                </a:lnTo>
                <a:lnTo>
                  <a:pt x="63198" y="318385"/>
                </a:lnTo>
                <a:lnTo>
                  <a:pt x="74093" y="327032"/>
                </a:lnTo>
                <a:lnTo>
                  <a:pt x="85645" y="334835"/>
                </a:lnTo>
                <a:lnTo>
                  <a:pt x="97806" y="341749"/>
                </a:lnTo>
                <a:lnTo>
                  <a:pt x="110531" y="347727"/>
                </a:lnTo>
                <a:lnTo>
                  <a:pt x="123773" y="352723"/>
                </a:lnTo>
                <a:lnTo>
                  <a:pt x="137484" y="356690"/>
                </a:lnTo>
                <a:lnTo>
                  <a:pt x="151620" y="359581"/>
                </a:lnTo>
                <a:lnTo>
                  <a:pt x="166132" y="361350"/>
                </a:lnTo>
                <a:lnTo>
                  <a:pt x="180975" y="361950"/>
                </a:lnTo>
                <a:lnTo>
                  <a:pt x="195817" y="361350"/>
                </a:lnTo>
                <a:lnTo>
                  <a:pt x="210329" y="359581"/>
                </a:lnTo>
                <a:lnTo>
                  <a:pt x="224465" y="356690"/>
                </a:lnTo>
                <a:lnTo>
                  <a:pt x="238176" y="352723"/>
                </a:lnTo>
                <a:lnTo>
                  <a:pt x="251418" y="347727"/>
                </a:lnTo>
                <a:lnTo>
                  <a:pt x="264143" y="341749"/>
                </a:lnTo>
                <a:lnTo>
                  <a:pt x="276304" y="334835"/>
                </a:lnTo>
                <a:lnTo>
                  <a:pt x="287856" y="327032"/>
                </a:lnTo>
                <a:lnTo>
                  <a:pt x="298751" y="318385"/>
                </a:lnTo>
                <a:lnTo>
                  <a:pt x="308943" y="308943"/>
                </a:lnTo>
                <a:lnTo>
                  <a:pt x="318385" y="298751"/>
                </a:lnTo>
                <a:lnTo>
                  <a:pt x="327032" y="287856"/>
                </a:lnTo>
                <a:lnTo>
                  <a:pt x="334835" y="276304"/>
                </a:lnTo>
                <a:lnTo>
                  <a:pt x="341749" y="264143"/>
                </a:lnTo>
                <a:lnTo>
                  <a:pt x="347727" y="251418"/>
                </a:lnTo>
                <a:lnTo>
                  <a:pt x="352723" y="238176"/>
                </a:lnTo>
                <a:lnTo>
                  <a:pt x="356690" y="224465"/>
                </a:lnTo>
                <a:lnTo>
                  <a:pt x="359581" y="210329"/>
                </a:lnTo>
                <a:lnTo>
                  <a:pt x="361350" y="195817"/>
                </a:lnTo>
                <a:lnTo>
                  <a:pt x="361950" y="180975"/>
                </a:lnTo>
                <a:lnTo>
                  <a:pt x="361350" y="166132"/>
                </a:lnTo>
                <a:lnTo>
                  <a:pt x="359581" y="151620"/>
                </a:lnTo>
                <a:lnTo>
                  <a:pt x="356690" y="137484"/>
                </a:lnTo>
                <a:lnTo>
                  <a:pt x="352723" y="123773"/>
                </a:lnTo>
                <a:lnTo>
                  <a:pt x="347727" y="110531"/>
                </a:lnTo>
                <a:lnTo>
                  <a:pt x="341749" y="97806"/>
                </a:lnTo>
                <a:lnTo>
                  <a:pt x="334835" y="85645"/>
                </a:lnTo>
                <a:lnTo>
                  <a:pt x="327032" y="74093"/>
                </a:lnTo>
                <a:lnTo>
                  <a:pt x="318385" y="63198"/>
                </a:lnTo>
                <a:lnTo>
                  <a:pt x="308943" y="53006"/>
                </a:lnTo>
                <a:lnTo>
                  <a:pt x="298751" y="43564"/>
                </a:lnTo>
                <a:lnTo>
                  <a:pt x="287856" y="34917"/>
                </a:lnTo>
                <a:lnTo>
                  <a:pt x="276304" y="27114"/>
                </a:lnTo>
                <a:lnTo>
                  <a:pt x="264143" y="20200"/>
                </a:lnTo>
                <a:lnTo>
                  <a:pt x="251418" y="14222"/>
                </a:lnTo>
                <a:lnTo>
                  <a:pt x="238176" y="9226"/>
                </a:lnTo>
                <a:lnTo>
                  <a:pt x="224465" y="5259"/>
                </a:lnTo>
                <a:lnTo>
                  <a:pt x="210329" y="2368"/>
                </a:lnTo>
                <a:lnTo>
                  <a:pt x="195817" y="599"/>
                </a:lnTo>
                <a:lnTo>
                  <a:pt x="180975" y="0"/>
                </a:lnTo>
                <a:lnTo>
                  <a:pt x="166132" y="599"/>
                </a:lnTo>
                <a:lnTo>
                  <a:pt x="151620" y="2368"/>
                </a:lnTo>
                <a:lnTo>
                  <a:pt x="137484" y="5259"/>
                </a:lnTo>
                <a:lnTo>
                  <a:pt x="123773" y="9226"/>
                </a:lnTo>
                <a:lnTo>
                  <a:pt x="110531" y="14222"/>
                </a:lnTo>
                <a:lnTo>
                  <a:pt x="97806" y="20200"/>
                </a:lnTo>
                <a:lnTo>
                  <a:pt x="85645" y="27114"/>
                </a:lnTo>
                <a:lnTo>
                  <a:pt x="74093" y="34917"/>
                </a:lnTo>
                <a:lnTo>
                  <a:pt x="63198" y="43564"/>
                </a:lnTo>
                <a:lnTo>
                  <a:pt x="53006" y="53006"/>
                </a:lnTo>
                <a:lnTo>
                  <a:pt x="43564" y="63198"/>
                </a:lnTo>
                <a:lnTo>
                  <a:pt x="34917" y="74093"/>
                </a:lnTo>
                <a:lnTo>
                  <a:pt x="27114" y="85645"/>
                </a:lnTo>
                <a:lnTo>
                  <a:pt x="20200" y="97806"/>
                </a:lnTo>
                <a:lnTo>
                  <a:pt x="14222" y="110531"/>
                </a:lnTo>
                <a:lnTo>
                  <a:pt x="9226" y="123773"/>
                </a:lnTo>
                <a:lnTo>
                  <a:pt x="5259" y="137484"/>
                </a:lnTo>
                <a:lnTo>
                  <a:pt x="2368" y="151620"/>
                </a:lnTo>
                <a:lnTo>
                  <a:pt x="599" y="166132"/>
                </a:lnTo>
                <a:lnTo>
                  <a:pt x="0" y="18097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39775" y="562150"/>
            <a:ext cx="3101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42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1846036"/>
            <a:ext cx="3895725" cy="323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172450" y="2838450"/>
            <a:ext cx="2762250" cy="32575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834312" y="762000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15675" y="963550"/>
            <a:ext cx="3009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</a:t>
            </a:r>
            <a:r>
              <a:rPr b="1" lang="en-IN" sz="4250">
                <a:solidFill>
                  <a:schemeClr val="dk1"/>
                </a:solidFill>
              </a:rPr>
              <a:t>M</a:t>
            </a:r>
            <a:endParaRPr sz="4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3077053" y="963550"/>
            <a:ext cx="4674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1" lang="en-IN" sz="4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676400" y="24384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215675" y="1794579"/>
            <a:ext cx="8122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chronic illness that affects millions of individuals globally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diabetes. Diabetes must be identified and treated early to reduce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complications and enhance the quality of life for those who have it.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Our goal in this research is to create a deep learning model that, given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variety of parameters including age, blood pressure, BMI, and glucose levels,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can reliably predict when diabetes will manifest .A dataset of patient data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should be processed by the model, which should then be able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categorize them as either having diabetes or not. getting a tool that can help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medical practitioners identify people who are at risk of getting diabetes is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ultimate goal, as it will enable early intervention and better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patient outcomes.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8658225" y="2647950"/>
            <a:ext cx="3810000" cy="381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8501062" y="304800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577325" y="968500"/>
            <a:ext cx="586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PROJECT OVERVIEW</a:t>
            </a:r>
            <a:endParaRPr sz="425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875800" y="59238"/>
            <a:ext cx="331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47682" y="2019292"/>
            <a:ext cx="92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obviously! An outline of a deep learning project for diabetes prediction is provided below: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Goal: Create a precise model for identifying diabetes early 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Dataset: Make use of the PIMA dataset, which contains clinical diabetes data.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Methodology: Generate images from numerical features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 three classification strategies : chosen fusion features with SVM,deep feature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fusion with SVM, and CNN models.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Results: Shows resilience in the early diagnosing process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" marR="0" rtl="0" algn="l">
              <a:lnSpc>
                <a:spcPct val="96761"/>
              </a:lnSpc>
              <a:spcBef>
                <a:spcPts val="1494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8777287" y="646432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723900" y="6172200"/>
            <a:ext cx="2181225" cy="485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23902" y="831050"/>
            <a:ext cx="805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WHO ARE THE END USERS?</a:t>
            </a:r>
            <a:endParaRPr sz="41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718825" y="970275"/>
            <a:ext cx="1186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2905025" y="970275"/>
            <a:ext cx="927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3904750" y="970288"/>
            <a:ext cx="1186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462126" y="76775"/>
            <a:ext cx="2025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6696075" y="1681843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557107" y="2005688"/>
            <a:ext cx="9520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diabetes prediction project may have the following final users: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Medical professionals and clinicians: Physicians, nurses, and other healthcare workers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who can help with early diagnosis by using the model.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 identify patients who are at risk of diabetes, they can include the prediction method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into their clinical practice.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Individuals and Patients: Those who wish to determine their chance of contracting diabetes.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model might be included in online platforms or health apps where users can enter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pertinent information for individualized risk assessments.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Hospitals and healthcare facilities: These businesses can integrate the concept into their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current systems . Effective resource allocation, screening prioritization,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and patient triaging can all be facilitated by it.</a:t>
            </a: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I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5443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-156292" y="4111875"/>
            <a:ext cx="1865023" cy="25929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8777287" y="304800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558165" y="945485"/>
            <a:ext cx="1287577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1890464" y="945485"/>
            <a:ext cx="2255276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4146217" y="945485"/>
            <a:ext cx="979554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5174515" y="945485"/>
            <a:ext cx="727824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5954208" y="945485"/>
            <a:ext cx="1458811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449039" y="945485"/>
            <a:ext cx="2941571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524000" y="2209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" y="1464099"/>
            <a:ext cx="3724582" cy="207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8755" y="2418959"/>
            <a:ext cx="4603345" cy="3234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558165" y="566616"/>
            <a:ext cx="64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A MODEL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96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5443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9262382" y="1229283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558165" y="945485"/>
            <a:ext cx="1287577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890464" y="945485"/>
            <a:ext cx="2255276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4146217" y="945485"/>
            <a:ext cx="979554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5174515" y="945485"/>
            <a:ext cx="727824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5954208" y="945485"/>
            <a:ext cx="1458811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7449039" y="945485"/>
            <a:ext cx="2941571" cy="48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1524000" y="22098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33337" y="466724"/>
            <a:ext cx="9410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SOLUTION AND ITS VALUE PROPOSITION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303027" y="1916905"/>
            <a:ext cx="9074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Numeric-to-Image Conversion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Convert numerical clinical data (such as the PIMA dataset) into images based on feature importance.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Direct CNN Classification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Feed diabetes images into CNN models.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Deep Feature Fusion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Combine deep features from models and classify using support vector machines (SVM).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Algorithms for HRV Signals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Analyse heart rate variability (HRV) signals using deep learning architectures like CNN and LSTM.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Deep learning eliminates the need for manual feature selection and extraction.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with Data Augmentation and CNN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a pipeline with variational autoencoders (VAE) for data augmentation,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sparse autoencoders (SAE) for feature augmentation, and a CNN for classification.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Data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Augment data to improve model performance.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Feature Learning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Deep learning techniques automatically learn relevant features from the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66675" y="3381373"/>
            <a:ext cx="249304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26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lnSpc>
                <a:spcPct val="96761"/>
              </a:lnSpc>
              <a:spcBef>
                <a:spcPts val="23469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9377426" y="4825"/>
            <a:ext cx="1219200" cy="6857936"/>
          </a:xfrm>
          <a:custGeom>
            <a:rect b="b" l="l" r="r" t="t"/>
            <a:pathLst>
              <a:path extrusionOk="0" h="6857936" w="1219200">
                <a:moveTo>
                  <a:pt x="0" y="1"/>
                </a:moveTo>
                <a:lnTo>
                  <a:pt x="1218352" y="6853171"/>
                </a:lnTo>
              </a:path>
              <a:path extrusionOk="0" h="6857936" w="1219200">
                <a:moveTo>
                  <a:pt x="1218352" y="68531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7434326" y="3691001"/>
            <a:ext cx="4763516" cy="3176524"/>
          </a:xfrm>
          <a:custGeom>
            <a:rect b="b" l="l" r="r" t="t"/>
            <a:pathLst>
              <a:path extrusionOk="0" h="3176524" w="4763516">
                <a:moveTo>
                  <a:pt x="4757674" y="3895"/>
                </a:moveTo>
                <a:lnTo>
                  <a:pt x="14286" y="3166997"/>
                </a:lnTo>
              </a:path>
              <a:path extrusionOk="0" h="3176524" w="4763516">
                <a:moveTo>
                  <a:pt x="14286" y="3166997"/>
                </a:moveTo>
                <a:lnTo>
                  <a:pt x="4757674" y="3896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9182100" y="-9525"/>
            <a:ext cx="3009900" cy="6867524"/>
          </a:xfrm>
          <a:custGeom>
            <a:rect b="b" l="l" r="r" t="t"/>
            <a:pathLst>
              <a:path extrusionOk="0" h="6867524" w="3009900">
                <a:moveTo>
                  <a:pt x="3009900" y="9525"/>
                </a:moveTo>
                <a:lnTo>
                  <a:pt x="2044400" y="9525"/>
                </a:lnTo>
                <a:lnTo>
                  <a:pt x="0" y="6867521"/>
                </a:lnTo>
                <a:lnTo>
                  <a:pt x="3009900" y="6867521"/>
                </a:lnTo>
                <a:lnTo>
                  <a:pt x="30099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9601200" y="-9525"/>
            <a:ext cx="2590800" cy="6867524"/>
          </a:xfrm>
          <a:custGeom>
            <a:rect b="b" l="l" r="r" t="t"/>
            <a:pathLst>
              <a:path extrusionOk="0" h="6867524" w="2590800">
                <a:moveTo>
                  <a:pt x="2590800" y="9525"/>
                </a:moveTo>
                <a:lnTo>
                  <a:pt x="1679" y="9525"/>
                </a:lnTo>
                <a:lnTo>
                  <a:pt x="1210563" y="6867521"/>
                </a:lnTo>
                <a:lnTo>
                  <a:pt x="2590800" y="6867521"/>
                </a:lnTo>
                <a:lnTo>
                  <a:pt x="2590800" y="9525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2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9334500" y="-9525"/>
            <a:ext cx="2857500" cy="6867524"/>
          </a:xfrm>
          <a:custGeom>
            <a:rect b="b" l="l" r="r" t="t"/>
            <a:pathLst>
              <a:path extrusionOk="0" h="6867524" w="2857500">
                <a:moveTo>
                  <a:pt x="2857500" y="9525"/>
                </a:moveTo>
                <a:lnTo>
                  <a:pt x="3430" y="9525"/>
                </a:lnTo>
                <a:lnTo>
                  <a:pt x="2473450" y="6867521"/>
                </a:lnTo>
                <a:lnTo>
                  <a:pt x="2857500" y="6867521"/>
                </a:lnTo>
                <a:lnTo>
                  <a:pt x="2857500" y="9525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10896600" y="-9525"/>
            <a:ext cx="1295400" cy="6867524"/>
          </a:xfrm>
          <a:custGeom>
            <a:rect b="b" l="l" r="r" t="t"/>
            <a:pathLst>
              <a:path extrusionOk="0" h="6867524" w="1295400">
                <a:moveTo>
                  <a:pt x="1295400" y="9525"/>
                </a:moveTo>
                <a:lnTo>
                  <a:pt x="1022453" y="9525"/>
                </a:lnTo>
                <a:lnTo>
                  <a:pt x="0" y="6867521"/>
                </a:lnTo>
                <a:lnTo>
                  <a:pt x="1295400" y="6867521"/>
                </a:lnTo>
                <a:lnTo>
                  <a:pt x="1295400" y="9525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0934700" y="-9525"/>
            <a:ext cx="1257300" cy="6867524"/>
          </a:xfrm>
          <a:custGeom>
            <a:rect b="b" l="l" r="r" t="t"/>
            <a:pathLst>
              <a:path extrusionOk="0" h="6867524" w="1257300">
                <a:moveTo>
                  <a:pt x="1257300" y="9525"/>
                </a:moveTo>
                <a:lnTo>
                  <a:pt x="1547" y="9525"/>
                </a:lnTo>
                <a:lnTo>
                  <a:pt x="1116075" y="6867521"/>
                </a:lnTo>
                <a:lnTo>
                  <a:pt x="1257300" y="6867521"/>
                </a:lnTo>
                <a:lnTo>
                  <a:pt x="1257300" y="9525"/>
                </a:lnTo>
                <a:close/>
              </a:path>
            </a:pathLst>
          </a:custGeom>
          <a:solidFill>
            <a:srgbClr val="2261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1"/>
                </a:lnTo>
                <a:lnTo>
                  <a:pt x="447674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-5" y="3569528"/>
            <a:ext cx="2466900" cy="34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9634537" y="881497"/>
            <a:ext cx="314325" cy="323850"/>
          </a:xfrm>
          <a:custGeom>
            <a:rect b="b" l="l" r="r" t="t"/>
            <a:pathLst>
              <a:path extrusionOk="0" h="323850" w="314325">
                <a:moveTo>
                  <a:pt x="0" y="323850"/>
                </a:moveTo>
                <a:lnTo>
                  <a:pt x="314325" y="323850"/>
                </a:lnTo>
                <a:lnTo>
                  <a:pt x="31432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739775" y="758942"/>
            <a:ext cx="1120269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1920930" y="758942"/>
            <a:ext cx="1446219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WOW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3435832" y="758942"/>
            <a:ext cx="621033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4113108" y="758942"/>
            <a:ext cx="1524451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YOUR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5694324" y="758942"/>
            <a:ext cx="2670692" cy="5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  <a:endParaRPr sz="4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1378819" y="6491954"/>
            <a:ext cx="121756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6696075" y="1695450"/>
            <a:ext cx="3143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916700" y="1512275"/>
            <a:ext cx="9156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Detection and Intervention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predicting diabetes risk, patients can adopt preventive measures,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 their lifestyle, and seek medical advice proactively.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Monitoring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Patients can receive continuous updates on their health status,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better disease management.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High Accuracy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Achieving accuracy levels of 90–98% is impressive.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Holistic Approach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This holistic approach ensures comprehensive diabetes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prediction and management.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Contributing to Public Health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These solutions contribute to public health by addressing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widespread and critical health issue.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2021PITAI174</dc:creator>
</cp:coreProperties>
</file>