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5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0" r:id="rId20"/>
    <p:sldId id="273" r:id="rId21"/>
    <p:sldId id="275" r:id="rId22"/>
    <p:sldId id="276" r:id="rId23"/>
    <p:sldId id="274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95" r:id="rId42"/>
    <p:sldId id="294" r:id="rId43"/>
    <p:sldId id="296" r:id="rId44"/>
    <p:sldId id="297" r:id="rId45"/>
    <p:sldId id="298" r:id="rId46"/>
    <p:sldId id="301" r:id="rId47"/>
    <p:sldId id="299" r:id="rId48"/>
    <p:sldId id="300" r:id="rId49"/>
    <p:sldId id="302" r:id="rId50"/>
    <p:sldId id="303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8B2EE-6549-4FB2-8394-9AA582BBE19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A7A2-F8C0-44D7-AF5F-A571C5C22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0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vinroger/async-mqtt-clien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latformio.org/page/userguide/cmd_run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using Arduino IDE. </a:t>
            </a:r>
          </a:p>
          <a:p>
            <a:r>
              <a:rPr lang="en-IN" dirty="0"/>
              <a:t>What are boards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93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Alternate Dynamic array</a:t>
            </a:r>
            <a:b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7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Maps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45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– its predefined – Arrays and Objects are passed as reference and string, int etc are passed by value.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2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program structure</a:t>
            </a:r>
          </a:p>
          <a:p>
            <a:pPr marL="228600" indent="-228600">
              <a:buAutoNum type="arabicPeriod"/>
            </a:pPr>
            <a:r>
              <a:rPr lang="en-IN" dirty="0"/>
              <a:t>setup, loop, no need of importing functions, auto imported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06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serial monitor using the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7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- </a:t>
            </a:r>
            <a:r>
              <a:rPr lang="en-IN" dirty="0" err="1">
                <a:hlinkClick r:id="rId3"/>
              </a:rPr>
              <a:t>marvinroger</a:t>
            </a:r>
            <a:r>
              <a:rPr lang="en-IN" dirty="0">
                <a:hlinkClick r:id="rId3"/>
              </a:rPr>
              <a:t>/async-</a:t>
            </a:r>
            <a:r>
              <a:rPr lang="en-IN" dirty="0" err="1">
                <a:hlinkClick r:id="rId3"/>
              </a:rPr>
              <a:t>mqtt</a:t>
            </a:r>
            <a:r>
              <a:rPr lang="en-IN" dirty="0">
                <a:hlinkClick r:id="rId3"/>
              </a:rPr>
              <a:t>-client: 📶 An Arduino for ESP8266 asynchronous MQTT client implementation (github.com)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1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333333"/>
                </a:solidFill>
                <a:effectLst/>
                <a:latin typeface="Helvetica Neue"/>
              </a:rPr>
              <a:t>PlatformIO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allows developer to compile the same code with different development platforms using the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Only One Command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 </a:t>
            </a:r>
            <a:r>
              <a:rPr lang="en-US" b="0" i="0" u="none" strike="noStrike" dirty="0" err="1">
                <a:solidFill>
                  <a:srgbClr val="337AB7"/>
                </a:solidFill>
                <a:effectLst/>
                <a:latin typeface="Helvetica Neue"/>
                <a:hlinkClick r:id="rId3"/>
              </a:rPr>
              <a:t>platformio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 run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. </a:t>
            </a:r>
          </a:p>
          <a:p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How we can use different environments, just by one line change we can compile against a new </a:t>
            </a:r>
            <a:r>
              <a:rPr lang="en-US" b="0" i="0" u="none" strike="noStrike" dirty="0" err="1">
                <a:solidFill>
                  <a:srgbClr val="337AB7"/>
                </a:solidFill>
                <a:effectLst/>
                <a:latin typeface="Helvetica Neue"/>
              </a:rPr>
              <a:t>sdk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 version of </a:t>
            </a:r>
            <a:r>
              <a:rPr lang="en-US" b="0" i="0" u="none" strike="noStrike" dirty="0" err="1">
                <a:solidFill>
                  <a:srgbClr val="337AB7"/>
                </a:solidFill>
                <a:effectLst/>
                <a:latin typeface="Helvetica Neue"/>
              </a:rPr>
              <a:t>espressif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. How we can share libraries. Analogous to </a:t>
            </a:r>
            <a:r>
              <a:rPr lang="en-US" b="0" i="0" u="none" strike="noStrike" dirty="0" err="1">
                <a:solidFill>
                  <a:srgbClr val="337AB7"/>
                </a:solidFill>
                <a:effectLst/>
                <a:latin typeface="Helvetica Neue"/>
              </a:rPr>
              <a:t>package.json</a:t>
            </a:r>
            <a:endParaRPr lang="en-US" b="0" i="0" u="none" strike="noStrike" dirty="0">
              <a:solidFill>
                <a:srgbClr val="337AB7"/>
              </a:solidFill>
              <a:effectLst/>
              <a:latin typeface="Helvetica Neue"/>
            </a:endParaRPr>
          </a:p>
          <a:p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In, fact how we did it applications for partners was kind of inspired by </a:t>
            </a:r>
            <a:r>
              <a:rPr lang="en-US" b="0" i="0" u="none" strike="noStrike" dirty="0" err="1">
                <a:solidFill>
                  <a:srgbClr val="337AB7"/>
                </a:solidFill>
                <a:effectLst/>
                <a:latin typeface="Helvetica Neue"/>
              </a:rPr>
              <a:t>platfromio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1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Greeting example – If anyone wants to greet, they have to say Hello, It cannot say namaste, its not understood </a:t>
            </a:r>
            <a:r>
              <a:rPr lang="en-IN"/>
              <a:t>by ot</a:t>
            </a:r>
            <a:endParaRPr lang="en-IN" dirty="0"/>
          </a:p>
          <a:p>
            <a:r>
              <a:rPr lang="en-IN" dirty="0"/>
              <a:t>About the serial protocol – we’ll be discussing later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26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8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  <a:p>
            <a:pPr marL="228600" indent="-228600">
              <a:buAutoNum type="arabicPeriod"/>
            </a:pPr>
            <a:r>
              <a:rPr lang="en-IN" dirty="0"/>
              <a:t>Bound to the range of gateway</a:t>
            </a:r>
          </a:p>
          <a:p>
            <a:pPr marL="228600" indent="-228600">
              <a:buAutoNum type="arabicPeriod"/>
            </a:pPr>
            <a:r>
              <a:rPr lang="en-IN" dirty="0"/>
              <a:t>If gateway is down, no devices can communicate with each other or the cloud.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6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Advantages</a:t>
            </a:r>
            <a:br>
              <a:rPr lang="en-IN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Lighting products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High number of devices in commercial buildings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Smart home products for large homes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Battery powered sensors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 premise control without internet 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wifi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  <a:p>
            <a:br>
              <a:rPr lang="en-IN" dirty="0"/>
            </a:br>
            <a:r>
              <a:rPr lang="en-IN" dirty="0"/>
              <a:t>Zigbee Mesh </a:t>
            </a:r>
          </a:p>
          <a:p>
            <a:r>
              <a:rPr lang="en-IN" dirty="0"/>
              <a:t>Why not </a:t>
            </a:r>
            <a:r>
              <a:rPr lang="en-IN" dirty="0" err="1"/>
              <a:t>Wifi</a:t>
            </a:r>
            <a:r>
              <a:rPr lang="en-IN" dirty="0"/>
              <a:t> Mesh ?</a:t>
            </a:r>
            <a:br>
              <a:rPr lang="en-IN" dirty="0"/>
            </a:br>
            <a:r>
              <a:rPr lang="en-IN" dirty="0"/>
              <a:t>How they do it - Managed Flooding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6A7A2-F8C0-44D7-AF5F-A571C5C2277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3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tJPXYA0Nec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vector-in-cpp-stl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watch?v=SiBw7os-_zI" TargetMode="Externa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ssing-by-pointer-vs-passing-by-reference-in-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computer-hardware-2625895" TargetMode="External"/><Relationship Id="rId7" Type="http://schemas.openxmlformats.org/officeDocument/2006/relationships/hyperlink" Target="https://www.lifewire.com/what-is-a-router-2618162" TargetMode="External"/><Relationship Id="rId2" Type="http://schemas.openxmlformats.org/officeDocument/2006/relationships/hyperlink" Target="https://www.lifewire.com/what-is-software-41531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fewire.com/definition-of-nic-817866" TargetMode="External"/><Relationship Id="rId5" Type="http://schemas.openxmlformats.org/officeDocument/2006/relationships/hyperlink" Target="https://www.lifewire.com/what-is-an-optical-disc-drive-2618157" TargetMode="External"/><Relationship Id="rId4" Type="http://schemas.openxmlformats.org/officeDocument/2006/relationships/hyperlink" Target="https://www.lifewire.com/hardware-vs-software-vs-firmware-whats-the-difference-2624567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lrATfBNZ98dudnM48yfGUldqGD0S4FFb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Programing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Kiot</a:t>
            </a:r>
            <a:r>
              <a:rPr lang="en-US" dirty="0"/>
              <a:t> Innovations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9F1-4A65-4D57-A2A7-99EE2182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B5F2C"/>
                </a:solidFill>
                <a:effectLst/>
              </a:rPr>
              <a:t>Arduino Inbuilt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2D02-3F29-4550-AB9A-959A66EE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+mj-lt"/>
              <a:buAutoNum type="arabicPeriod"/>
            </a:pPr>
            <a:r>
              <a:rPr lang="en-IN" dirty="0"/>
              <a:t>GPIOs – </a:t>
            </a:r>
            <a:r>
              <a:rPr lang="en-IN" dirty="0" err="1"/>
              <a:t>pinMode</a:t>
            </a:r>
            <a:r>
              <a:rPr lang="en-IN" dirty="0"/>
              <a:t>, </a:t>
            </a:r>
            <a:r>
              <a:rPr lang="en-IN" dirty="0" err="1"/>
              <a:t>digitalRead</a:t>
            </a:r>
            <a:r>
              <a:rPr lang="en-IN" dirty="0"/>
              <a:t>, </a:t>
            </a:r>
            <a:r>
              <a:rPr lang="en-IN" dirty="0" err="1"/>
              <a:t>digitalWrite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delay, </a:t>
            </a:r>
            <a:r>
              <a:rPr lang="en-IN" dirty="0" err="1"/>
              <a:t>delayMicroSeconds</a:t>
            </a:r>
            <a:r>
              <a:rPr lang="en-IN" dirty="0"/>
              <a:t>, </a:t>
            </a:r>
            <a:r>
              <a:rPr lang="en-IN" dirty="0" err="1"/>
              <a:t>millis</a:t>
            </a:r>
            <a:r>
              <a:rPr lang="en-IN" dirty="0"/>
              <a:t>()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Simple program - blink example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Serial Monitor- printing/debugging</a:t>
            </a:r>
          </a:p>
        </p:txBody>
      </p:sp>
    </p:spTree>
    <p:extLst>
      <p:ext uri="{BB962C8B-B14F-4D97-AF65-F5344CB8AC3E}">
        <p14:creationId xmlns:p14="http://schemas.microsoft.com/office/powerpoint/2010/main" val="17310642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620C-453A-4DF9-B419-D366EE63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BLINK AN 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C7A63-E057-4CFD-9351-EA7FACBC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505" y="2341563"/>
            <a:ext cx="5816989" cy="3633787"/>
          </a:xfrm>
        </p:spPr>
      </p:pic>
    </p:spTree>
    <p:extLst>
      <p:ext uri="{BB962C8B-B14F-4D97-AF65-F5344CB8AC3E}">
        <p14:creationId xmlns:p14="http://schemas.microsoft.com/office/powerpoint/2010/main" val="175081916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6472-E52D-4AA0-AD12-8BA687EC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Libraries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1A536-08A6-43BD-A8E2-7416AECB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 in examples</a:t>
            </a:r>
          </a:p>
          <a:p>
            <a:r>
              <a:rPr lang="en-IN" dirty="0"/>
              <a:t>How to add a new library</a:t>
            </a:r>
          </a:p>
          <a:p>
            <a:r>
              <a:rPr lang="en-IN" dirty="0"/>
              <a:t>Library examples</a:t>
            </a:r>
          </a:p>
          <a:p>
            <a:r>
              <a:rPr lang="en-IN" dirty="0"/>
              <a:t>Importing it</a:t>
            </a:r>
          </a:p>
        </p:txBody>
      </p:sp>
    </p:spTree>
    <p:extLst>
      <p:ext uri="{BB962C8B-B14F-4D97-AF65-F5344CB8AC3E}">
        <p14:creationId xmlns:p14="http://schemas.microsoft.com/office/powerpoint/2010/main" val="383210339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7894-58B0-4E8A-92BD-BE23C30B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308202726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4976A5-582D-4343-80D2-168BE3EA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PLATFORMIO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6A682-78D6-4C14-9929-C5C20BA53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2564" y="595201"/>
            <a:ext cx="4607859" cy="585050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93008-2B8A-4333-A360-15BFC1D3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Why we need it ?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Environments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Debugging</a:t>
            </a:r>
            <a:r>
              <a:rPr lang="fr-FR" dirty="0"/>
              <a:t>, Code </a:t>
            </a:r>
            <a:r>
              <a:rPr lang="fr-FR" dirty="0" err="1"/>
              <a:t>analysing</a:t>
            </a:r>
            <a:r>
              <a:rPr lang="fr-FR" dirty="0"/>
              <a:t> etc.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2448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5B29DB-659F-4442-9970-19AAC285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55294-037F-4916-8830-E67470385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IOT DEVICES</a:t>
            </a:r>
          </a:p>
        </p:txBody>
      </p:sp>
    </p:spTree>
    <p:extLst>
      <p:ext uri="{BB962C8B-B14F-4D97-AF65-F5344CB8AC3E}">
        <p14:creationId xmlns:p14="http://schemas.microsoft.com/office/powerpoint/2010/main" val="53053944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D800-2DCE-432E-9BD0-9E5865CB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D627-4789-4F5F-B4B5-2C59825F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a topic of discussion today</a:t>
            </a:r>
          </a:p>
        </p:txBody>
      </p:sp>
    </p:spTree>
    <p:extLst>
      <p:ext uri="{BB962C8B-B14F-4D97-AF65-F5344CB8AC3E}">
        <p14:creationId xmlns:p14="http://schemas.microsoft.com/office/powerpoint/2010/main" val="286863078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5A5DA-F178-43F9-A9DB-74E9E9DB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591AB-0E48-4452-9E6D-95801D0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Inter device communication protocols</a:t>
            </a:r>
          </a:p>
          <a:p>
            <a:pPr lvl="1"/>
            <a:r>
              <a:rPr lang="en-IN" dirty="0"/>
              <a:t>Wired</a:t>
            </a:r>
          </a:p>
          <a:p>
            <a:pPr lvl="2"/>
            <a:r>
              <a:rPr lang="en-IN" dirty="0"/>
              <a:t>Example – I2C, Serial (UART), Modbus etc</a:t>
            </a:r>
          </a:p>
          <a:p>
            <a:pPr lvl="1"/>
            <a:r>
              <a:rPr lang="en-IN" b="1" dirty="0"/>
              <a:t>Wireless</a:t>
            </a:r>
          </a:p>
          <a:p>
            <a:pPr lvl="2"/>
            <a:r>
              <a:rPr lang="en-IN" dirty="0" err="1"/>
              <a:t>Wifi</a:t>
            </a:r>
            <a:endParaRPr lang="en-IN" dirty="0"/>
          </a:p>
          <a:p>
            <a:pPr lvl="2"/>
            <a:r>
              <a:rPr lang="en-IN" dirty="0"/>
              <a:t>Bluetooth</a:t>
            </a:r>
          </a:p>
          <a:p>
            <a:pPr lvl="2"/>
            <a:r>
              <a:rPr lang="en-IN" dirty="0"/>
              <a:t>Zigbee</a:t>
            </a:r>
          </a:p>
          <a:p>
            <a:pPr lvl="2"/>
            <a:r>
              <a:rPr lang="en-IN" dirty="0"/>
              <a:t>ESP-NOW</a:t>
            </a:r>
          </a:p>
          <a:p>
            <a:pPr lvl="2"/>
            <a:r>
              <a:rPr lang="en-IN" dirty="0" err="1"/>
              <a:t>Wifi</a:t>
            </a:r>
            <a:r>
              <a:rPr lang="en-IN" dirty="0"/>
              <a:t> Mesh</a:t>
            </a:r>
          </a:p>
          <a:p>
            <a:pPr lvl="2"/>
            <a:r>
              <a:rPr lang="en-IN" dirty="0">
                <a:solidFill>
                  <a:srgbClr val="FB5F2C"/>
                </a:solidFill>
                <a:effectLst/>
              </a:rPr>
              <a:t>BLE Mesh</a:t>
            </a:r>
          </a:p>
          <a:p>
            <a:pPr lvl="2"/>
            <a:r>
              <a:rPr lang="en-IN" dirty="0"/>
              <a:t>GSM/LTE</a:t>
            </a:r>
          </a:p>
          <a:p>
            <a:pPr lvl="2"/>
            <a:r>
              <a:rPr lang="en-IN" dirty="0"/>
              <a:t>Lora &amp; </a:t>
            </a:r>
            <a:r>
              <a:rPr lang="en-IN" dirty="0" err="1"/>
              <a:t>LoraWAN</a:t>
            </a:r>
            <a:endParaRPr lang="en-IN" dirty="0"/>
          </a:p>
          <a:p>
            <a:r>
              <a:rPr lang="en-IN" dirty="0"/>
              <a:t>Device to cloud communication protocols</a:t>
            </a:r>
          </a:p>
          <a:p>
            <a:pPr lvl="1"/>
            <a:r>
              <a:rPr lang="en-IN" dirty="0"/>
              <a:t>Http</a:t>
            </a:r>
          </a:p>
          <a:p>
            <a:pPr lvl="1"/>
            <a:r>
              <a:rPr lang="en-IN" dirty="0"/>
              <a:t>MQTT</a:t>
            </a:r>
          </a:p>
          <a:p>
            <a:pPr lvl="1"/>
            <a:r>
              <a:rPr lang="en-IN" dirty="0"/>
              <a:t>Others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A8365-14B3-4DB7-8C5D-672F7D1A3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What are protocols ?</a:t>
            </a:r>
          </a:p>
          <a:p>
            <a:r>
              <a:rPr lang="en-IN" sz="1400" dirty="0"/>
              <a:t>Standard way of talking or a communication language, mutually decided between two parties.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85646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B195-664C-4A0A-B153-F4F01FCD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different protocols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5116-669F-465B-A849-7F19CDA5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 &amp; Disadvantages of every protocol</a:t>
            </a:r>
          </a:p>
          <a:p>
            <a:r>
              <a:rPr lang="en-IN" dirty="0"/>
              <a:t>Suitable for different use cases</a:t>
            </a:r>
          </a:p>
        </p:txBody>
      </p:sp>
    </p:spTree>
    <p:extLst>
      <p:ext uri="{BB962C8B-B14F-4D97-AF65-F5344CB8AC3E}">
        <p14:creationId xmlns:p14="http://schemas.microsoft.com/office/powerpoint/2010/main" val="373536364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E3FE-ED42-45CC-AE84-04D0E8B8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FC70-708C-42D4-8BB9-56FDF5233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WIFI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E9B4B7-44C6-4BD9-96B8-6FCC627474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Longer range</a:t>
            </a:r>
          </a:p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Connected directly to the cloud</a:t>
            </a:r>
          </a:p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Faster communication for high amount of data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8DE169-56CD-4117-A9A3-1147EA2B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Bluetooth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04CF0F-C08E-4028-A13B-0DC4FEC581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Consumes less energy</a:t>
            </a:r>
          </a:p>
          <a:p>
            <a:r>
              <a:rPr lang="en-IN" dirty="0"/>
              <a:t>Battery operated use cases possible</a:t>
            </a:r>
          </a:p>
          <a:p>
            <a:r>
              <a:rPr lang="en-IN" dirty="0"/>
              <a:t>Good for frequent transmissions for less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357307644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874198-D379-4657-8710-DE0F6AB8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MCU Specs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4E247A-9919-4E2C-B19A-FFBE10AE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Flash</a:t>
            </a:r>
          </a:p>
          <a:p>
            <a:pPr>
              <a:buFont typeface="+mj-lt"/>
              <a:buAutoNum type="arabicPeriod"/>
            </a:pPr>
            <a:r>
              <a:rPr lang="en-US" dirty="0"/>
              <a:t>Ram</a:t>
            </a:r>
          </a:p>
          <a:p>
            <a:pPr>
              <a:buFont typeface="+mj-lt"/>
              <a:buAutoNum type="arabicPeriod"/>
            </a:pPr>
            <a:r>
              <a:rPr lang="en-US" dirty="0"/>
              <a:t>Speed</a:t>
            </a:r>
          </a:p>
          <a:p>
            <a:pPr>
              <a:buFont typeface="+mj-lt"/>
              <a:buAutoNum type="arabicPeriod"/>
            </a:pPr>
            <a:r>
              <a:rPr lang="en-US" dirty="0"/>
              <a:t>Voltages</a:t>
            </a:r>
          </a:p>
          <a:p>
            <a:pPr>
              <a:buFont typeface="+mj-lt"/>
              <a:buAutoNum type="arabicPeriod"/>
            </a:pPr>
            <a:r>
              <a:rPr lang="en-US" dirty="0"/>
              <a:t>Currents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Interfaces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44283D-CB79-4141-9898-AE26BF5D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WIFI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5BC406-7797-4F41-915E-533DF251A7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710781"/>
            <a:ext cx="5105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5354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7FC-5F29-49A6-A1CD-1DAAA6E4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Bluetooth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9CC763-8E05-4B14-B8A2-D8F76A752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391694"/>
            <a:ext cx="54102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1697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CEC1-4D74-4C28-9B31-743F3E27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ESP-NOW (Star topology)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D94EC6-5443-4955-A70D-BBFECDA79C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2529681"/>
            <a:ext cx="81057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417045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1DFC-B549-4AD6-AA00-9AEFABCC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Bluetooth Mesh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2FE45C-452F-4B78-AA1C-FA5D222F39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46" y="2341563"/>
            <a:ext cx="805450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4808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F9C5-16A1-45E3-9674-63B14749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6193-F368-4162-B632-3CB2BDA1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?</a:t>
            </a:r>
          </a:p>
          <a:p>
            <a:pPr lvl="1"/>
            <a:r>
              <a:rPr lang="en-IN" dirty="0"/>
              <a:t>Very Faster data communication needed (sum millisecond latency) – Sensor reading</a:t>
            </a:r>
          </a:p>
          <a:p>
            <a:pPr lvl="1"/>
            <a:r>
              <a:rPr lang="en-IN" dirty="0"/>
              <a:t>Sharing Hardware design</a:t>
            </a:r>
          </a:p>
          <a:p>
            <a:r>
              <a:rPr lang="en-IN" dirty="0"/>
              <a:t>When to use multiple MCUs in a hardware ?</a:t>
            </a:r>
          </a:p>
          <a:p>
            <a:pPr lvl="1"/>
            <a:r>
              <a:rPr lang="en-IN" dirty="0"/>
              <a:t>When 1 </a:t>
            </a:r>
            <a:r>
              <a:rPr lang="en-IN" dirty="0" err="1"/>
              <a:t>mcu</a:t>
            </a:r>
            <a:r>
              <a:rPr lang="en-IN" dirty="0"/>
              <a:t> is good at a particular thing. </a:t>
            </a:r>
          </a:p>
          <a:p>
            <a:pPr lvl="2"/>
            <a:r>
              <a:rPr lang="en-IN" dirty="0"/>
              <a:t>Example - Atmega328p has abundant GPIOs</a:t>
            </a:r>
          </a:p>
          <a:p>
            <a:pPr lvl="2"/>
            <a:r>
              <a:rPr lang="en-IN" dirty="0"/>
              <a:t>Example – BLE Mesh – </a:t>
            </a:r>
            <a:r>
              <a:rPr lang="en-IN" dirty="0" err="1"/>
              <a:t>Telink</a:t>
            </a:r>
            <a:r>
              <a:rPr lang="en-IN" dirty="0"/>
              <a:t> Chip and esp8266 </a:t>
            </a:r>
            <a:r>
              <a:rPr lang="en-IN" dirty="0" err="1"/>
              <a:t>wifi</a:t>
            </a:r>
            <a:r>
              <a:rPr lang="en-IN" dirty="0"/>
              <a:t> chip</a:t>
            </a:r>
          </a:p>
          <a:p>
            <a:pPr marL="321750" indent="-285750"/>
            <a:r>
              <a:rPr lang="en-IN" dirty="0"/>
              <a:t>Serial (UART)</a:t>
            </a:r>
          </a:p>
          <a:p>
            <a:pPr marL="645750" lvl="1" indent="-285750"/>
            <a:r>
              <a:rPr lang="en-IN" dirty="0" err="1"/>
              <a:t>Baudrate</a:t>
            </a:r>
            <a:r>
              <a:rPr lang="en-IN" dirty="0"/>
              <a:t> (9600, 115200 etc)</a:t>
            </a:r>
          </a:p>
          <a:p>
            <a:pPr marL="645750" lvl="1" indent="-285750"/>
            <a:r>
              <a:rPr lang="en-IN" dirty="0"/>
              <a:t>Easy to use</a:t>
            </a:r>
          </a:p>
          <a:p>
            <a:pPr marL="645750" lvl="1" indent="-285750"/>
            <a:endParaRPr lang="en-IN" dirty="0"/>
          </a:p>
        </p:txBody>
      </p:sp>
      <p:pic>
        <p:nvPicPr>
          <p:cNvPr id="5124" name="Picture 4" descr="Back to Basics: The Universal Asynchronous Receiver/Transmitter (UART) -  Technical Articles">
            <a:extLst>
              <a:ext uri="{FF2B5EF4-FFF2-40B4-BE49-F238E27FC236}">
                <a16:creationId xmlns:a16="http://schemas.microsoft.com/office/drawing/2014/main" id="{33666C1F-CEFF-4D23-8355-5A0AE6510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628" y="4839926"/>
            <a:ext cx="2993179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949159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1989-273E-4ED6-8386-09E738D9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for JavaScript 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198BC-21B2-434F-8999-B89840CCE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using C/C++ in Arduino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4361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D2E6-2084-4992-8ECF-A96D78AA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EAAD-3CCC-41B7-BE99-AA220DA7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effectLst/>
              </a:rPr>
              <a:t>C++ is compiled. JavaScript is not(In general)</a:t>
            </a:r>
            <a:endParaRPr lang="en-US" dirty="0"/>
          </a:p>
          <a:p>
            <a:r>
              <a:rPr lang="en-IN" dirty="0">
                <a:solidFill>
                  <a:srgbClr val="333333"/>
                </a:solidFill>
                <a:effectLst/>
              </a:rPr>
              <a:t>Compile time safety</a:t>
            </a:r>
            <a:endParaRPr lang="en-IN" dirty="0"/>
          </a:p>
          <a:p>
            <a:r>
              <a:rPr lang="en-IN" dirty="0"/>
              <a:t>More effort during development but Optimized use of resources</a:t>
            </a:r>
          </a:p>
          <a:p>
            <a:r>
              <a:rPr lang="en-IN" dirty="0"/>
              <a:t>Compilers and toolchains for different hardware architecture.</a:t>
            </a:r>
          </a:p>
          <a:p>
            <a:r>
              <a:rPr lang="en-IN" dirty="0"/>
              <a:t>Apple C++, Intel C++, GCC 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525511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E Strongly Typed Inherently Safe Compiled Programming Languages JAVASCRIPT  Javascript Meme - 9GAG | 9gag Meme on ME.ME">
            <a:extLst>
              <a:ext uri="{FF2B5EF4-FFF2-40B4-BE49-F238E27FC236}">
                <a16:creationId xmlns:a16="http://schemas.microsoft.com/office/drawing/2014/main" id="{1EC14BE4-D7A1-4623-BFB1-234C59DCAD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92"/>
          <a:stretch/>
        </p:blipFill>
        <p:spPr bwMode="auto">
          <a:xfrm>
            <a:off x="3714750" y="2091414"/>
            <a:ext cx="4762500" cy="26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64704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B9F7-44F2-41FA-87D5-810A6078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Partition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12572-80D3-43AD-AEDF-88170A651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2314671"/>
            <a:ext cx="5270602" cy="32434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F2FA9-7BD5-4674-8DB1-1B5F7FC4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08" y="2225397"/>
            <a:ext cx="4093603" cy="34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70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94C5-E850-4C34-8312-FDEBD40E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33333"/>
                </a:solidFill>
                <a:effectLst/>
              </a:rPr>
              <a:t>Primitive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FBE1-BD27-4332-B0B8-F8B0CE8D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303221"/>
          </a:xfrm>
        </p:spPr>
        <p:txBody>
          <a:bodyPr anchor="t"/>
          <a:lstStyle/>
          <a:p>
            <a:r>
              <a:rPr lang="en-IN" dirty="0"/>
              <a:t>Bool</a:t>
            </a:r>
          </a:p>
          <a:p>
            <a:r>
              <a:rPr lang="en-IN" dirty="0"/>
              <a:t>Char</a:t>
            </a:r>
          </a:p>
          <a:p>
            <a:r>
              <a:rPr lang="en-IN" dirty="0"/>
              <a:t>Int</a:t>
            </a:r>
          </a:p>
          <a:p>
            <a:r>
              <a:rPr lang="en-IN" dirty="0"/>
              <a:t>Float</a:t>
            </a:r>
          </a:p>
          <a:p>
            <a:r>
              <a:rPr lang="en-IN" dirty="0"/>
              <a:t>long</a:t>
            </a:r>
          </a:p>
          <a:p>
            <a:r>
              <a:rPr lang="en-IN" dirty="0"/>
              <a:t>Unsigned int</a:t>
            </a:r>
          </a:p>
          <a:p>
            <a:r>
              <a:rPr lang="en-IN" dirty="0"/>
              <a:t>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0C1C9-1AA1-4E7F-8E9C-C55C712902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IN" dirty="0"/>
              <a:t>Uint8_t</a:t>
            </a:r>
          </a:p>
          <a:p>
            <a:r>
              <a:rPr lang="en-IN" dirty="0"/>
              <a:t>Uint16_t</a:t>
            </a:r>
          </a:p>
          <a:p>
            <a:r>
              <a:rPr lang="en-IN" dirty="0"/>
              <a:t>Uint32_t</a:t>
            </a:r>
          </a:p>
          <a:p>
            <a:r>
              <a:rPr lang="en-IN" dirty="0"/>
              <a:t>Uint64_t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E237B-23AF-4D85-B47A-D2171A5AAB28}"/>
              </a:ext>
            </a:extLst>
          </p:cNvPr>
          <p:cNvSpPr txBox="1"/>
          <p:nvPr/>
        </p:nvSpPr>
        <p:spPr>
          <a:xfrm>
            <a:off x="581192" y="5531224"/>
            <a:ext cx="718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Ariane 5 Explosion | A Very Costly Coding Error - YouTube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58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8772-0775-4F00-ABB5-CED5142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GPIOs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57F6-ED89-4FC9-8A70-1D575232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Pin Numbers</a:t>
            </a:r>
          </a:p>
          <a:p>
            <a:pPr>
              <a:buFont typeface="+mj-lt"/>
              <a:buAutoNum type="arabicPeriod"/>
            </a:pPr>
            <a:r>
              <a:rPr lang="en-US" dirty="0"/>
              <a:t>Input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Analog and Digital Signal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 - Button, Sensor value</a:t>
            </a:r>
          </a:p>
          <a:p>
            <a:pPr>
              <a:buFont typeface="+mj-lt"/>
              <a:buAutoNum type="arabicPeriod"/>
            </a:pPr>
            <a:r>
              <a:rPr lang="en-US" dirty="0"/>
              <a:t>Output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Analog and Digital Signal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 - Led, Motor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276587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11BA-3B8C-484B-B1BC-FD7E3819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EFB58-BEE7-4272-9EAC-7861C243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69" y="1919310"/>
            <a:ext cx="6595461" cy="42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49535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330230-831C-47FB-9C16-A8BBA6A7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 string class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AB29B1-D7C9-4967-BCBD-26EA13FBD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52444"/>
            <a:ext cx="7344377" cy="263332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497B86-D4E4-44BE-92F3-72EEEF0C0BDA}"/>
              </a:ext>
            </a:extLst>
          </p:cNvPr>
          <p:cNvSpPr txBox="1"/>
          <p:nvPr/>
        </p:nvSpPr>
        <p:spPr>
          <a:xfrm>
            <a:off x="581192" y="4967125"/>
            <a:ext cx="891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Less memory efficient, allocates in dynamic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these can be implemented using standard </a:t>
            </a:r>
            <a:r>
              <a:rPr lang="en-IN" dirty="0" err="1"/>
              <a:t>c++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9774C-939D-4D5A-B098-9141AD322DAB}"/>
              </a:ext>
            </a:extLst>
          </p:cNvPr>
          <p:cNvSpPr txBox="1"/>
          <p:nvPr/>
        </p:nvSpPr>
        <p:spPr>
          <a:xfrm>
            <a:off x="8579224" y="2115671"/>
            <a:ext cx="3031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IN METHODS</a:t>
            </a:r>
          </a:p>
          <a:p>
            <a:endParaRPr lang="en-IN" dirty="0"/>
          </a:p>
          <a:p>
            <a:r>
              <a:rPr lang="en-IN" dirty="0">
                <a:solidFill>
                  <a:srgbClr val="7030A0"/>
                </a:solidFill>
              </a:rPr>
              <a:t>.equals()</a:t>
            </a:r>
          </a:p>
          <a:p>
            <a:r>
              <a:rPr lang="en-IN" dirty="0">
                <a:solidFill>
                  <a:srgbClr val="7030A0"/>
                </a:solidFill>
              </a:rPr>
              <a:t>.</a:t>
            </a:r>
            <a:r>
              <a:rPr lang="en-IN" dirty="0" err="1">
                <a:solidFill>
                  <a:srgbClr val="7030A0"/>
                </a:solidFill>
              </a:rPr>
              <a:t>startswith</a:t>
            </a:r>
            <a:r>
              <a:rPr lang="en-IN" dirty="0">
                <a:solidFill>
                  <a:srgbClr val="7030A0"/>
                </a:solidFill>
              </a:rPr>
              <a:t>()</a:t>
            </a:r>
          </a:p>
          <a:p>
            <a:r>
              <a:rPr lang="en-IN" dirty="0">
                <a:solidFill>
                  <a:srgbClr val="7030A0"/>
                </a:solidFill>
              </a:rPr>
              <a:t>.</a:t>
            </a:r>
            <a:r>
              <a:rPr lang="en-IN" dirty="0" err="1">
                <a:solidFill>
                  <a:srgbClr val="7030A0"/>
                </a:solidFill>
              </a:rPr>
              <a:t>endsWith</a:t>
            </a:r>
            <a:r>
              <a:rPr lang="en-IN" dirty="0">
                <a:solidFill>
                  <a:srgbClr val="7030A0"/>
                </a:solidFill>
              </a:rPr>
              <a:t>()</a:t>
            </a:r>
          </a:p>
          <a:p>
            <a:r>
              <a:rPr lang="en-IN" dirty="0">
                <a:solidFill>
                  <a:srgbClr val="7030A0"/>
                </a:solidFill>
              </a:rPr>
              <a:t>.substring()</a:t>
            </a:r>
          </a:p>
          <a:p>
            <a:r>
              <a:rPr lang="en-IN" dirty="0">
                <a:solidFill>
                  <a:srgbClr val="7030A0"/>
                </a:solidFill>
              </a:rPr>
              <a:t>.length()</a:t>
            </a:r>
          </a:p>
          <a:p>
            <a:r>
              <a:rPr lang="en-IN" dirty="0">
                <a:solidFill>
                  <a:srgbClr val="7030A0"/>
                </a:solidFill>
              </a:rPr>
              <a:t>.replace()</a:t>
            </a:r>
          </a:p>
          <a:p>
            <a:r>
              <a:rPr lang="en-IN" dirty="0">
                <a:solidFill>
                  <a:srgbClr val="7030A0"/>
                </a:solidFill>
              </a:rPr>
              <a:t>.</a:t>
            </a:r>
            <a:r>
              <a:rPr lang="en-IN" dirty="0" err="1">
                <a:solidFill>
                  <a:srgbClr val="7030A0"/>
                </a:solidFill>
              </a:rPr>
              <a:t>toInt</a:t>
            </a:r>
            <a:r>
              <a:rPr lang="en-IN" dirty="0">
                <a:solidFill>
                  <a:srgbClr val="7030A0"/>
                </a:solidFill>
              </a:rPr>
              <a:t>()</a:t>
            </a:r>
          </a:p>
          <a:p>
            <a:r>
              <a:rPr lang="en-IN" dirty="0">
                <a:solidFill>
                  <a:srgbClr val="7030A0"/>
                </a:solidFill>
              </a:rPr>
              <a:t>.</a:t>
            </a:r>
            <a:r>
              <a:rPr lang="en-IN" dirty="0" err="1">
                <a:solidFill>
                  <a:srgbClr val="7030A0"/>
                </a:solidFill>
              </a:rPr>
              <a:t>toFloat</a:t>
            </a:r>
            <a:r>
              <a:rPr lang="en-IN" dirty="0">
                <a:solidFill>
                  <a:srgbClr val="7030A0"/>
                </a:solidFill>
              </a:rPr>
              <a:t>()</a:t>
            </a:r>
          </a:p>
          <a:p>
            <a:r>
              <a:rPr lang="en-IN" dirty="0">
                <a:solidFill>
                  <a:srgbClr val="7030A0"/>
                </a:solidFill>
              </a:rPr>
              <a:t>.</a:t>
            </a:r>
            <a:r>
              <a:rPr lang="en-IN" dirty="0" err="1">
                <a:solidFill>
                  <a:srgbClr val="7030A0"/>
                </a:solidFill>
              </a:rPr>
              <a:t>c_str</a:t>
            </a:r>
            <a:r>
              <a:rPr lang="en-IN" dirty="0">
                <a:solidFill>
                  <a:srgbClr val="7030A0"/>
                </a:solidFill>
              </a:rPr>
              <a:t>()</a:t>
            </a:r>
          </a:p>
          <a:p>
            <a:r>
              <a:rPr lang="en-IN" dirty="0">
                <a:solidFill>
                  <a:srgbClr val="7030A0"/>
                </a:solidFill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1383797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B659-091B-4F89-86D2-19CDEAD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DD208-A338-4F4A-B835-5540A9B7C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5" y="1872258"/>
            <a:ext cx="5194767" cy="3633047"/>
          </a:xfrm>
        </p:spPr>
        <p:txBody>
          <a:bodyPr anchor="t"/>
          <a:lstStyle/>
          <a:p>
            <a:pPr marL="0" indent="0">
              <a:buNone/>
            </a:pPr>
            <a:r>
              <a:rPr lang="en-IN" dirty="0"/>
              <a:t>Fixed Length Array</a:t>
            </a:r>
            <a:br>
              <a:rPr lang="en-IN" dirty="0"/>
            </a:br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F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ixed size, Cannot modify once declared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2FED7D-15E0-4D3F-99E4-1F3F5D4C8F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IN" dirty="0"/>
              <a:t>Dynamic Arrays</a:t>
            </a:r>
          </a:p>
          <a:p>
            <a:r>
              <a:rPr lang="en-IN" dirty="0"/>
              <a:t>Dynamic array Initialization</a:t>
            </a:r>
          </a:p>
          <a:p>
            <a:r>
              <a:rPr lang="en-IN" dirty="0">
                <a:solidFill>
                  <a:srgbClr val="FFC000"/>
                </a:solidFill>
              </a:rPr>
              <a:t>Vectors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AB163-D71E-4CEB-AD26-2CD90BBEDD17}"/>
              </a:ext>
            </a:extLst>
          </p:cNvPr>
          <p:cNvSpPr txBox="1"/>
          <p:nvPr/>
        </p:nvSpPr>
        <p:spPr>
          <a:xfrm>
            <a:off x="581192" y="6015318"/>
            <a:ext cx="966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also have multi dimensional arrays.</a:t>
            </a:r>
          </a:p>
          <a:p>
            <a:r>
              <a:rPr lang="en-IN" dirty="0"/>
              <a:t>There are other ways to have dynamic length arrays also. Not today’s scope.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AE227E-67AA-49C2-A74E-A9799313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26939"/>
            <a:ext cx="3923591" cy="34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686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BD78-F453-4657-AE3C-B692CB00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291"/>
          </a:xfrm>
        </p:spPr>
        <p:txBody>
          <a:bodyPr>
            <a:normAutofit fontScale="90000"/>
          </a:bodyPr>
          <a:lstStyle/>
          <a:p>
            <a:r>
              <a:rPr lang="en-IN" dirty="0"/>
              <a:t>ARRAY Operations (With Vectors)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550921-F90B-49D7-BDAB-985B7B6E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 items</a:t>
            </a:r>
          </a:p>
          <a:p>
            <a:r>
              <a:rPr lang="en-IN" dirty="0"/>
              <a:t>Modify item</a:t>
            </a:r>
          </a:p>
          <a:p>
            <a:r>
              <a:rPr lang="en-IN" dirty="0"/>
              <a:t>Iterate over array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C21665-409F-4C30-8ABD-2E72EC8F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358" y="1160929"/>
            <a:ext cx="3393281" cy="57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76778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7AD7-8ED0-4EED-B442-C091891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vector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893A-90CB-42B3-9884-E8C809CB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.erase()</a:t>
            </a:r>
          </a:p>
          <a:p>
            <a:r>
              <a:rPr lang="en-IN" dirty="0"/>
              <a:t>.clear()</a:t>
            </a:r>
          </a:p>
          <a:p>
            <a:r>
              <a:rPr lang="en-IN" dirty="0"/>
              <a:t>.resize()</a:t>
            </a:r>
          </a:p>
          <a:p>
            <a:r>
              <a:rPr lang="en-IN" dirty="0"/>
              <a:t>.begin()</a:t>
            </a:r>
          </a:p>
          <a:p>
            <a:r>
              <a:rPr lang="en-IN" dirty="0"/>
              <a:t>.end()</a:t>
            </a:r>
          </a:p>
          <a:p>
            <a:r>
              <a:rPr lang="en-IN" dirty="0"/>
              <a:t>Etc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Vector in C++ STL – </a:t>
            </a:r>
            <a:r>
              <a:rPr lang="en-IN" dirty="0" err="1">
                <a:hlinkClick r:id="rId2"/>
              </a:rPr>
              <a:t>GeeksforGeeks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809597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A340-34CD-499C-A26D-F6DB301C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06083"/>
          </a:xfrm>
        </p:spPr>
        <p:txBody>
          <a:bodyPr/>
          <a:lstStyle/>
          <a:p>
            <a:r>
              <a:rPr lang="en-IN" dirty="0"/>
              <a:t>Objects/Dictionaries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FC79D-24EF-4C1C-A2D7-E24742B25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612476"/>
            <a:ext cx="5194767" cy="3633047"/>
          </a:xfrm>
        </p:spPr>
        <p:txBody>
          <a:bodyPr anchor="t"/>
          <a:lstStyle/>
          <a:p>
            <a:pPr marL="0" indent="0">
              <a:buNone/>
            </a:pPr>
            <a:r>
              <a:rPr lang="en-IN" dirty="0"/>
              <a:t>Struct 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DCC22-2119-41DC-A53D-2984280E9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43" y="1612475"/>
            <a:ext cx="5194769" cy="3633047"/>
          </a:xfrm>
        </p:spPr>
        <p:txBody>
          <a:bodyPr anchor="t"/>
          <a:lstStyle/>
          <a:p>
            <a:pPr marL="0" indent="0">
              <a:buNone/>
            </a:pPr>
            <a:r>
              <a:rPr lang="en-IN" dirty="0"/>
              <a:t>Class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568E4-11BB-4EB6-820D-44D88C78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47" y="2093258"/>
            <a:ext cx="2409836" cy="475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0B1A4-B766-4F38-8BEE-1E3D79BBD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702" y="2093258"/>
            <a:ext cx="2807451" cy="378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E306C2-9507-4E35-B93E-EA6F42A7AA9E}"/>
              </a:ext>
            </a:extLst>
          </p:cNvPr>
          <p:cNvSpPr txBox="1"/>
          <p:nvPr/>
        </p:nvSpPr>
        <p:spPr>
          <a:xfrm>
            <a:off x="6551702" y="6015690"/>
            <a:ext cx="5194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/>
              <a:t>OOP</a:t>
            </a:r>
            <a:r>
              <a:rPr lang="en-IN" sz="1300" dirty="0"/>
              <a:t> - Encapsulation, Abstraction, Inheritance, Polymorphism</a:t>
            </a:r>
          </a:p>
          <a:p>
            <a:r>
              <a:rPr lang="en-IN" sz="1300" dirty="0"/>
              <a:t>Learn more on </a:t>
            </a:r>
            <a:r>
              <a:rPr lang="en-US" sz="1400" dirty="0">
                <a:hlinkClick r:id="rId5"/>
              </a:rPr>
              <a:t>Intro to Object Oriented Programming - Crash Course - YouTube</a:t>
            </a:r>
            <a:r>
              <a:rPr lang="en-US" sz="1400" dirty="0"/>
              <a:t>)</a:t>
            </a: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501203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3367-C382-4A1F-9774-7BD8910F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257A8-1930-4AD9-BF2F-4872E268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66767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A105-B28C-4ADB-AFC9-45DCE2B2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5317-9DEE-47F8-A280-91101EC1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For loop, while loop</a:t>
            </a:r>
          </a:p>
          <a:p>
            <a:r>
              <a:rPr lang="en-IN" dirty="0"/>
              <a:t>If else If, Switch cases</a:t>
            </a:r>
          </a:p>
        </p:txBody>
      </p:sp>
    </p:spTree>
    <p:extLst>
      <p:ext uri="{BB962C8B-B14F-4D97-AF65-F5344CB8AC3E}">
        <p14:creationId xmlns:p14="http://schemas.microsoft.com/office/powerpoint/2010/main" val="1030209081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77DF-701E-41A9-A574-409EB114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C83DF-A683-418B-93A3-C0018A2C3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041" y="2081587"/>
            <a:ext cx="4956767" cy="363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9DD36-5ADE-4B99-A85F-DC4F5854EA45}"/>
              </a:ext>
            </a:extLst>
          </p:cNvPr>
          <p:cNvSpPr txBox="1"/>
          <p:nvPr/>
        </p:nvSpPr>
        <p:spPr>
          <a:xfrm>
            <a:off x="581192" y="2366682"/>
            <a:ext cx="562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pointer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variable whose value is the address of another variable.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C8BDD-9AA6-49A2-B1DA-3CF546CE3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275668"/>
            <a:ext cx="5651664" cy="30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42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4135-67A2-4014-8B39-E8B6F1D7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973"/>
          </a:xfrm>
        </p:spPr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5588-1973-4A4E-B0FD-27F9A0BB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0581"/>
            <a:ext cx="11029615" cy="3634486"/>
          </a:xfrm>
        </p:spPr>
        <p:txBody>
          <a:bodyPr anchor="t"/>
          <a:lstStyle/>
          <a:p>
            <a:r>
              <a:rPr lang="en-IN" dirty="0"/>
              <a:t>Arguments and return types are explicitly declared</a:t>
            </a:r>
          </a:p>
          <a:p>
            <a:r>
              <a:rPr lang="en-IN" dirty="0"/>
              <a:t>Function flow remains almost same as JavaScript</a:t>
            </a:r>
          </a:p>
          <a:p>
            <a:r>
              <a:rPr lang="en-IN" dirty="0"/>
              <a:t>Arguments can be passed either </a:t>
            </a:r>
            <a:r>
              <a:rPr lang="en-IN" b="1" dirty="0"/>
              <a:t>by value or by reference.</a:t>
            </a:r>
          </a:p>
          <a:p>
            <a:r>
              <a:rPr lang="en-IN" dirty="0"/>
              <a:t>Passing arguments by reference is very common pattern</a:t>
            </a:r>
          </a:p>
          <a:p>
            <a:r>
              <a:rPr lang="en-IN" dirty="0"/>
              <a:t>*passing by reference and passing by pointers (</a:t>
            </a:r>
            <a:r>
              <a:rPr lang="en-US" dirty="0">
                <a:hlinkClick r:id="rId3"/>
              </a:rPr>
              <a:t>Passing by pointer Vs Passing by Reference</a:t>
            </a:r>
            <a:r>
              <a:rPr lang="en-US" dirty="0"/>
              <a:t>)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0FBAF-06BE-4C82-A914-C5D0325D8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86" y="969642"/>
            <a:ext cx="3963521" cy="2246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E62F0-2A0A-4804-91A3-3B2D1EF87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82" y="3794089"/>
            <a:ext cx="5983557" cy="30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474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9BC9-3949-4F02-9833-2F062FAD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Firmware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4BD99-00CF-4DEF-B5FC-E741309BECB8}"/>
              </a:ext>
            </a:extLst>
          </p:cNvPr>
          <p:cNvSpPr txBox="1"/>
          <p:nvPr/>
        </p:nvSpPr>
        <p:spPr>
          <a:xfrm>
            <a:off x="1964266" y="2322676"/>
            <a:ext cx="82634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What is firmware ?</a:t>
            </a:r>
          </a:p>
          <a:p>
            <a:pPr algn="ctr"/>
            <a:endParaRPr lang="en-IN" sz="4000" dirty="0"/>
          </a:p>
          <a:p>
            <a:pPr algn="l"/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Firmware is 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that's embedded in a piece of 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hardware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You can think of firmware simply as "software for hardware." However, 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it's not an interchangeable term for software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Devices that you might think of as strictly hardware such as an 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optical drive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 card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TV remote, 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</a:t>
            </a:r>
            <a:r>
              <a:rPr 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camera, or scanner all have software that's programmed into a special memory contained in the hardware itself.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14143725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ECCE-B6AD-4844-AAAC-868F7AF9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9548-F16F-457D-9ABA-F9290E2A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Way to trick the compiler/ Tell that something will be available later, don’t panic right now.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227936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F549-0E45-4835-BB1B-75F7F6F2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Scope/Closures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31D0-1131-4A35-9532-6A98466F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Closures or scope of variables is very important, specially when dealing with arrays/strings. </a:t>
            </a:r>
          </a:p>
          <a:p>
            <a:r>
              <a:rPr lang="en-IN" dirty="0">
                <a:solidFill>
                  <a:srgbClr val="FFC000"/>
                </a:solidFill>
              </a:rPr>
              <a:t>Example - Making things catastrophic</a:t>
            </a:r>
          </a:p>
          <a:p>
            <a:r>
              <a:rPr lang="en-IN" dirty="0">
                <a:solidFill>
                  <a:srgbClr val="FFC000"/>
                </a:solidFill>
              </a:rPr>
              <a:t>ANOTHER DAY</a:t>
            </a: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30864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1993-8D47-4954-B98D-2477570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Macros/</a:t>
            </a:r>
            <a:r>
              <a:rPr lang="en-IN" dirty="0" err="1"/>
              <a:t>Preprocessors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EFBB-C4D6-4C44-BED1-6675F776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i="0" dirty="0">
                <a:effectLst/>
                <a:latin typeface="euclid_circular_a"/>
              </a:rPr>
              <a:t>The C preprocessor is a macro preprocessor (allows you to define macros) that transforms your program before it is compiled.</a:t>
            </a:r>
          </a:p>
          <a:p>
            <a:r>
              <a:rPr lang="en-US" dirty="0">
                <a:latin typeface="euclid_circular_a"/>
              </a:rPr>
              <a:t>Benefit – Configurable environments</a:t>
            </a:r>
          </a:p>
          <a:p>
            <a:r>
              <a:rPr lang="en-US" dirty="0">
                <a:latin typeface="euclid_circular_a"/>
              </a:rPr>
              <a:t>Do not consume memory</a:t>
            </a:r>
          </a:p>
          <a:p>
            <a:r>
              <a:rPr lang="en-US" dirty="0">
                <a:latin typeface="euclid_circular_a"/>
              </a:rPr>
              <a:t>Supports control structure like if else. </a:t>
            </a:r>
          </a:p>
          <a:p>
            <a:r>
              <a:rPr lang="en-US" dirty="0">
                <a:latin typeface="euclid_circular_a"/>
              </a:rPr>
              <a:t>Common usage - #define, #undef, #if, #else, #elif etc.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6DF36-C397-4E74-8D50-805537B82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760258"/>
            <a:ext cx="5110751" cy="1215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044046-7801-4610-8515-B0C618FBD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8" y="3655476"/>
            <a:ext cx="6024282" cy="32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4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B3E5-5D16-442D-94F7-110CAF5F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00E1-CCC1-42AD-B029-B088FF60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Malloc, </a:t>
            </a:r>
            <a:r>
              <a:rPr lang="en-IN" dirty="0" err="1"/>
              <a:t>Calloc</a:t>
            </a:r>
            <a:endParaRPr lang="en-IN" dirty="0"/>
          </a:p>
          <a:p>
            <a:r>
              <a:rPr lang="en-IN" dirty="0" err="1"/>
              <a:t>Memcpy</a:t>
            </a:r>
            <a:endParaRPr lang="en-IN" dirty="0"/>
          </a:p>
          <a:p>
            <a:r>
              <a:rPr lang="en-IN" dirty="0"/>
              <a:t>Using new keyword</a:t>
            </a:r>
          </a:p>
        </p:txBody>
      </p:sp>
    </p:spTree>
    <p:extLst>
      <p:ext uri="{BB962C8B-B14F-4D97-AF65-F5344CB8AC3E}">
        <p14:creationId xmlns:p14="http://schemas.microsoft.com/office/powerpoint/2010/main" val="3120724599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DE5CF-A615-4785-B6CE-2E50EFDD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Programming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B0FB6-3C43-4261-B30E-244715A31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to do that in Arduino/C++</a:t>
            </a:r>
          </a:p>
        </p:txBody>
      </p:sp>
    </p:spTree>
    <p:extLst>
      <p:ext uri="{BB962C8B-B14F-4D97-AF65-F5344CB8AC3E}">
        <p14:creationId xmlns:p14="http://schemas.microsoft.com/office/powerpoint/2010/main" val="1177712034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1061-E83B-4B4B-B7B0-1A401463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ANOTHER DAY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54D2-FA30-4E30-B55A-16D45BE9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537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D9F41-0B5C-43EE-A686-29B01CF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MCUs @ KIOT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63725-1871-4156-85F7-58035817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ANOTHER DAY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C7097A-D57C-41EE-926E-E27245B08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Atmega328</a:t>
            </a:r>
          </a:p>
          <a:p>
            <a:r>
              <a:rPr lang="en-IN" dirty="0"/>
              <a:t>STM32</a:t>
            </a:r>
          </a:p>
          <a:p>
            <a:r>
              <a:rPr lang="en-IN" dirty="0"/>
              <a:t>ESP8266</a:t>
            </a:r>
          </a:p>
          <a:p>
            <a:r>
              <a:rPr lang="en-IN" dirty="0"/>
              <a:t>ESP32</a:t>
            </a:r>
          </a:p>
          <a:p>
            <a:r>
              <a:rPr lang="en-IN" dirty="0" err="1"/>
              <a:t>Telink</a:t>
            </a:r>
            <a:r>
              <a:rPr lang="en-IN" dirty="0"/>
              <a:t> Chips</a:t>
            </a:r>
          </a:p>
        </p:txBody>
      </p:sp>
    </p:spTree>
    <p:extLst>
      <p:ext uri="{BB962C8B-B14F-4D97-AF65-F5344CB8AC3E}">
        <p14:creationId xmlns:p14="http://schemas.microsoft.com/office/powerpoint/2010/main" val="2790188478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2388-DFF3-435D-90F9-2E0AF9CC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4DC1-530F-447A-AC93-CA172BC4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IN" dirty="0">
                <a:hlinkClick r:id="rId2"/>
              </a:rPr>
              <a:t>C++ - YouTube playlist for learning C++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046123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B3368-6271-490D-8B70-C76455BB2830}"/>
              </a:ext>
            </a:extLst>
          </p:cNvPr>
          <p:cNvSpPr txBox="1"/>
          <p:nvPr/>
        </p:nvSpPr>
        <p:spPr>
          <a:xfrm>
            <a:off x="2375647" y="3075057"/>
            <a:ext cx="7440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915282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3C4-8F7F-4C02-AB62-010AB9F9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7B72-D5D8-47B6-9FF5-D811A95A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How do we build it ?</a:t>
            </a:r>
            <a:endParaRPr lang="en-IN" sz="1500" dirty="0"/>
          </a:p>
          <a:p>
            <a:r>
              <a:rPr lang="en-IN" sz="1800" dirty="0"/>
              <a:t>How do we upload it 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89241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A676E-F832-406A-8962-37B71DFD6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76" y="1943632"/>
            <a:ext cx="4845048" cy="3633787"/>
          </a:xfrm>
        </p:spPr>
      </p:pic>
    </p:spTree>
    <p:extLst>
      <p:ext uri="{BB962C8B-B14F-4D97-AF65-F5344CB8AC3E}">
        <p14:creationId xmlns:p14="http://schemas.microsoft.com/office/powerpoint/2010/main" val="337375621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1196-FAE4-4288-BD2A-A83768B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234B-5BDC-4642-80C9-EA699EC1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Selection</a:t>
            </a:r>
          </a:p>
          <a:p>
            <a:r>
              <a:rPr lang="en-US" dirty="0"/>
              <a:t>Board configuration</a:t>
            </a:r>
          </a:p>
          <a:p>
            <a:r>
              <a:rPr lang="en-US" dirty="0"/>
              <a:t>Board Addition</a:t>
            </a:r>
          </a:p>
          <a:p>
            <a:r>
              <a:rPr lang="en-US" dirty="0"/>
              <a:t>Port selection</a:t>
            </a:r>
          </a:p>
          <a:p>
            <a:r>
              <a:rPr lang="en-IN" dirty="0"/>
              <a:t>Compiling code</a:t>
            </a:r>
          </a:p>
          <a:p>
            <a:r>
              <a:rPr lang="en-IN" dirty="0"/>
              <a:t>Uploading code</a:t>
            </a:r>
          </a:p>
        </p:txBody>
      </p:sp>
    </p:spTree>
    <p:extLst>
      <p:ext uri="{BB962C8B-B14F-4D97-AF65-F5344CB8AC3E}">
        <p14:creationId xmlns:p14="http://schemas.microsoft.com/office/powerpoint/2010/main" val="181103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46DF-180C-4C9C-89B5-F30B286A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6867-B674-4EB5-8AF8-B194BFA7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What is a sketch </a:t>
            </a:r>
          </a:p>
          <a:p>
            <a:pPr>
              <a:buFont typeface="+mj-lt"/>
              <a:buAutoNum type="arabicPeriod"/>
            </a:pPr>
            <a:r>
              <a:rPr lang="en-IN" dirty="0"/>
              <a:t>Program Structure</a:t>
            </a:r>
          </a:p>
          <a:p>
            <a:pPr>
              <a:buFont typeface="+mj-lt"/>
              <a:buAutoNum type="arabicPeriod"/>
            </a:pPr>
            <a:r>
              <a:rPr lang="en-IN" dirty="0"/>
              <a:t>Basic Program - Hello Arduino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FB5F2C"/>
                </a:solidFill>
                <a:effectLst/>
              </a:rPr>
              <a:t>Arduino Inbuilt functions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77889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A9D6-B4AB-4A0D-A1E8-ED41EE89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Program structure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09729B8-60BA-47F4-B640-1E1469B7F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391" y="2341563"/>
            <a:ext cx="7189217" cy="3633787"/>
          </a:xfrm>
        </p:spPr>
      </p:pic>
    </p:spTree>
    <p:extLst>
      <p:ext uri="{BB962C8B-B14F-4D97-AF65-F5344CB8AC3E}">
        <p14:creationId xmlns:p14="http://schemas.microsoft.com/office/powerpoint/2010/main" val="224794247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{83D63928-DECB-488D-8308-C323FDE8252E}tf33552983_win32</Template>
  <TotalTime>348</TotalTime>
  <Words>1187</Words>
  <Application>Microsoft Office PowerPoint</Application>
  <PresentationFormat>Widescreen</PresentationFormat>
  <Paragraphs>248</Paragraphs>
  <Slides>48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</vt:lpstr>
      <vt:lpstr>Calibri</vt:lpstr>
      <vt:lpstr>Consolas</vt:lpstr>
      <vt:lpstr>euclid_circular_a</vt:lpstr>
      <vt:lpstr>Franklin Gothic Book</vt:lpstr>
      <vt:lpstr>Franklin Gothic Demi</vt:lpstr>
      <vt:lpstr>Helvetica Neue</vt:lpstr>
      <vt:lpstr>Open Sans</vt:lpstr>
      <vt:lpstr>Source Sans Pro</vt:lpstr>
      <vt:lpstr>Wingdings 2</vt:lpstr>
      <vt:lpstr>DividendVTI</vt:lpstr>
      <vt:lpstr>Programing Microcontrollers</vt:lpstr>
      <vt:lpstr>MCU Specs </vt:lpstr>
      <vt:lpstr>GPIOs</vt:lpstr>
      <vt:lpstr>Firmware </vt:lpstr>
      <vt:lpstr>FIRMWARE</vt:lpstr>
      <vt:lpstr>PowerPoint Presentation</vt:lpstr>
      <vt:lpstr>IDE</vt:lpstr>
      <vt:lpstr>Arduino programs</vt:lpstr>
      <vt:lpstr>Basic Program structure</vt:lpstr>
      <vt:lpstr>Arduino Inbuilt functions</vt:lpstr>
      <vt:lpstr>BLINK AN LED</vt:lpstr>
      <vt:lpstr>Using Libraries and examples</vt:lpstr>
      <vt:lpstr>PowerPoint Presentation</vt:lpstr>
      <vt:lpstr>PLATFORMIO</vt:lpstr>
      <vt:lpstr>Networking</vt:lpstr>
      <vt:lpstr>Internet Structure</vt:lpstr>
      <vt:lpstr>Communication PROTOCOLS</vt:lpstr>
      <vt:lpstr>Why different protocols ?</vt:lpstr>
      <vt:lpstr>Comparison</vt:lpstr>
      <vt:lpstr>WIFI</vt:lpstr>
      <vt:lpstr>Bluetooth</vt:lpstr>
      <vt:lpstr>ESP-NOW (Star topology)</vt:lpstr>
      <vt:lpstr>Bluetooth Mesh</vt:lpstr>
      <vt:lpstr>Wired communication</vt:lpstr>
      <vt:lpstr>C++ for JavaScript developers</vt:lpstr>
      <vt:lpstr>Compiling</vt:lpstr>
      <vt:lpstr>PowerPoint Presentation</vt:lpstr>
      <vt:lpstr>Memory Partition</vt:lpstr>
      <vt:lpstr>Primitive types</vt:lpstr>
      <vt:lpstr>Strings</vt:lpstr>
      <vt:lpstr>Arduino string class</vt:lpstr>
      <vt:lpstr>ARRAYS</vt:lpstr>
      <vt:lpstr>ARRAY Operations (With Vectors)</vt:lpstr>
      <vt:lpstr>Other vector methods</vt:lpstr>
      <vt:lpstr>Objects/Dictionaries</vt:lpstr>
      <vt:lpstr>Printing</vt:lpstr>
      <vt:lpstr>Control Structure</vt:lpstr>
      <vt:lpstr>POINTERS</vt:lpstr>
      <vt:lpstr>Functions</vt:lpstr>
      <vt:lpstr>Prototypes</vt:lpstr>
      <vt:lpstr>Scope/Closures</vt:lpstr>
      <vt:lpstr>Macros/Preprocessors</vt:lpstr>
      <vt:lpstr>Dynamic memory handling</vt:lpstr>
      <vt:lpstr>COMMON Programming Examples</vt:lpstr>
      <vt:lpstr>ANOTHER DAY</vt:lpstr>
      <vt:lpstr>MCUs @ KIOT</vt:lpstr>
      <vt:lpstr>Where to learn more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Microcontrollers</dc:title>
  <dc:creator>Arihant Daga</dc:creator>
  <cp:lastModifiedBy>Arihant Daga</cp:lastModifiedBy>
  <cp:revision>1</cp:revision>
  <dcterms:created xsi:type="dcterms:W3CDTF">2021-08-07T04:52:07Z</dcterms:created>
  <dcterms:modified xsi:type="dcterms:W3CDTF">2021-08-07T10:40:22Z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