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61738" y="81712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2275038" y="2470694"/>
            <a:ext cx="8652792" cy="1292662"/>
          </a:xfrm>
          <a:prstGeom prst="rect">
            <a:avLst/>
          </a:prstGeom>
          <a:noFill/>
        </p:spPr>
        <p:txBody>
          <a:bodyPr wrap="square">
            <a:spAutoFit/>
          </a:bodyPr>
          <a:lstStyle/>
          <a:p>
            <a:r>
              <a:rPr lang="en-US" sz="2600" b="1" dirty="0"/>
              <a:t>Purpose of the project</a:t>
            </a:r>
            <a:r>
              <a:rPr lang="en-US" sz="2600" dirty="0"/>
              <a:t>: Analyzing Key Metrics and Trends</a:t>
            </a:r>
            <a:br>
              <a:rPr lang="en-US" sz="2600" dirty="0"/>
            </a:br>
            <a:r>
              <a:rPr lang="en-US" sz="2600" b="1" dirty="0"/>
              <a:t>Presented </a:t>
            </a:r>
            <a:r>
              <a:rPr lang="en-US" sz="2600" b="1" dirty="0" err="1"/>
              <a:t>by:ARIHARAN</a:t>
            </a:r>
            <a:r>
              <a:rPr lang="en-US" sz="2600" b="1"/>
              <a:t> M</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p>
          <a:p>
            <a:r>
              <a:rPr lang="en-IN" dirty="0"/>
              <a:t>By selecting the button as per the names the graph changes its values accordingly.</a:t>
            </a:r>
          </a:p>
          <a:p>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p>
          <a:p>
            <a:pPr marL="742950" lvl="1" indent="-285750">
              <a:buFont typeface="Arial" panose="020B0604020202020204" pitchFamily="34" charset="0"/>
              <a:buChar char="•"/>
            </a:pPr>
            <a:r>
              <a:rPr lang="en-US" dirty="0"/>
              <a:t>Streaming (25.11%)</a:t>
            </a:r>
          </a:p>
          <a:p>
            <a:pPr marL="742950" lvl="1" indent="-285750">
              <a:buFont typeface="Arial" panose="020B0604020202020204" pitchFamily="34" charset="0"/>
              <a:buChar char="•"/>
            </a:pPr>
            <a:r>
              <a:rPr lang="en-US" dirty="0"/>
              <a:t>Admin Support (13.22%)</a:t>
            </a:r>
          </a:p>
          <a:p>
            <a:pPr marL="742950" lvl="1" indent="-285750">
              <a:buFont typeface="Arial" panose="020B0604020202020204" pitchFamily="34" charset="0"/>
              <a:buChar char="•"/>
            </a:pPr>
            <a:r>
              <a:rPr lang="en-US" dirty="0"/>
              <a:t>Technical Support (21.15%)</a:t>
            </a:r>
          </a:p>
          <a:p>
            <a:pPr marL="742950" lvl="1" indent="-285750">
              <a:buFont typeface="Arial" panose="020B0604020202020204" pitchFamily="34" charset="0"/>
              <a:buChar char="•"/>
            </a:pPr>
            <a:r>
              <a:rPr lang="en-US" dirty="0"/>
              <a:t>Payment Related (23.79%)</a:t>
            </a:r>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p>
          <a:p>
            <a:pPr marL="285750" indent="-285750">
              <a:buFont typeface="Arial" panose="020B0604020202020204" pitchFamily="34" charset="0"/>
              <a:buChar char="•"/>
            </a:pPr>
            <a:r>
              <a:rPr lang="en-US" dirty="0"/>
              <a:t>This chart is of an Agent named Dan.</a:t>
            </a:r>
          </a:p>
          <a:p>
            <a:pPr marL="285750" indent="-285750">
              <a:buFont typeface="Arial" panose="020B0604020202020204" pitchFamily="34" charset="0"/>
              <a:buChar char="•"/>
            </a:pPr>
            <a:r>
              <a:rPr lang="en-US" dirty="0"/>
              <a:t>Peak call volume was observed during Week 5 and it also has the highest number of calls resolved.</a:t>
            </a:r>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p>
          <a:p>
            <a:pPr marL="285750" indent="-285750">
              <a:buFont typeface="Arial" panose="020B0604020202020204" pitchFamily="34" charset="0"/>
              <a:buChar char="•"/>
            </a:pPr>
            <a:r>
              <a:rPr lang="en-US" dirty="0"/>
              <a:t>Total calls answered: 190</a:t>
            </a:r>
          </a:p>
          <a:p>
            <a:pPr marL="285750" indent="-285750">
              <a:buFont typeface="Arial" panose="020B0604020202020204" pitchFamily="34" charset="0"/>
              <a:buChar char="•"/>
            </a:pPr>
            <a:r>
              <a:rPr lang="en-US" dirty="0"/>
              <a:t>Calls not answered: 37</a:t>
            </a:r>
          </a:p>
          <a:p>
            <a:pPr marL="285750" indent="-285750">
              <a:buFont typeface="Arial" panose="020B0604020202020204" pitchFamily="34" charset="0"/>
              <a:buChar char="•"/>
            </a:pPr>
            <a:r>
              <a:rPr lang="en-US" dirty="0"/>
              <a:t>This ratio is crucial for assessing the call center's availability and reliability.</a:t>
            </a:r>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p>
          <a:p>
            <a:r>
              <a:rPr lang="en-US" dirty="0"/>
              <a:t>Areas with longest resolution times: Contract and Admin Support.</a:t>
            </a:r>
          </a:p>
          <a:p>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r>
              <a:rPr lang="en-US" dirty="0"/>
              <a:t>Breakdown of the topics for which the callers call.</a:t>
            </a:r>
          </a:p>
          <a:p>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US" dirty="0"/>
              <a:t>Summary of key insights:</a:t>
            </a:r>
          </a:p>
          <a:p>
            <a:pPr lvl="1"/>
            <a:r>
              <a:rPr lang="en-US" dirty="0"/>
              <a:t>Maintain/improve response times.</a:t>
            </a:r>
          </a:p>
          <a:p>
            <a:pPr lvl="1"/>
            <a:r>
              <a:rPr lang="en-US" dirty="0"/>
              <a:t>Enhance customer satisfaction scores.</a:t>
            </a:r>
          </a:p>
          <a:p>
            <a:pPr lvl="1"/>
            <a:r>
              <a:rPr lang="en-US" dirty="0"/>
              <a:t>Optimize agent availability and performance.</a:t>
            </a:r>
          </a:p>
          <a:p>
            <a:pPr lvl="1"/>
            <a:r>
              <a:rPr lang="en-US" dirty="0"/>
              <a:t>Focus on high-volume topics like Streaming and Contract issues.</a:t>
            </a:r>
          </a:p>
          <a:p>
            <a:r>
              <a:rPr lang="en-US" dirty="0"/>
              <a:t>Recommendations for next steps:</a:t>
            </a:r>
          </a:p>
          <a:p>
            <a:pPr lvl="1"/>
            <a:r>
              <a:rPr lang="en-US" dirty="0"/>
              <a:t>Implement regular training programs.</a:t>
            </a:r>
          </a:p>
          <a:p>
            <a:pPr lvl="1"/>
            <a:r>
              <a:rPr lang="en-US" dirty="0"/>
              <a:t>Monitor and adjust staffing levels based on call volume trends.</a:t>
            </a:r>
          </a:p>
          <a:p>
            <a:pPr lvl="1"/>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is one of the tasks in Forage PWC Job Simulation which asks us to analyse Call-Centre data and draw some insights from it.</a:t>
            </a:r>
          </a:p>
          <a:p>
            <a:r>
              <a:rPr lang="en-IN" dirty="0"/>
              <a:t>PowerBI is used to perform the visualization</a:t>
            </a:r>
            <a:r>
              <a:rPr lang="en-US" dirty="0"/>
              <a:t>, allowing us to develop new measures using DAX Expressions and has varied </a:t>
            </a:r>
            <a:r>
              <a:rPr lang="en-IN" dirty="0"/>
              <a:t>charts.</a:t>
            </a:r>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The dataset was in an Excel file format and loaded in PowerBI.</a:t>
            </a:r>
          </a:p>
          <a:p>
            <a:r>
              <a:rPr lang="en-IN" dirty="0"/>
              <a:t> The date column was transformed and divided into three columns date, time, and month name.</a:t>
            </a:r>
          </a:p>
          <a:p>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p>
          <a:p>
            <a:pPr lvl="1"/>
            <a:r>
              <a:rPr lang="en-US" sz="2000" dirty="0"/>
              <a:t>The average satisfaction score is 3 on a scale of 1 to 5. </a:t>
            </a:r>
          </a:p>
          <a:p>
            <a:pPr lvl="1"/>
            <a:r>
              <a:rPr lang="en-US" sz="2000" dirty="0"/>
              <a:t>This score reflects customer satisfaction with the support provided. </a:t>
            </a:r>
          </a:p>
          <a:p>
            <a:pPr lvl="1"/>
            <a:r>
              <a:rPr lang="en-US" sz="2000" dirty="0"/>
              <a:t>Actionable Insight: Implement strategies to improve customer satisfaction, such as additional training for agents and enhancing problem-solving capabilities.</a:t>
            </a:r>
          </a:p>
          <a:p>
            <a:pPr lvl="1"/>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p>
          <a:p>
            <a:r>
              <a:rPr lang="en-IN" dirty="0"/>
              <a:t>By selecting the button as per the names the graph changes its values accordingly.</a:t>
            </a:r>
          </a:p>
          <a:p>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2033</TotalTime>
  <Words>739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ARI HARAN</cp:lastModifiedBy>
  <cp:revision>29</cp:revision>
  <dcterms:created xsi:type="dcterms:W3CDTF">2023-02-24T06:28:00Z</dcterms:created>
  <dcterms:modified xsi:type="dcterms:W3CDTF">2024-12-20T08:31:17Z</dcterms:modified>
</cp:coreProperties>
</file>