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81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44F"/>
    <a:srgbClr val="2AD17D"/>
    <a:srgbClr val="CE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2"/>
    <p:restoredTop sz="95840"/>
  </p:normalViewPr>
  <p:slideViewPr>
    <p:cSldViewPr snapToGrid="0" snapToObjects="1">
      <p:cViewPr>
        <p:scale>
          <a:sx n="81" d="100"/>
          <a:sy n="81" d="100"/>
        </p:scale>
        <p:origin x="12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01B9-DB83-552F-8E39-B3F3FD90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ED78D-1C1C-7881-4784-049DBE0B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28F7-10A5-2743-4262-619B4B56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9B30-2D1F-967B-514C-66FC2E4E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C52C-8D82-E648-DC2C-E014398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6C8-3648-462A-643A-6D0268E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3F3E-45A1-03FA-9BE8-2D06293B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A61E-145B-7581-67A0-421A64E0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8D47-4ECF-7982-9E74-F87B3201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5B76-70C5-4575-F102-0015D873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1BE98-1800-ABF9-52E0-293C18BF7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FE90D-B67B-08D5-4432-D24D02E7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1393-B63C-E3BF-070F-E06D84FC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A5A7-2AC0-DC42-F4B6-355AFE8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9A0A-209B-E631-C3E5-64D3B3F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D88-AB3E-3C56-DFF9-0B706990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A5A2-C17F-5CA4-2557-5F1FDC3E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3A4E-DDD1-4191-EC38-5541B012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62B9-6D05-6E52-A394-29BDD99B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C457-5114-BC9B-550B-A4DB9C7D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00AC-47F8-85A5-860E-B68FC98C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02AE7-B3AA-808F-BB34-A19351ADF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E41E-9296-208E-CDF3-52B1F765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4A42-5502-7208-8F22-5813C956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BA24-8F00-2085-79F5-1E5BBB01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4789-FA9A-AAAF-3134-54D64EE0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9249-9DB7-C089-26D8-CEA50B3C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F6C25-65F9-59C8-0481-BDA1E183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543D-C2A9-54E0-8F37-3F55DF9C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8E08A-ABF2-CD22-7D04-4360B351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3C2F-8459-BACA-DD79-992DE4D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359-4F57-5796-4569-3ACD6BB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E779-034F-E98B-BD3B-39D54A6B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8F234-660E-FC78-9BD6-F6FC87D2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33D6-AAD0-B4B9-D10B-8475B0DD0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05C4F-C18B-6108-2131-68887448D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DA7EC-5963-E7D3-ECFD-1E3D6662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F82FB-45A5-9B24-48A0-552B060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B5985-41F6-AB2B-66CC-E9C7CF16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8664-CC5B-C2DD-F9DE-CC6843C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BA0AF-BFB5-06C5-CBA0-8D59DA38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B0AB1-3202-8FEA-E44C-8F76F58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B29CF-4A6F-560A-11D5-5C2CE10C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BBB00-F4CC-44E4-D8EF-BBC1E10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49A99-E418-4A20-4FAC-EA6EF5C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7B68F-7E15-FED4-78B1-D4CB5A14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DF75-A265-CCA4-5C61-6FF707FD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B40D-8823-2204-8093-E7A20AA4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CCC14-5171-87F2-51C0-92D974D4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DABCE-9E28-E105-CDA1-40D7F34D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8F0D-7C54-A62D-F5F7-D4A0DD95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0912F-3C92-7912-94F8-754CB4AC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1C5B-4DE8-7969-BA4F-B9F295C6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F9CD2-64D5-D1D4-A3C0-C292B642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7C44-9FFB-54B9-B127-F028F7A6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3B072-16B3-F7CB-5141-95A5E19D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234E4-171E-E41C-D9C8-B4AFB155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E742E-7872-1B47-E076-282BBA2A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22CAD-1858-AE0D-15C1-DF6B9390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F71D7-291C-1B6C-7095-E3C0AE35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CAF0-258E-D3B1-BE3A-4DBA70534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1CAF-C6CB-C74C-AF4D-556D9AA5043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7BBF-D5A1-5CE6-D3F5-178F7DE24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2DDF-A6C1-29A0-B1F5-45958759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6EE3-6DEF-5F44-8601-93569620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5">
            <a:extLst>
              <a:ext uri="{FF2B5EF4-FFF2-40B4-BE49-F238E27FC236}">
                <a16:creationId xmlns:a16="http://schemas.microsoft.com/office/drawing/2014/main" id="{2C6726FB-79FA-678F-1DEA-98FAE134AD36}"/>
              </a:ext>
            </a:extLst>
          </p:cNvPr>
          <p:cNvSpPr txBox="1">
            <a:spLocks/>
          </p:cNvSpPr>
          <p:nvPr/>
        </p:nvSpPr>
        <p:spPr bwMode="auto">
          <a:xfrm>
            <a:off x="72736" y="98805"/>
            <a:ext cx="12003650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defTabSz="762000">
              <a:defRPr sz="2000" b="1">
                <a:solidFill>
                  <a:srgbClr val="00544F"/>
                </a:solidFill>
                <a:ea typeface="ＭＳ Ｐゴシック" pitchFamily="34" charset="-128"/>
              </a:defRPr>
            </a:lvl1pPr>
          </a:lstStyle>
          <a:p>
            <a:r>
              <a:rPr lang="en-US" sz="3600" dirty="0">
                <a:solidFill>
                  <a:srgbClr val="01544F"/>
                </a:solidFill>
                <a:latin typeface="Times New Roman" panose="02020603050405020304" pitchFamily="18" charset="0"/>
              </a:rPr>
              <a:t>ELECTRIC VEHICLES CHARGING INFRASTRUCTURE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49C6-02FD-26AF-ABB4-6B3A7D16C3FB}"/>
              </a:ext>
            </a:extLst>
          </p:cNvPr>
          <p:cNvSpPr txBox="1"/>
          <p:nvPr/>
        </p:nvSpPr>
        <p:spPr>
          <a:xfrm>
            <a:off x="0" y="1774539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A.Y. 2022 –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43775-404A-C3DF-FE6F-CFE610A96B1E}"/>
              </a:ext>
            </a:extLst>
          </p:cNvPr>
          <p:cNvSpPr txBox="1"/>
          <p:nvPr/>
        </p:nvSpPr>
        <p:spPr>
          <a:xfrm>
            <a:off x="-12738" y="844339"/>
            <a:ext cx="910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Review Guide | Open Data University | P23 Tech for Good and Design Thinking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lectric Vehicle Battery Charger Car Charging Station Electricity, PNG,  538x555px, Electric Vehicle, Automotive Design, Battery Charger,">
            <a:extLst>
              <a:ext uri="{FF2B5EF4-FFF2-40B4-BE49-F238E27FC236}">
                <a16:creationId xmlns:a16="http://schemas.microsoft.com/office/drawing/2014/main" id="{6A2422BF-AC7B-4F60-D9F5-E826233FA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12438" r="15928" b="8051"/>
          <a:stretch/>
        </p:blipFill>
        <p:spPr bwMode="auto">
          <a:xfrm>
            <a:off x="5411190" y="1405207"/>
            <a:ext cx="6780810" cy="54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96C84-10BA-A3F1-6DF4-DA8A7DC415C2}"/>
              </a:ext>
            </a:extLst>
          </p:cNvPr>
          <p:cNvSpPr txBox="1"/>
          <p:nvPr/>
        </p:nvSpPr>
        <p:spPr>
          <a:xfrm>
            <a:off x="0" y="1213671"/>
            <a:ext cx="496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F. Canterino - Tutor: S. Cesari De Maria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549B4-27D4-BAA9-0880-D97DF520D492}"/>
              </a:ext>
            </a:extLst>
          </p:cNvPr>
          <p:cNvSpPr txBox="1"/>
          <p:nvPr/>
        </p:nvSpPr>
        <p:spPr>
          <a:xfrm>
            <a:off x="72736" y="601366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 Desimoni (2200145)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Rhouma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D416E-365C-6E42-EDB4-7FA460DC4080}"/>
              </a:ext>
            </a:extLst>
          </p:cNvPr>
          <p:cNvSpPr/>
          <p:nvPr/>
        </p:nvSpPr>
        <p:spPr>
          <a:xfrm>
            <a:off x="0" y="700087"/>
            <a:ext cx="12192000" cy="157163"/>
          </a:xfrm>
          <a:prstGeom prst="rect">
            <a:avLst/>
          </a:prstGeom>
          <a:solidFill>
            <a:srgbClr val="01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92A69EA-F421-B7C9-C36F-2754C1E9912E}"/>
              </a:ext>
            </a:extLst>
          </p:cNvPr>
          <p:cNvSpPr txBox="1">
            <a:spLocks/>
          </p:cNvSpPr>
          <p:nvPr/>
        </p:nvSpPr>
        <p:spPr bwMode="auto">
          <a:xfrm>
            <a:off x="72736" y="98805"/>
            <a:ext cx="1190798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defTabSz="762000">
              <a:defRPr sz="2000" b="1">
                <a:solidFill>
                  <a:srgbClr val="00544F"/>
                </a:solidFill>
                <a:ea typeface="ＭＳ Ｐゴシック" pitchFamily="34" charset="-128"/>
              </a:defRPr>
            </a:lvl1pPr>
          </a:lstStyle>
          <a:p>
            <a:r>
              <a:rPr lang="en-US" sz="3600" dirty="0">
                <a:solidFill>
                  <a:srgbClr val="01544F"/>
                </a:solidFill>
                <a:latin typeface="Times New Roman" panose="02020603050405020304" pitchFamily="18" charset="0"/>
              </a:rPr>
              <a:t>AGENDA</a:t>
            </a:r>
          </a:p>
        </p:txBody>
      </p:sp>
      <p:grpSp>
        <p:nvGrpSpPr>
          <p:cNvPr id="5" name="Gruppo 2">
            <a:extLst>
              <a:ext uri="{FF2B5EF4-FFF2-40B4-BE49-F238E27FC236}">
                <a16:creationId xmlns:a16="http://schemas.microsoft.com/office/drawing/2014/main" id="{AAC92252-9D86-14B3-58DF-60D93DD8207D}"/>
              </a:ext>
            </a:extLst>
          </p:cNvPr>
          <p:cNvGrpSpPr/>
          <p:nvPr/>
        </p:nvGrpSpPr>
        <p:grpSpPr>
          <a:xfrm>
            <a:off x="504555" y="2606640"/>
            <a:ext cx="7345033" cy="983284"/>
            <a:chOff x="6264125" y="3251659"/>
            <a:chExt cx="6212310" cy="983284"/>
          </a:xfrm>
        </p:grpSpPr>
        <p:sp>
          <p:nvSpPr>
            <p:cNvPr id="7" name="Rettangolo con angoli arrotondati 20">
              <a:extLst>
                <a:ext uri="{FF2B5EF4-FFF2-40B4-BE49-F238E27FC236}">
                  <a16:creationId xmlns:a16="http://schemas.microsoft.com/office/drawing/2014/main" id="{EB899897-0B5C-E1F9-B6A4-3F8B09817F80}"/>
                </a:ext>
              </a:extLst>
            </p:cNvPr>
            <p:cNvSpPr/>
            <p:nvPr/>
          </p:nvSpPr>
          <p:spPr bwMode="auto">
            <a:xfrm>
              <a:off x="6565563" y="3251659"/>
              <a:ext cx="5910872" cy="983284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449263"/>
              <a:r>
                <a:rPr lang="it-IT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Reformulation</a:t>
              </a:r>
              <a:r>
                <a:rPr lang="it-IT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</a:t>
              </a:r>
              <a:r>
                <a:rPr lang="it-IT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it-IT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dentified</a:t>
              </a:r>
              <a:r>
                <a:rPr lang="it-IT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it-IT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it-IT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eed</a:t>
              </a:r>
              <a:r>
                <a:rPr lang="it-IT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the </a:t>
              </a:r>
              <a:r>
                <a:rPr lang="it-IT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it-IT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roposed</a:t>
              </a:r>
              <a:r>
                <a:rPr lang="it-IT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Project</a:t>
              </a:r>
            </a:p>
          </p:txBody>
        </p:sp>
        <p:sp>
          <p:nvSpPr>
            <p:cNvPr id="8" name="Ovale 25">
              <a:extLst>
                <a:ext uri="{FF2B5EF4-FFF2-40B4-BE49-F238E27FC236}">
                  <a16:creationId xmlns:a16="http://schemas.microsoft.com/office/drawing/2014/main" id="{C8905E1A-D1F3-AC3C-B605-1BDBE044A100}"/>
                </a:ext>
              </a:extLst>
            </p:cNvPr>
            <p:cNvSpPr/>
            <p:nvPr/>
          </p:nvSpPr>
          <p:spPr bwMode="auto">
            <a:xfrm>
              <a:off x="6264125" y="3386901"/>
              <a:ext cx="602876" cy="712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8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" name="Gruppo 4">
            <a:extLst>
              <a:ext uri="{FF2B5EF4-FFF2-40B4-BE49-F238E27FC236}">
                <a16:creationId xmlns:a16="http://schemas.microsoft.com/office/drawing/2014/main" id="{E571E6CB-822B-D19F-B749-967794E58C1F}"/>
              </a:ext>
            </a:extLst>
          </p:cNvPr>
          <p:cNvGrpSpPr/>
          <p:nvPr/>
        </p:nvGrpSpPr>
        <p:grpSpPr>
          <a:xfrm>
            <a:off x="504555" y="4003618"/>
            <a:ext cx="7345034" cy="983284"/>
            <a:chOff x="6264125" y="4513395"/>
            <a:chExt cx="6212311" cy="983284"/>
          </a:xfrm>
        </p:grpSpPr>
        <p:sp>
          <p:nvSpPr>
            <p:cNvPr id="10" name="Rettangolo con angoli arrotondati 21">
              <a:extLst>
                <a:ext uri="{FF2B5EF4-FFF2-40B4-BE49-F238E27FC236}">
                  <a16:creationId xmlns:a16="http://schemas.microsoft.com/office/drawing/2014/main" id="{56A0FA8F-7264-8B4A-094A-7AF9D1FDCEDD}"/>
                </a:ext>
              </a:extLst>
            </p:cNvPr>
            <p:cNvSpPr/>
            <p:nvPr/>
          </p:nvSpPr>
          <p:spPr bwMode="auto">
            <a:xfrm>
              <a:off x="6565563" y="4513395"/>
              <a:ext cx="5910873" cy="983284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449263"/>
              <a:r>
                <a:rPr lang="en-GB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 and Objectives</a:t>
              </a:r>
            </a:p>
          </p:txBody>
        </p:sp>
        <p:sp>
          <p:nvSpPr>
            <p:cNvPr id="11" name="Ovale 26">
              <a:extLst>
                <a:ext uri="{FF2B5EF4-FFF2-40B4-BE49-F238E27FC236}">
                  <a16:creationId xmlns:a16="http://schemas.microsoft.com/office/drawing/2014/main" id="{6580E5CF-7702-E5C3-9F8C-B4B0BEC38B40}"/>
                </a:ext>
              </a:extLst>
            </p:cNvPr>
            <p:cNvSpPr/>
            <p:nvPr/>
          </p:nvSpPr>
          <p:spPr bwMode="auto">
            <a:xfrm>
              <a:off x="6264125" y="4648637"/>
              <a:ext cx="602876" cy="712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8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2" name="Gruppo 1">
            <a:extLst>
              <a:ext uri="{FF2B5EF4-FFF2-40B4-BE49-F238E27FC236}">
                <a16:creationId xmlns:a16="http://schemas.microsoft.com/office/drawing/2014/main" id="{3EBEC8DB-0EAA-9185-7CF7-9617B3181BDB}"/>
              </a:ext>
            </a:extLst>
          </p:cNvPr>
          <p:cNvGrpSpPr/>
          <p:nvPr/>
        </p:nvGrpSpPr>
        <p:grpSpPr>
          <a:xfrm>
            <a:off x="504555" y="1209662"/>
            <a:ext cx="7345033" cy="983284"/>
            <a:chOff x="6264125" y="1828036"/>
            <a:chExt cx="6212310" cy="983284"/>
          </a:xfrm>
        </p:grpSpPr>
        <p:sp>
          <p:nvSpPr>
            <p:cNvPr id="13" name="Rettangolo con angoli arrotondati 19">
              <a:extLst>
                <a:ext uri="{FF2B5EF4-FFF2-40B4-BE49-F238E27FC236}">
                  <a16:creationId xmlns:a16="http://schemas.microsoft.com/office/drawing/2014/main" id="{0B822DB3-5ECC-681F-1661-853B01F9B22B}"/>
                </a:ext>
              </a:extLst>
            </p:cNvPr>
            <p:cNvSpPr/>
            <p:nvPr/>
          </p:nvSpPr>
          <p:spPr bwMode="auto">
            <a:xfrm>
              <a:off x="6565563" y="1828036"/>
              <a:ext cx="5910872" cy="983284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449263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and Presentation of the Structure</a:t>
              </a:r>
            </a:p>
          </p:txBody>
        </p:sp>
        <p:sp>
          <p:nvSpPr>
            <p:cNvPr id="14" name="Ovale 27">
              <a:extLst>
                <a:ext uri="{FF2B5EF4-FFF2-40B4-BE49-F238E27FC236}">
                  <a16:creationId xmlns:a16="http://schemas.microsoft.com/office/drawing/2014/main" id="{C8D30FF7-6566-A9EA-2892-4CB27452667F}"/>
                </a:ext>
              </a:extLst>
            </p:cNvPr>
            <p:cNvSpPr/>
            <p:nvPr/>
          </p:nvSpPr>
          <p:spPr bwMode="auto">
            <a:xfrm>
              <a:off x="6264125" y="1959779"/>
              <a:ext cx="602876" cy="712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8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" name="Gruppo 4">
            <a:extLst>
              <a:ext uri="{FF2B5EF4-FFF2-40B4-BE49-F238E27FC236}">
                <a16:creationId xmlns:a16="http://schemas.microsoft.com/office/drawing/2014/main" id="{2A437551-CA6F-110B-362D-5F6438F28569}"/>
              </a:ext>
            </a:extLst>
          </p:cNvPr>
          <p:cNvGrpSpPr/>
          <p:nvPr/>
        </p:nvGrpSpPr>
        <p:grpSpPr>
          <a:xfrm>
            <a:off x="504555" y="5400596"/>
            <a:ext cx="7345033" cy="983284"/>
            <a:chOff x="6264125" y="4513395"/>
            <a:chExt cx="6212310" cy="983284"/>
          </a:xfrm>
        </p:grpSpPr>
        <p:sp>
          <p:nvSpPr>
            <p:cNvPr id="19" name="Rettangolo con angoli arrotondati 21">
              <a:extLst>
                <a:ext uri="{FF2B5EF4-FFF2-40B4-BE49-F238E27FC236}">
                  <a16:creationId xmlns:a16="http://schemas.microsoft.com/office/drawing/2014/main" id="{0593F069-2058-CA1D-01DB-5D9E548D2BB9}"/>
                </a:ext>
              </a:extLst>
            </p:cNvPr>
            <p:cNvSpPr/>
            <p:nvPr/>
          </p:nvSpPr>
          <p:spPr bwMode="auto">
            <a:xfrm>
              <a:off x="6565563" y="4513395"/>
              <a:ext cx="5910872" cy="983284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449263"/>
              <a:r>
                <a:rPr lang="en-GB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 of Next </a:t>
              </a:r>
              <a:r>
                <a:rPr lang="en-GB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teps</a:t>
              </a:r>
            </a:p>
          </p:txBody>
        </p:sp>
        <p:sp>
          <p:nvSpPr>
            <p:cNvPr id="20" name="Ovale 26">
              <a:extLst>
                <a:ext uri="{FF2B5EF4-FFF2-40B4-BE49-F238E27FC236}">
                  <a16:creationId xmlns:a16="http://schemas.microsoft.com/office/drawing/2014/main" id="{8E913AD5-06DD-E661-C176-CF177FA28C14}"/>
                </a:ext>
              </a:extLst>
            </p:cNvPr>
            <p:cNvSpPr/>
            <p:nvPr/>
          </p:nvSpPr>
          <p:spPr bwMode="auto">
            <a:xfrm>
              <a:off x="6264125" y="4648637"/>
              <a:ext cx="602876" cy="712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8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78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D416E-365C-6E42-EDB4-7FA460DC4080}"/>
              </a:ext>
            </a:extLst>
          </p:cNvPr>
          <p:cNvSpPr/>
          <p:nvPr/>
        </p:nvSpPr>
        <p:spPr>
          <a:xfrm>
            <a:off x="0" y="700087"/>
            <a:ext cx="12192000" cy="157163"/>
          </a:xfrm>
          <a:prstGeom prst="rect">
            <a:avLst/>
          </a:prstGeom>
          <a:solidFill>
            <a:srgbClr val="01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92A69EA-F421-B7C9-C36F-2754C1E9912E}"/>
              </a:ext>
            </a:extLst>
          </p:cNvPr>
          <p:cNvSpPr txBox="1">
            <a:spLocks/>
          </p:cNvSpPr>
          <p:nvPr/>
        </p:nvSpPr>
        <p:spPr bwMode="auto">
          <a:xfrm>
            <a:off x="72736" y="98805"/>
            <a:ext cx="1190798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defTabSz="762000">
              <a:defRPr sz="2000" b="1">
                <a:solidFill>
                  <a:srgbClr val="00544F"/>
                </a:solidFill>
                <a:ea typeface="ＭＳ Ｐゴシック" pitchFamily="34" charset="-128"/>
              </a:defRPr>
            </a:lvl1pPr>
          </a:lstStyle>
          <a:p>
            <a:r>
              <a:rPr lang="en-US" sz="3600" dirty="0">
                <a:solidFill>
                  <a:srgbClr val="01544F"/>
                </a:solidFill>
                <a:latin typeface="Times New Roman" panose="02020603050405020304" pitchFamily="18" charset="0"/>
              </a:rPr>
              <a:t>CONTEXT AND PRESENTATION OF THE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43240-DA6B-FBD2-8338-CBD2B8D2BE39}"/>
              </a:ext>
            </a:extLst>
          </p:cNvPr>
          <p:cNvSpPr txBox="1"/>
          <p:nvPr/>
        </p:nvSpPr>
        <p:spPr>
          <a:xfrm>
            <a:off x="8738886" y="2048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C0D4-DB5B-9ABB-45C6-F1A62079AA64}"/>
              </a:ext>
            </a:extLst>
          </p:cNvPr>
          <p:cNvSpPr txBox="1"/>
          <p:nvPr/>
        </p:nvSpPr>
        <p:spPr>
          <a:xfrm>
            <a:off x="3901978" y="5600916"/>
            <a:ext cx="4493877" cy="369332"/>
          </a:xfrm>
          <a:prstGeom prst="rect">
            <a:avLst/>
          </a:prstGeom>
          <a:noFill/>
          <a:ln w="38100">
            <a:solidFill>
              <a:srgbClr val="01544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970116"/>
                      <a:gd name="connsiteY0" fmla="*/ 0 h 1477328"/>
                      <a:gd name="connsiteX1" fmla="*/ 3970116 w 3970116"/>
                      <a:gd name="connsiteY1" fmla="*/ 0 h 1477328"/>
                      <a:gd name="connsiteX2" fmla="*/ 3970116 w 3970116"/>
                      <a:gd name="connsiteY2" fmla="*/ 1477328 h 1477328"/>
                      <a:gd name="connsiteX3" fmla="*/ 0 w 3970116"/>
                      <a:gd name="connsiteY3" fmla="*/ 1477328 h 1477328"/>
                      <a:gd name="connsiteX4" fmla="*/ 0 w 3970116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70116" h="1477328" extrusionOk="0">
                        <a:moveTo>
                          <a:pt x="0" y="0"/>
                        </a:moveTo>
                        <a:cubicBezTo>
                          <a:pt x="1651685" y="118645"/>
                          <a:pt x="2382116" y="116012"/>
                          <a:pt x="3970116" y="0"/>
                        </a:cubicBezTo>
                        <a:cubicBezTo>
                          <a:pt x="3914072" y="735153"/>
                          <a:pt x="4001296" y="1113412"/>
                          <a:pt x="3970116" y="1477328"/>
                        </a:cubicBezTo>
                        <a:cubicBezTo>
                          <a:pt x="2219492" y="1611928"/>
                          <a:pt x="681931" y="1320132"/>
                          <a:pt x="0" y="1477328"/>
                        </a:cubicBezTo>
                        <a:cubicBezTo>
                          <a:pt x="-79908" y="1020908"/>
                          <a:pt x="115447" y="6369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territorial coverage!</a:t>
            </a: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9161C31B-3A23-51E3-FAE0-75BC5B9F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886" y="5430808"/>
            <a:ext cx="581358" cy="581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2A5C7-0C70-54B4-D259-1906C9CC7A92}"/>
              </a:ext>
            </a:extLst>
          </p:cNvPr>
          <p:cNvSpPr txBox="1"/>
          <p:nvPr/>
        </p:nvSpPr>
        <p:spPr>
          <a:xfrm>
            <a:off x="651551" y="1595616"/>
            <a:ext cx="684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France, the transport sector is responsible for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38% of CO2 emissions</a:t>
            </a:r>
          </a:p>
        </p:txBody>
      </p:sp>
      <p:sp>
        <p:nvSpPr>
          <p:cNvPr id="8" name="Ovale 27">
            <a:extLst>
              <a:ext uri="{FF2B5EF4-FFF2-40B4-BE49-F238E27FC236}">
                <a16:creationId xmlns:a16="http://schemas.microsoft.com/office/drawing/2014/main" id="{083026F7-E9DD-E333-F1EE-8A8B631ED981}"/>
              </a:ext>
            </a:extLst>
          </p:cNvPr>
          <p:cNvSpPr/>
          <p:nvPr/>
        </p:nvSpPr>
        <p:spPr bwMode="auto">
          <a:xfrm>
            <a:off x="366543" y="1643304"/>
            <a:ext cx="285008" cy="2739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1BEBA-CE12-3189-DEB0-39F6E5D4A5E1}"/>
              </a:ext>
            </a:extLst>
          </p:cNvPr>
          <p:cNvSpPr txBox="1"/>
          <p:nvPr/>
        </p:nvSpPr>
        <p:spPr>
          <a:xfrm>
            <a:off x="651551" y="2518648"/>
            <a:ext cx="764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sets as a goal the end of the sale of new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fossil fuels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vehicles using by 2040</a:t>
            </a:r>
          </a:p>
        </p:txBody>
      </p:sp>
      <p:sp>
        <p:nvSpPr>
          <p:cNvPr id="11" name="Ovale 27">
            <a:extLst>
              <a:ext uri="{FF2B5EF4-FFF2-40B4-BE49-F238E27FC236}">
                <a16:creationId xmlns:a16="http://schemas.microsoft.com/office/drawing/2014/main" id="{1E1BA56F-C8A2-C0E6-2119-DFBCDB9C2110}"/>
              </a:ext>
            </a:extLst>
          </p:cNvPr>
          <p:cNvSpPr/>
          <p:nvPr/>
        </p:nvSpPr>
        <p:spPr bwMode="auto">
          <a:xfrm>
            <a:off x="366543" y="2566336"/>
            <a:ext cx="285008" cy="2739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823AF-9F2D-32B0-9058-B43CAA0285D0}"/>
              </a:ext>
            </a:extLst>
          </p:cNvPr>
          <p:cNvSpPr txBox="1"/>
          <p:nvPr/>
        </p:nvSpPr>
        <p:spPr>
          <a:xfrm>
            <a:off x="651551" y="348936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growth of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registrations of electric vehicles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e 27">
            <a:extLst>
              <a:ext uri="{FF2B5EF4-FFF2-40B4-BE49-F238E27FC236}">
                <a16:creationId xmlns:a16="http://schemas.microsoft.com/office/drawing/2014/main" id="{F7BC90E0-BB75-760A-AFD2-0A136B3638B3}"/>
              </a:ext>
            </a:extLst>
          </p:cNvPr>
          <p:cNvSpPr/>
          <p:nvPr/>
        </p:nvSpPr>
        <p:spPr bwMode="auto">
          <a:xfrm>
            <a:off x="366543" y="3537056"/>
            <a:ext cx="285008" cy="2739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2929D-4872-8978-208D-B928AABD9787}"/>
              </a:ext>
            </a:extLst>
          </p:cNvPr>
          <p:cNvSpPr txBox="1"/>
          <p:nvPr/>
        </p:nvSpPr>
        <p:spPr>
          <a:xfrm>
            <a:off x="651551" y="4460088"/>
            <a:ext cx="1115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electric vehicle model to be viable, it is necessary to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public charging station for 10 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(AFI Directive)</a:t>
            </a:r>
          </a:p>
        </p:txBody>
      </p:sp>
      <p:sp>
        <p:nvSpPr>
          <p:cNvPr id="16" name="Ovale 27">
            <a:extLst>
              <a:ext uri="{FF2B5EF4-FFF2-40B4-BE49-F238E27FC236}">
                <a16:creationId xmlns:a16="http://schemas.microsoft.com/office/drawing/2014/main" id="{F4DD41EA-8263-8BE9-FA72-703B99E372E7}"/>
              </a:ext>
            </a:extLst>
          </p:cNvPr>
          <p:cNvSpPr/>
          <p:nvPr/>
        </p:nvSpPr>
        <p:spPr bwMode="auto">
          <a:xfrm>
            <a:off x="366543" y="4507776"/>
            <a:ext cx="285008" cy="2739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1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D416E-365C-6E42-EDB4-7FA460DC4080}"/>
              </a:ext>
            </a:extLst>
          </p:cNvPr>
          <p:cNvSpPr/>
          <p:nvPr/>
        </p:nvSpPr>
        <p:spPr>
          <a:xfrm>
            <a:off x="0" y="700087"/>
            <a:ext cx="12192000" cy="157163"/>
          </a:xfrm>
          <a:prstGeom prst="rect">
            <a:avLst/>
          </a:prstGeom>
          <a:solidFill>
            <a:srgbClr val="01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92A69EA-F421-B7C9-C36F-2754C1E9912E}"/>
              </a:ext>
            </a:extLst>
          </p:cNvPr>
          <p:cNvSpPr txBox="1">
            <a:spLocks/>
          </p:cNvSpPr>
          <p:nvPr/>
        </p:nvSpPr>
        <p:spPr bwMode="auto">
          <a:xfrm>
            <a:off x="72736" y="98805"/>
            <a:ext cx="1190798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defTabSz="762000">
              <a:defRPr sz="2000" b="1">
                <a:solidFill>
                  <a:srgbClr val="00544F"/>
                </a:solidFill>
                <a:ea typeface="ＭＳ Ｐゴシック" pitchFamily="34" charset="-128"/>
              </a:defRPr>
            </a:lvl1pPr>
          </a:lstStyle>
          <a:p>
            <a:r>
              <a:rPr lang="en-US" sz="3600" dirty="0">
                <a:solidFill>
                  <a:srgbClr val="01544F"/>
                </a:solidFill>
                <a:latin typeface="Times New Roman" panose="02020603050405020304" pitchFamily="18" charset="0"/>
              </a:rPr>
              <a:t>REFORMULATION OF THE IDENTIFIED NEED</a:t>
            </a:r>
          </a:p>
        </p:txBody>
      </p:sp>
      <p:cxnSp>
        <p:nvCxnSpPr>
          <p:cNvPr id="17" name="Connettore diritto 26">
            <a:extLst>
              <a:ext uri="{FF2B5EF4-FFF2-40B4-BE49-F238E27FC236}">
                <a16:creationId xmlns:a16="http://schemas.microsoft.com/office/drawing/2014/main" id="{7A131238-0D4F-CED6-CF4B-D0AB7C793A48}"/>
              </a:ext>
            </a:extLst>
          </p:cNvPr>
          <p:cNvCxnSpPr>
            <a:cxnSpLocks/>
          </p:cNvCxnSpPr>
          <p:nvPr/>
        </p:nvCxnSpPr>
        <p:spPr>
          <a:xfrm>
            <a:off x="2727519" y="1647240"/>
            <a:ext cx="68755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BA5E76-0FE9-D165-B306-C14538E9D7C9}"/>
              </a:ext>
            </a:extLst>
          </p:cNvPr>
          <p:cNvSpPr txBox="1"/>
          <p:nvPr/>
        </p:nvSpPr>
        <p:spPr>
          <a:xfrm>
            <a:off x="4768769" y="1185575"/>
            <a:ext cx="26544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number of charging infrastructures changing in France?</a:t>
            </a:r>
          </a:p>
        </p:txBody>
      </p:sp>
      <p:cxnSp>
        <p:nvCxnSpPr>
          <p:cNvPr id="2" name="Connettore diritto 26">
            <a:extLst>
              <a:ext uri="{FF2B5EF4-FFF2-40B4-BE49-F238E27FC236}">
                <a16:creationId xmlns:a16="http://schemas.microsoft.com/office/drawing/2014/main" id="{31A2889D-3960-0FE3-85AB-54FF5267DEB5}"/>
              </a:ext>
            </a:extLst>
          </p:cNvPr>
          <p:cNvCxnSpPr>
            <a:cxnSpLocks/>
          </p:cNvCxnSpPr>
          <p:nvPr/>
        </p:nvCxnSpPr>
        <p:spPr>
          <a:xfrm>
            <a:off x="2727519" y="3532908"/>
            <a:ext cx="68755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9593FE-1297-E8B7-E32A-3B336A4C4D5C}"/>
              </a:ext>
            </a:extLst>
          </p:cNvPr>
          <p:cNvSpPr txBox="1"/>
          <p:nvPr/>
        </p:nvSpPr>
        <p:spPr>
          <a:xfrm>
            <a:off x="4314701" y="2932743"/>
            <a:ext cx="35625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distribution of charging infrastructure on the territory correspond to a logic of population distribution and road traffic?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2E210-BC5B-8DB0-1EDD-A1B430F5441C}"/>
              </a:ext>
            </a:extLst>
          </p:cNvPr>
          <p:cNvSpPr txBox="1"/>
          <p:nvPr/>
        </p:nvSpPr>
        <p:spPr>
          <a:xfrm>
            <a:off x="1540572" y="5511582"/>
            <a:ext cx="9110854" cy="646331"/>
          </a:xfrm>
          <a:custGeom>
            <a:avLst/>
            <a:gdLst>
              <a:gd name="connsiteX0" fmla="*/ 0 w 9110854"/>
              <a:gd name="connsiteY0" fmla="*/ 0 h 646331"/>
              <a:gd name="connsiteX1" fmla="*/ 9110854 w 9110854"/>
              <a:gd name="connsiteY1" fmla="*/ 0 h 646331"/>
              <a:gd name="connsiteX2" fmla="*/ 9110854 w 9110854"/>
              <a:gd name="connsiteY2" fmla="*/ 646331 h 646331"/>
              <a:gd name="connsiteX3" fmla="*/ 0 w 9110854"/>
              <a:gd name="connsiteY3" fmla="*/ 646331 h 646331"/>
              <a:gd name="connsiteX4" fmla="*/ 0 w 9110854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0854" h="646331" fill="none" extrusionOk="0">
                <a:moveTo>
                  <a:pt x="0" y="0"/>
                </a:moveTo>
                <a:cubicBezTo>
                  <a:pt x="1691008" y="-49533"/>
                  <a:pt x="6332434" y="-14809"/>
                  <a:pt x="9110854" y="0"/>
                </a:cubicBezTo>
                <a:cubicBezTo>
                  <a:pt x="9125326" y="98201"/>
                  <a:pt x="9091941" y="333819"/>
                  <a:pt x="9110854" y="646331"/>
                </a:cubicBezTo>
                <a:cubicBezTo>
                  <a:pt x="5478400" y="598100"/>
                  <a:pt x="2606832" y="730786"/>
                  <a:pt x="0" y="646331"/>
                </a:cubicBezTo>
                <a:cubicBezTo>
                  <a:pt x="46534" y="433830"/>
                  <a:pt x="35510" y="136178"/>
                  <a:pt x="0" y="0"/>
                </a:cubicBezTo>
                <a:close/>
              </a:path>
              <a:path w="9110854" h="646331" stroke="0" extrusionOk="0">
                <a:moveTo>
                  <a:pt x="0" y="0"/>
                </a:moveTo>
                <a:cubicBezTo>
                  <a:pt x="4347193" y="118645"/>
                  <a:pt x="7465861" y="116012"/>
                  <a:pt x="9110854" y="0"/>
                </a:cubicBezTo>
                <a:cubicBezTo>
                  <a:pt x="9063120" y="166119"/>
                  <a:pt x="9150344" y="543217"/>
                  <a:pt x="9110854" y="646331"/>
                </a:cubicBezTo>
                <a:cubicBezTo>
                  <a:pt x="5285728" y="780931"/>
                  <a:pt x="2477967" y="489135"/>
                  <a:pt x="0" y="646331"/>
                </a:cubicBezTo>
                <a:cubicBezTo>
                  <a:pt x="44741" y="534667"/>
                  <a:pt x="-25823" y="18907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development of electric mobility: give greater visibility to charging infrastructures, since it is an important factor in the decision to purchase an electric vehicle</a:t>
            </a:r>
          </a:p>
        </p:txBody>
      </p:sp>
    </p:spTree>
    <p:extLst>
      <p:ext uri="{BB962C8B-B14F-4D97-AF65-F5344CB8AC3E}">
        <p14:creationId xmlns:p14="http://schemas.microsoft.com/office/powerpoint/2010/main" val="18289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D416E-365C-6E42-EDB4-7FA460DC4080}"/>
              </a:ext>
            </a:extLst>
          </p:cNvPr>
          <p:cNvSpPr/>
          <p:nvPr/>
        </p:nvSpPr>
        <p:spPr>
          <a:xfrm>
            <a:off x="0" y="700087"/>
            <a:ext cx="12192000" cy="157163"/>
          </a:xfrm>
          <a:prstGeom prst="rect">
            <a:avLst/>
          </a:prstGeom>
          <a:solidFill>
            <a:srgbClr val="01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92A69EA-F421-B7C9-C36F-2754C1E9912E}"/>
              </a:ext>
            </a:extLst>
          </p:cNvPr>
          <p:cNvSpPr txBox="1">
            <a:spLocks/>
          </p:cNvSpPr>
          <p:nvPr/>
        </p:nvSpPr>
        <p:spPr bwMode="auto">
          <a:xfrm>
            <a:off x="72736" y="98805"/>
            <a:ext cx="1190798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defTabSz="762000">
              <a:defRPr sz="2000" b="1">
                <a:solidFill>
                  <a:srgbClr val="00544F"/>
                </a:solidFill>
                <a:ea typeface="ＭＳ Ｐゴシック" pitchFamily="34" charset="-128"/>
              </a:defRPr>
            </a:lvl1pPr>
          </a:lstStyle>
          <a:p>
            <a:r>
              <a:rPr lang="en-US" sz="3600" dirty="0">
                <a:solidFill>
                  <a:srgbClr val="01544F"/>
                </a:solidFill>
                <a:latin typeface="Times New Roman" panose="02020603050405020304" pitchFamily="18" charset="0"/>
              </a:rPr>
              <a:t>PLANNING AND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2ECDCF-665A-90B4-CAED-EF98B89B3287}"/>
              </a:ext>
            </a:extLst>
          </p:cNvPr>
          <p:cNvSpPr/>
          <p:nvPr/>
        </p:nvSpPr>
        <p:spPr>
          <a:xfrm>
            <a:off x="72736" y="2262275"/>
            <a:ext cx="6023264" cy="139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Heatmaps and Graphs: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distribution of charging infrastructures with the road 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246E7-1522-CF14-F606-4173EA6972DF}"/>
              </a:ext>
            </a:extLst>
          </p:cNvPr>
          <p:cNvSpPr txBox="1"/>
          <p:nvPr/>
        </p:nvSpPr>
        <p:spPr>
          <a:xfrm>
            <a:off x="925251" y="1549241"/>
            <a:ext cx="43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15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Exploiting Open Data University Resources: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01392-8072-B4A0-E219-61DA9B7F81BE}"/>
              </a:ext>
            </a:extLst>
          </p:cNvPr>
          <p:cNvSpPr/>
          <p:nvPr/>
        </p:nvSpPr>
        <p:spPr>
          <a:xfrm>
            <a:off x="72736" y="3928165"/>
            <a:ext cx="6023264" cy="139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Recommendations and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Treasure Map with solid fill">
            <a:extLst>
              <a:ext uri="{FF2B5EF4-FFF2-40B4-BE49-F238E27FC236}">
                <a16:creationId xmlns:a16="http://schemas.microsoft.com/office/drawing/2014/main" id="{E34CB68F-571A-E489-E394-D7CA21A25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882" y="2505036"/>
            <a:ext cx="914400" cy="914400"/>
          </a:xfrm>
          <a:prstGeom prst="rect">
            <a:avLst/>
          </a:prstGeom>
        </p:spPr>
      </p:pic>
      <p:pic>
        <p:nvPicPr>
          <p:cNvPr id="11" name="Graphic 10" descr="Group brainstorm with solid fill">
            <a:extLst>
              <a:ext uri="{FF2B5EF4-FFF2-40B4-BE49-F238E27FC236}">
                <a16:creationId xmlns:a16="http://schemas.microsoft.com/office/drawing/2014/main" id="{82E137FB-43E2-E27A-F8BD-1E564D364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882" y="41528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6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D416E-365C-6E42-EDB4-7FA460DC4080}"/>
              </a:ext>
            </a:extLst>
          </p:cNvPr>
          <p:cNvSpPr/>
          <p:nvPr/>
        </p:nvSpPr>
        <p:spPr>
          <a:xfrm>
            <a:off x="0" y="700087"/>
            <a:ext cx="12192000" cy="157163"/>
          </a:xfrm>
          <a:prstGeom prst="rect">
            <a:avLst/>
          </a:prstGeom>
          <a:solidFill>
            <a:srgbClr val="01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92A69EA-F421-B7C9-C36F-2754C1E9912E}"/>
              </a:ext>
            </a:extLst>
          </p:cNvPr>
          <p:cNvSpPr txBox="1">
            <a:spLocks/>
          </p:cNvSpPr>
          <p:nvPr/>
        </p:nvSpPr>
        <p:spPr bwMode="auto">
          <a:xfrm>
            <a:off x="72736" y="98805"/>
            <a:ext cx="11907982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defTabSz="762000">
              <a:defRPr sz="2000" b="1">
                <a:solidFill>
                  <a:srgbClr val="00544F"/>
                </a:solidFill>
                <a:ea typeface="ＭＳ Ｐゴシック" pitchFamily="34" charset="-128"/>
              </a:defRPr>
            </a:lvl1pPr>
          </a:lstStyle>
          <a:p>
            <a:r>
              <a:rPr lang="en-US" sz="3600" dirty="0">
                <a:solidFill>
                  <a:srgbClr val="01544F"/>
                </a:solidFill>
                <a:latin typeface="Times New Roman" panose="02020603050405020304" pitchFamily="18" charset="0"/>
              </a:rPr>
              <a:t>VALIDATION OF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0B464-8B5F-C22D-6D39-CD39B27F0EAA}"/>
              </a:ext>
            </a:extLst>
          </p:cNvPr>
          <p:cNvSpPr/>
          <p:nvPr/>
        </p:nvSpPr>
        <p:spPr>
          <a:xfrm>
            <a:off x="180211" y="1012201"/>
            <a:ext cx="5312780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and Graphs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3A993-A212-E434-2415-4264B46869AC}"/>
              </a:ext>
            </a:extLst>
          </p:cNvPr>
          <p:cNvSpPr/>
          <p:nvPr/>
        </p:nvSpPr>
        <p:spPr>
          <a:xfrm>
            <a:off x="6667938" y="1012201"/>
            <a:ext cx="5312780" cy="52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09E5A-BC78-0072-7F7A-7A493553011B}"/>
              </a:ext>
            </a:extLst>
          </p:cNvPr>
          <p:cNvSpPr txBox="1"/>
          <p:nvPr/>
        </p:nvSpPr>
        <p:spPr>
          <a:xfrm>
            <a:off x="7951937" y="3310056"/>
            <a:ext cx="2744781" cy="1102179"/>
          </a:xfrm>
          <a:prstGeom prst="rect">
            <a:avLst/>
          </a:prstGeom>
          <a:solidFill>
            <a:srgbClr val="01544F">
              <a:alpha val="25000"/>
            </a:srgbClr>
          </a:solidFill>
        </p:spPr>
        <p:txBody>
          <a:bodyPr wrap="square" lIns="360000" tIns="180000" rIns="360000" bIns="180000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”It should be done …"</a:t>
            </a:r>
          </a:p>
        </p:txBody>
      </p:sp>
      <p:pic>
        <p:nvPicPr>
          <p:cNvPr id="2050" name="Picture 2" descr="Create a Heat Map from your Google Location History in 3 easy Steps | by  Thomas Essl | Towards Data Science">
            <a:extLst>
              <a:ext uri="{FF2B5EF4-FFF2-40B4-BE49-F238E27FC236}">
                <a16:creationId xmlns:a16="http://schemas.microsoft.com/office/drawing/2014/main" id="{740792C1-89C5-1C9A-C728-887F64161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8" r="6109" b="14586"/>
          <a:stretch/>
        </p:blipFill>
        <p:spPr bwMode="auto">
          <a:xfrm>
            <a:off x="369296" y="2810772"/>
            <a:ext cx="4934609" cy="35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B7ED05-6C0C-D90A-5F72-8620E8FE35F2}"/>
              </a:ext>
            </a:extLst>
          </p:cNvPr>
          <p:cNvSpPr txBox="1"/>
          <p:nvPr/>
        </p:nvSpPr>
        <p:spPr>
          <a:xfrm>
            <a:off x="994878" y="1950294"/>
            <a:ext cx="368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15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4F71-37A1-494C-B55E-23ACF372DD82}"/>
              </a:ext>
            </a:extLst>
          </p:cNvPr>
          <p:cNvSpPr txBox="1"/>
          <p:nvPr/>
        </p:nvSpPr>
        <p:spPr>
          <a:xfrm>
            <a:off x="7654639" y="195029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15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and analyzing the graphs</a:t>
            </a:r>
          </a:p>
        </p:txBody>
      </p:sp>
    </p:spTree>
    <p:extLst>
      <p:ext uri="{BB962C8B-B14F-4D97-AF65-F5344CB8AC3E}">
        <p14:creationId xmlns:p14="http://schemas.microsoft.com/office/powerpoint/2010/main" val="83091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Questions with solid fill">
            <a:extLst>
              <a:ext uri="{FF2B5EF4-FFF2-40B4-BE49-F238E27FC236}">
                <a16:creationId xmlns:a16="http://schemas.microsoft.com/office/drawing/2014/main" id="{5BA52F85-8520-DABF-F31F-C6E11DAD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3" y="4041122"/>
            <a:ext cx="1175474" cy="1175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83DB0-C3FC-FF0B-7396-53AA0B304297}"/>
              </a:ext>
            </a:extLst>
          </p:cNvPr>
          <p:cNvSpPr txBox="1"/>
          <p:nvPr/>
        </p:nvSpPr>
        <p:spPr>
          <a:xfrm>
            <a:off x="1848465" y="3135131"/>
            <a:ext cx="8495070" cy="58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i="1" kern="1200" dirty="0">
                <a:solidFill>
                  <a:srgbClr val="01544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3511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E"/>
      </a:lt2>
      <a:accent1>
        <a:srgbClr val="01534F"/>
      </a:accent1>
      <a:accent2>
        <a:srgbClr val="96BAA3"/>
      </a:accent2>
      <a:accent3>
        <a:srgbClr val="D3E2D8"/>
      </a:accent3>
      <a:accent4>
        <a:srgbClr val="808080"/>
      </a:accent4>
      <a:accent5>
        <a:srgbClr val="B2B2B2"/>
      </a:accent5>
      <a:accent6>
        <a:srgbClr val="EAEAEA"/>
      </a:accent6>
      <a:hlink>
        <a:srgbClr val="DCDCDC"/>
      </a:hlink>
      <a:folHlink>
        <a:srgbClr val="D3E2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274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Desimoni</dc:creator>
  <cp:lastModifiedBy>Luca Desimoni</cp:lastModifiedBy>
  <cp:revision>44</cp:revision>
  <dcterms:created xsi:type="dcterms:W3CDTF">2022-05-25T19:28:23Z</dcterms:created>
  <dcterms:modified xsi:type="dcterms:W3CDTF">2022-10-19T18:59:45Z</dcterms:modified>
</cp:coreProperties>
</file>