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6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2" r:id="rId14"/>
    <p:sldId id="284" r:id="rId15"/>
    <p:sldId id="280" r:id="rId16"/>
    <p:sldId id="281" r:id="rId17"/>
    <p:sldId id="282" r:id="rId18"/>
    <p:sldId id="283" r:id="rId19"/>
    <p:sldId id="273" r:id="rId20"/>
    <p:sldId id="286" r:id="rId21"/>
    <p:sldId id="278" r:id="rId22"/>
    <p:sldId id="285" r:id="rId23"/>
    <p:sldId id="279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vik Mukhopadhyay" initials="SM" lastIdx="1" clrIdx="0">
    <p:extLst>
      <p:ext uri="{19B8F6BF-5375-455C-9EA6-DF929625EA0E}">
        <p15:presenceInfo xmlns:p15="http://schemas.microsoft.com/office/powerpoint/2012/main" userId="e476ddbb9ed3a3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B86"/>
    <a:srgbClr val="4590B8"/>
    <a:srgbClr val="B5EAF6"/>
    <a:srgbClr val="8A5104"/>
    <a:srgbClr val="E1B309"/>
    <a:srgbClr val="FFFFFF"/>
    <a:srgbClr val="969FA7"/>
    <a:srgbClr val="356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5256" autoAdjust="0"/>
  </p:normalViewPr>
  <p:slideViewPr>
    <p:cSldViewPr snapToGrid="0">
      <p:cViewPr varScale="1">
        <p:scale>
          <a:sx n="76" d="100"/>
          <a:sy n="76" d="100"/>
        </p:scale>
        <p:origin x="7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9870849538188818E-2"/>
          <c:y val="0.25933952605671312"/>
        </c:manualLayout>
      </c:layout>
      <c:overlay val="0"/>
      <c:spPr>
        <a:noFill/>
        <a:ln>
          <a:noFill/>
        </a:ln>
        <a:effectLst/>
      </c:spPr>
      <c:txPr>
        <a:bodyPr rot="-5400000" spcFirstLastPara="1" vertOverflow="ellipsis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6375992353224"/>
          <c:y val="0.14653101048332792"/>
          <c:w val="0.83959728587690174"/>
          <c:h val="0.699125697123944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SEQUENCE TERM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220</c:v>
                </c:pt>
                <c:pt idx="1">
                  <c:v>187</c:v>
                </c:pt>
                <c:pt idx="2">
                  <c:v>211</c:v>
                </c:pt>
                <c:pt idx="3">
                  <c:v>223</c:v>
                </c:pt>
                <c:pt idx="4">
                  <c:v>159</c:v>
                </c:pt>
                <c:pt idx="5">
                  <c:v>250</c:v>
                </c:pt>
                <c:pt idx="6">
                  <c:v>40</c:v>
                </c:pt>
                <c:pt idx="7">
                  <c:v>55</c:v>
                </c:pt>
                <c:pt idx="8">
                  <c:v>105</c:v>
                </c:pt>
                <c:pt idx="9">
                  <c:v>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3E-4046-8669-A0180DC926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8001359"/>
        <c:axId val="407990127"/>
      </c:barChart>
      <c:catAx>
        <c:axId val="408001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90127"/>
        <c:crosses val="autoZero"/>
        <c:auto val="1"/>
        <c:lblAlgn val="ctr"/>
        <c:lblOffset val="100"/>
        <c:noMultiLvlLbl val="0"/>
      </c:catAx>
      <c:valAx>
        <c:axId val="407990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0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9870849538188818E-2"/>
          <c:y val="0.25933952605671312"/>
        </c:manualLayout>
      </c:layout>
      <c:overlay val="0"/>
      <c:spPr>
        <a:noFill/>
        <a:ln>
          <a:noFill/>
        </a:ln>
        <a:effectLst/>
      </c:spPr>
      <c:txPr>
        <a:bodyPr rot="-5400000" spcFirstLastPara="1" vertOverflow="ellipsis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6375992353224"/>
          <c:y val="0.14653101048332792"/>
          <c:w val="0.83959728587690174"/>
          <c:h val="0.699125697123944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SEQUENCE TERM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220</c:v>
                </c:pt>
                <c:pt idx="1">
                  <c:v>955</c:v>
                </c:pt>
                <c:pt idx="2">
                  <c:v>723</c:v>
                </c:pt>
                <c:pt idx="3">
                  <c:v>479</c:v>
                </c:pt>
                <c:pt idx="4">
                  <c:v>415</c:v>
                </c:pt>
                <c:pt idx="5">
                  <c:v>762</c:v>
                </c:pt>
                <c:pt idx="6">
                  <c:v>552</c:v>
                </c:pt>
                <c:pt idx="7">
                  <c:v>311</c:v>
                </c:pt>
                <c:pt idx="8">
                  <c:v>105</c:v>
                </c:pt>
                <c:pt idx="9">
                  <c:v>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3E-4046-8669-A0180DC926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8001359"/>
        <c:axId val="407990127"/>
      </c:barChart>
      <c:catAx>
        <c:axId val="408001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90127"/>
        <c:crosses val="autoZero"/>
        <c:auto val="1"/>
        <c:lblAlgn val="ctr"/>
        <c:lblOffset val="100"/>
        <c:noMultiLvlLbl val="0"/>
      </c:catAx>
      <c:valAx>
        <c:axId val="407990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0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9870849538188818E-2"/>
          <c:y val="0.25933952605671312"/>
        </c:manualLayout>
      </c:layout>
      <c:overlay val="0"/>
      <c:spPr>
        <a:noFill/>
        <a:ln>
          <a:noFill/>
        </a:ln>
        <a:effectLst/>
      </c:spPr>
      <c:txPr>
        <a:bodyPr rot="-5400000" spcFirstLastPara="1" vertOverflow="ellipsis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6375992353224"/>
          <c:y val="0.14653101048332792"/>
          <c:w val="0.83959728587690174"/>
          <c:h val="0.699125697123944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SEQUENCE TERM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3292</c:v>
                </c:pt>
                <c:pt idx="1">
                  <c:v>4027</c:v>
                </c:pt>
                <c:pt idx="2">
                  <c:v>3795</c:v>
                </c:pt>
                <c:pt idx="3">
                  <c:v>2527</c:v>
                </c:pt>
                <c:pt idx="4">
                  <c:v>1439</c:v>
                </c:pt>
                <c:pt idx="5">
                  <c:v>1786</c:v>
                </c:pt>
                <c:pt idx="6">
                  <c:v>2600</c:v>
                </c:pt>
                <c:pt idx="7">
                  <c:v>3383</c:v>
                </c:pt>
                <c:pt idx="8">
                  <c:v>1129</c:v>
                </c:pt>
                <c:pt idx="9">
                  <c:v>1531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3E-4046-8669-A0180DC926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8001359"/>
        <c:axId val="407990127"/>
      </c:barChart>
      <c:catAx>
        <c:axId val="408001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90127"/>
        <c:crosses val="autoZero"/>
        <c:auto val="1"/>
        <c:lblAlgn val="ctr"/>
        <c:lblOffset val="100"/>
        <c:noMultiLvlLbl val="0"/>
      </c:catAx>
      <c:valAx>
        <c:axId val="407990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0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9870849538188818E-2"/>
          <c:y val="0.25933952605671312"/>
        </c:manualLayout>
      </c:layout>
      <c:overlay val="0"/>
      <c:spPr>
        <a:noFill/>
        <a:ln>
          <a:noFill/>
        </a:ln>
        <a:effectLst/>
      </c:spPr>
      <c:txPr>
        <a:bodyPr rot="-5400000" spcFirstLastPara="1" vertOverflow="ellipsis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6375992353224"/>
          <c:y val="0.14653101048332792"/>
          <c:w val="0.83959728587690174"/>
          <c:h val="0.699125697123944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SEQUENCE TERM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27868</c:v>
                </c:pt>
                <c:pt idx="1">
                  <c:v>16315</c:v>
                </c:pt>
                <c:pt idx="2">
                  <c:v>16083</c:v>
                </c:pt>
                <c:pt idx="3">
                  <c:v>31199</c:v>
                </c:pt>
                <c:pt idx="4">
                  <c:v>5535</c:v>
                </c:pt>
                <c:pt idx="5">
                  <c:v>18170</c:v>
                </c:pt>
                <c:pt idx="6">
                  <c:v>14888</c:v>
                </c:pt>
                <c:pt idx="7">
                  <c:v>23863</c:v>
                </c:pt>
                <c:pt idx="8">
                  <c:v>21609</c:v>
                </c:pt>
                <c:pt idx="9">
                  <c:v>9723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3E-4046-8669-A0180DC926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8001359"/>
        <c:axId val="407990127"/>
      </c:barChart>
      <c:catAx>
        <c:axId val="408001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90127"/>
        <c:crosses val="autoZero"/>
        <c:auto val="1"/>
        <c:lblAlgn val="ctr"/>
        <c:lblOffset val="100"/>
        <c:noMultiLvlLbl val="0"/>
      </c:catAx>
      <c:valAx>
        <c:axId val="407990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0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5CCC0-E0B8-4BB0-8B91-4384455839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D4E1-3074-49D5-AC2D-C620FA21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C024E8-19E3-489C-B850-767D010FBF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93DFC3-A399-4A7F-BA9D-38FF8B0D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3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4E8-19E3-489C-B850-767D010FBF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FC3-A399-4A7F-BA9D-38FF8B0D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C024E8-19E3-489C-B850-767D010FBF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93DFC3-A399-4A7F-BA9D-38FF8B0D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4E8-19E3-489C-B850-767D010FBF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B93DFC3-A399-4A7F-BA9D-38FF8B0D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C024E8-19E3-489C-B850-767D010FBF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93DFC3-A399-4A7F-BA9D-38FF8B0D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4E8-19E3-489C-B850-767D010FBF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FC3-A399-4A7F-BA9D-38FF8B0D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0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4E8-19E3-489C-B850-767D010FBF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FC3-A399-4A7F-BA9D-38FF8B0D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9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4E8-19E3-489C-B850-767D010FBF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FC3-A399-4A7F-BA9D-38FF8B0DC1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6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4E8-19E3-489C-B850-767D010FBF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FC3-A399-4A7F-BA9D-38FF8B0D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C024E8-19E3-489C-B850-767D010FBF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93DFC3-A399-4A7F-BA9D-38FF8B0D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1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4E8-19E3-489C-B850-767D010FBF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FC3-A399-4A7F-BA9D-38FF8B0D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4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9C024E8-19E3-489C-B850-767D010FBF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93DFC3-A399-4A7F-BA9D-38FF8B0DC1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12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Regula_falsi" TargetMode="External"/><Relationship Id="rId2" Type="http://schemas.openxmlformats.org/officeDocument/2006/relationships/hyperlink" Target="https://csrc.nist.gov/projects/random-bit-generation/documentation-and-soft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org/details/historyofmathema00katz/page/15/mode/2up" TargetMode="External"/><Relationship Id="rId4" Type="http://schemas.openxmlformats.org/officeDocument/2006/relationships/hyperlink" Target="https://www.researchgate.net/publication/347812753_Generation_of_Pseudorandom_Sequence_Using_Regula-Falsi_Metho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FAB4-B2C5-4855-92E7-410FDFEB2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640080"/>
            <a:ext cx="10993549" cy="2341501"/>
          </a:xfrm>
        </p:spPr>
        <p:txBody>
          <a:bodyPr anchor="ctr">
            <a:no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PSEUDO RANDOM SEQUENCE GENERATION USING NUMERICAL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DA5C8-1E3B-4BC9-82B0-437DDB359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5" y="4543865"/>
            <a:ext cx="6959815" cy="1772529"/>
          </a:xfrm>
        </p:spPr>
        <p:txBody>
          <a:bodyPr>
            <a:normAutofit/>
          </a:bodyPr>
          <a:lstStyle/>
          <a:p>
            <a:r>
              <a:rPr lang="en-US" sz="2000" dirty="0"/>
              <a:t>PRESENTED by –</a:t>
            </a:r>
          </a:p>
          <a:p>
            <a:r>
              <a:rPr lang="en-US" sz="2000" dirty="0"/>
              <a:t>Arijit Dalui </a:t>
            </a:r>
          </a:p>
          <a:p>
            <a:r>
              <a:rPr lang="en-US" sz="2000" dirty="0"/>
              <a:t>soumik mukhopadhyay</a:t>
            </a:r>
          </a:p>
          <a:p>
            <a:r>
              <a:rPr lang="en-US" sz="2000" dirty="0"/>
              <a:t>ritaban bhattacharya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3BCC4-A0A6-42DF-9783-5C1972D5246A}"/>
              </a:ext>
            </a:extLst>
          </p:cNvPr>
          <p:cNvSpPr txBox="1"/>
          <p:nvPr/>
        </p:nvSpPr>
        <p:spPr>
          <a:xfrm>
            <a:off x="8396350" y="5723208"/>
            <a:ext cx="438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590B8"/>
                </a:solidFill>
              </a:rPr>
              <a:t>4</a:t>
            </a:r>
            <a:r>
              <a:rPr lang="en-US" baseline="30000" dirty="0">
                <a:solidFill>
                  <a:srgbClr val="4590B8"/>
                </a:solidFill>
              </a:rPr>
              <a:t>TH</a:t>
            </a:r>
            <a:r>
              <a:rPr lang="en-US" dirty="0">
                <a:solidFill>
                  <a:srgbClr val="4590B8"/>
                </a:solidFill>
              </a:rPr>
              <a:t> SEMESTER IT, IIEST SHIBPUR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D5FFF-0B3A-4A9F-9364-38341190945F}"/>
              </a:ext>
            </a:extLst>
          </p:cNvPr>
          <p:cNvSpPr txBox="1"/>
          <p:nvPr/>
        </p:nvSpPr>
        <p:spPr>
          <a:xfrm>
            <a:off x="599225" y="3798279"/>
            <a:ext cx="7650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590B8"/>
                </a:solidFill>
              </a:rPr>
              <a:t>UNDER GUIDANCE OF PROF.  SHYAMALENDU KANDAR</a:t>
            </a:r>
            <a:endParaRPr lang="en-IN" sz="2000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4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CA6B-7BA0-40BA-9A59-B374548E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PROPOSED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6A8B-CBC9-4CB1-9D3A-E8249C807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391754"/>
          </a:xfrm>
        </p:spPr>
        <p:txBody>
          <a:bodyPr anchor="t">
            <a:normAutofit fontScale="92500" lnSpcReduction="10000"/>
          </a:bodyPr>
          <a:lstStyle/>
          <a:p>
            <a:pPr marL="447675" indent="-4476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In the first iteration, from Regula-Falsi Method we get (x</a:t>
            </a:r>
            <a:r>
              <a:rPr lang="en-US" sz="2800" baseline="-25000" dirty="0"/>
              <a:t>new</a:t>
            </a:r>
            <a:r>
              <a:rPr lang="en-US" sz="2800" dirty="0"/>
              <a:t>, 0) and (int((abs(</a:t>
            </a:r>
            <a:r>
              <a:rPr lang="en-US" sz="2800" dirty="0">
                <a:latin typeface="Gill Sans MT" panose="020B0502020104020203" pitchFamily="34" charset="0"/>
              </a:rPr>
              <a:t>ƒ(</a:t>
            </a:r>
            <a:r>
              <a:rPr lang="en-US" sz="2800" dirty="0"/>
              <a:t>x</a:t>
            </a:r>
            <a:r>
              <a:rPr lang="en-US" sz="2800" baseline="-25000" dirty="0"/>
              <a:t>new</a:t>
            </a:r>
            <a:r>
              <a:rPr lang="en-US" sz="2800" dirty="0"/>
              <a:t>)) x 10</a:t>
            </a:r>
            <a:r>
              <a:rPr lang="en-US" sz="2800" baseline="30000" dirty="0"/>
              <a:t>5</a:t>
            </a:r>
            <a:r>
              <a:rPr lang="en-US" sz="2800" dirty="0"/>
              <a:t>))) mod 2</a:t>
            </a:r>
            <a:r>
              <a:rPr lang="en-US" sz="2800" baseline="30000" dirty="0"/>
              <a:t>n </a:t>
            </a:r>
            <a:r>
              <a:rPr lang="en-US" sz="2800" dirty="0"/>
              <a:t>can be said first n-bits of the pseudo random number.</a:t>
            </a:r>
          </a:p>
          <a:p>
            <a:pPr marL="447675" indent="-4476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aseline="30000" dirty="0"/>
              <a:t> </a:t>
            </a:r>
            <a:r>
              <a:rPr lang="en-US" sz="2800" dirty="0"/>
              <a:t>m = (int((abs(</a:t>
            </a:r>
            <a:r>
              <a:rPr lang="en-US" sz="2800" dirty="0">
                <a:latin typeface="Gill Sans MT" panose="020B0502020104020203" pitchFamily="34" charset="0"/>
              </a:rPr>
              <a:t>ƒ(</a:t>
            </a:r>
            <a:r>
              <a:rPr lang="en-US" sz="2800" dirty="0"/>
              <a:t>x</a:t>
            </a:r>
            <a:r>
              <a:rPr lang="en-US" sz="2800" baseline="-25000" dirty="0"/>
              <a:t>new</a:t>
            </a:r>
            <a:r>
              <a:rPr lang="en-US" sz="2800" dirty="0"/>
              <a:t>)) x 10</a:t>
            </a:r>
            <a:r>
              <a:rPr lang="en-US" sz="2800" baseline="30000" dirty="0"/>
              <a:t>3</a:t>
            </a:r>
            <a:r>
              <a:rPr lang="en-US" sz="2800" dirty="0"/>
              <a:t>))) mod 4 is calculated and m</a:t>
            </a:r>
            <a:r>
              <a:rPr lang="en-US" sz="2800" baseline="-25000" dirty="0"/>
              <a:t>1</a:t>
            </a:r>
            <a:r>
              <a:rPr lang="en-US" sz="2800" dirty="0"/>
              <a:t> and m</a:t>
            </a:r>
            <a:r>
              <a:rPr lang="en-US" sz="2800" baseline="-25000" dirty="0"/>
              <a:t>2 </a:t>
            </a:r>
            <a:r>
              <a:rPr lang="en-US" sz="2800" dirty="0"/>
              <a:t>are generated.</a:t>
            </a:r>
          </a:p>
          <a:p>
            <a:pPr marL="447675" indent="-4476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aseline="-25000" dirty="0"/>
              <a:t> </a:t>
            </a:r>
            <a:r>
              <a:rPr lang="en-US" sz="2800" dirty="0"/>
              <a:t>Next straight line is drawn between (a, m</a:t>
            </a:r>
            <a:r>
              <a:rPr lang="en-US" sz="2800" baseline="-25000" dirty="0"/>
              <a:t>1</a:t>
            </a:r>
            <a:r>
              <a:rPr lang="en-US" sz="2800" dirty="0"/>
              <a:t>.</a:t>
            </a:r>
            <a:r>
              <a:rPr lang="en-US" sz="2800" dirty="0">
                <a:latin typeface="Gill Sans MT" panose="020B0502020104020203" pitchFamily="34" charset="0"/>
              </a:rPr>
              <a:t> ƒ(a)) and </a:t>
            </a:r>
            <a:r>
              <a:rPr lang="en-US" sz="2800" dirty="0"/>
              <a:t>(b, m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  <a:r>
              <a:rPr lang="en-US" sz="2800" dirty="0">
                <a:latin typeface="Gill Sans MT" panose="020B0502020104020203" pitchFamily="34" charset="0"/>
              </a:rPr>
              <a:t> ƒ(b)).</a:t>
            </a:r>
          </a:p>
          <a:p>
            <a:pPr marL="447675" indent="-4476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Gill Sans MT" panose="020B0502020104020203" pitchFamily="34" charset="0"/>
              </a:rPr>
              <a:t> Process iterates L times to generate L length sequence of n bits. 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07952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549F-6242-4071-9545-438A91B0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PSEUDO CODE FOR THE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BE56B-B42F-407F-AF65-4601A551A4F5}"/>
              </a:ext>
            </a:extLst>
          </p:cNvPr>
          <p:cNvSpPr txBox="1"/>
          <p:nvPr/>
        </p:nvSpPr>
        <p:spPr>
          <a:xfrm>
            <a:off x="1350818" y="1715956"/>
            <a:ext cx="5648325" cy="521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for i in 1 to L {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seq[ i ] = (int((abs(</a:t>
            </a:r>
            <a:r>
              <a:rPr lang="en-US" sz="1600" dirty="0">
                <a:latin typeface="Gill Sans MT" panose="020B0502020104020203" pitchFamily="34" charset="0"/>
              </a:rPr>
              <a:t>ƒ(</a:t>
            </a:r>
            <a:r>
              <a:rPr lang="en-US" sz="1600" dirty="0"/>
              <a:t>x</a:t>
            </a:r>
            <a:r>
              <a:rPr lang="en-US" sz="1600" baseline="-25000" dirty="0"/>
              <a:t>new</a:t>
            </a:r>
            <a:r>
              <a:rPr lang="en-US" sz="1600" dirty="0"/>
              <a:t>)) x 10</a:t>
            </a:r>
            <a:r>
              <a:rPr lang="en-US" sz="1600" baseline="30000" dirty="0"/>
              <a:t>5</a:t>
            </a:r>
            <a:r>
              <a:rPr lang="en-US" sz="1600" dirty="0"/>
              <a:t>))) mod 2</a:t>
            </a:r>
            <a:r>
              <a:rPr lang="en-US" sz="1600" baseline="30000" dirty="0"/>
              <a:t>n</a:t>
            </a:r>
            <a:r>
              <a:rPr lang="en-US" sz="1600" baseline="-25000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1600" baseline="-25000" dirty="0"/>
              <a:t>	</a:t>
            </a:r>
            <a:r>
              <a:rPr lang="en-US" sz="1600" dirty="0"/>
              <a:t>m = (int((abs(</a:t>
            </a:r>
            <a:r>
              <a:rPr lang="en-US" sz="1600" dirty="0">
                <a:latin typeface="Gill Sans MT" panose="020B0502020104020203" pitchFamily="34" charset="0"/>
              </a:rPr>
              <a:t>ƒ(</a:t>
            </a:r>
            <a:r>
              <a:rPr lang="en-US" sz="1600" dirty="0"/>
              <a:t>x</a:t>
            </a:r>
            <a:r>
              <a:rPr lang="en-US" sz="1600" baseline="-25000" dirty="0"/>
              <a:t>new</a:t>
            </a:r>
            <a:r>
              <a:rPr lang="en-US" sz="1600" dirty="0"/>
              <a:t>)) x 10</a:t>
            </a:r>
            <a:r>
              <a:rPr lang="en-US" sz="1600" baseline="30000" dirty="0"/>
              <a:t>3</a:t>
            </a:r>
            <a:r>
              <a:rPr lang="en-US" sz="1600" dirty="0"/>
              <a:t>))) mod 4;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if m == 0 or m == 3{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	m</a:t>
            </a:r>
            <a:r>
              <a:rPr lang="en-US" sz="1600" baseline="-25000" dirty="0"/>
              <a:t>1</a:t>
            </a:r>
            <a:r>
              <a:rPr lang="en-US" sz="1600" dirty="0"/>
              <a:t> = (1 – (abs(</a:t>
            </a:r>
            <a:r>
              <a:rPr lang="en-US" sz="1600" dirty="0">
                <a:latin typeface="Gill Sans MT" panose="020B0502020104020203" pitchFamily="34" charset="0"/>
              </a:rPr>
              <a:t>ƒ(x</a:t>
            </a:r>
            <a:r>
              <a:rPr lang="en-US" sz="1600" baseline="-25000" dirty="0">
                <a:latin typeface="Gill Sans MT" panose="020B0502020104020203" pitchFamily="34" charset="0"/>
              </a:rPr>
              <a:t>new</a:t>
            </a:r>
            <a:r>
              <a:rPr lang="en-US" sz="1600" dirty="0">
                <a:latin typeface="Gill Sans MT" panose="020B0502020104020203" pitchFamily="34" charset="0"/>
              </a:rPr>
              <a:t>) – int(</a:t>
            </a:r>
            <a:r>
              <a:rPr lang="en-US" sz="1600" dirty="0"/>
              <a:t>abs(</a:t>
            </a:r>
            <a:r>
              <a:rPr lang="en-US" sz="1600" dirty="0">
                <a:latin typeface="Gill Sans MT" panose="020B0502020104020203" pitchFamily="34" charset="0"/>
              </a:rPr>
              <a:t>ƒ(x</a:t>
            </a:r>
            <a:r>
              <a:rPr lang="en-US" sz="1600" baseline="-25000" dirty="0">
                <a:latin typeface="Gill Sans MT" panose="020B0502020104020203" pitchFamily="34" charset="0"/>
              </a:rPr>
              <a:t>new</a:t>
            </a:r>
            <a:r>
              <a:rPr lang="en-US" sz="1600" dirty="0">
                <a:latin typeface="Gill Sans MT" panose="020B0502020104020203" pitchFamily="34" charset="0"/>
              </a:rPr>
              <a:t>))</a:t>
            </a:r>
            <a:r>
              <a:rPr lang="en-US" sz="1600" dirty="0"/>
              <a:t>)))</a:t>
            </a:r>
            <a:r>
              <a:rPr lang="en-US" sz="1600" baseline="30000" dirty="0"/>
              <a:t>–1</a:t>
            </a:r>
            <a:r>
              <a:rPr lang="en-US" sz="1600" baseline="-25000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1600" baseline="-25000" dirty="0"/>
              <a:t>		</a:t>
            </a:r>
            <a:r>
              <a:rPr lang="en-US" sz="1600" dirty="0"/>
              <a:t>m</a:t>
            </a:r>
            <a:r>
              <a:rPr lang="en-US" sz="1600" baseline="-25000" dirty="0"/>
              <a:t>2</a:t>
            </a:r>
            <a:r>
              <a:rPr lang="en-US" sz="1600" dirty="0"/>
              <a:t> = (1 + (abs(</a:t>
            </a:r>
            <a:r>
              <a:rPr lang="en-US" sz="1600" dirty="0">
                <a:latin typeface="Gill Sans MT" panose="020B0502020104020203" pitchFamily="34" charset="0"/>
              </a:rPr>
              <a:t>ƒ(x</a:t>
            </a:r>
            <a:r>
              <a:rPr lang="en-US" sz="1600" baseline="-25000" dirty="0">
                <a:latin typeface="Gill Sans MT" panose="020B0502020104020203" pitchFamily="34" charset="0"/>
              </a:rPr>
              <a:t>new</a:t>
            </a:r>
            <a:r>
              <a:rPr lang="en-US" sz="1600" dirty="0">
                <a:latin typeface="Gill Sans MT" panose="020B0502020104020203" pitchFamily="34" charset="0"/>
              </a:rPr>
              <a:t>) – int(</a:t>
            </a:r>
            <a:r>
              <a:rPr lang="en-US" sz="1600" dirty="0"/>
              <a:t>abs(</a:t>
            </a:r>
            <a:r>
              <a:rPr lang="en-US" sz="1600" dirty="0">
                <a:latin typeface="Gill Sans MT" panose="020B0502020104020203" pitchFamily="34" charset="0"/>
              </a:rPr>
              <a:t>ƒ(x</a:t>
            </a:r>
            <a:r>
              <a:rPr lang="en-US" sz="1600" baseline="-25000" dirty="0">
                <a:latin typeface="Gill Sans MT" panose="020B0502020104020203" pitchFamily="34" charset="0"/>
              </a:rPr>
              <a:t>new</a:t>
            </a:r>
            <a:r>
              <a:rPr lang="en-US" sz="1600" dirty="0">
                <a:latin typeface="Gill Sans MT" panose="020B0502020104020203" pitchFamily="34" charset="0"/>
              </a:rPr>
              <a:t>))</a:t>
            </a:r>
            <a:r>
              <a:rPr lang="en-US" sz="1600" dirty="0"/>
              <a:t>)))</a:t>
            </a:r>
            <a:r>
              <a:rPr lang="en-US" sz="1600" baseline="30000" dirty="0"/>
              <a:t>–1</a:t>
            </a:r>
            <a:r>
              <a:rPr lang="en-US" sz="1600" baseline="-25000" dirty="0"/>
              <a:t>;</a:t>
            </a:r>
            <a:endParaRPr lang="en-US" sz="1600" baseline="30000" dirty="0"/>
          </a:p>
          <a:p>
            <a:pPr>
              <a:lnSpc>
                <a:spcPct val="150000"/>
              </a:lnSpc>
            </a:pPr>
            <a:r>
              <a:rPr lang="en-US" sz="1600" dirty="0"/>
              <a:t>	} else {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	m</a:t>
            </a:r>
            <a:r>
              <a:rPr lang="en-US" sz="1600" baseline="-25000" dirty="0"/>
              <a:t>1</a:t>
            </a:r>
            <a:r>
              <a:rPr lang="en-US" sz="1600" dirty="0"/>
              <a:t> = (1 + (abs(</a:t>
            </a:r>
            <a:r>
              <a:rPr lang="en-US" sz="1600" dirty="0">
                <a:latin typeface="Gill Sans MT" panose="020B0502020104020203" pitchFamily="34" charset="0"/>
              </a:rPr>
              <a:t>ƒ(x</a:t>
            </a:r>
            <a:r>
              <a:rPr lang="en-US" sz="1600" baseline="-25000" dirty="0">
                <a:latin typeface="Gill Sans MT" panose="020B0502020104020203" pitchFamily="34" charset="0"/>
              </a:rPr>
              <a:t>new</a:t>
            </a:r>
            <a:r>
              <a:rPr lang="en-US" sz="1600" dirty="0">
                <a:latin typeface="Gill Sans MT" panose="020B0502020104020203" pitchFamily="34" charset="0"/>
              </a:rPr>
              <a:t>) – int(</a:t>
            </a:r>
            <a:r>
              <a:rPr lang="en-US" sz="1600" dirty="0"/>
              <a:t>abs(</a:t>
            </a:r>
            <a:r>
              <a:rPr lang="en-US" sz="1600" dirty="0">
                <a:latin typeface="Gill Sans MT" panose="020B0502020104020203" pitchFamily="34" charset="0"/>
              </a:rPr>
              <a:t>ƒ(x</a:t>
            </a:r>
            <a:r>
              <a:rPr lang="en-US" sz="1600" baseline="-25000" dirty="0">
                <a:latin typeface="Gill Sans MT" panose="020B0502020104020203" pitchFamily="34" charset="0"/>
              </a:rPr>
              <a:t>new</a:t>
            </a:r>
            <a:r>
              <a:rPr lang="en-US" sz="1600" dirty="0">
                <a:latin typeface="Gill Sans MT" panose="020B0502020104020203" pitchFamily="34" charset="0"/>
              </a:rPr>
              <a:t>))</a:t>
            </a:r>
            <a:r>
              <a:rPr lang="en-US" sz="1600" dirty="0"/>
              <a:t>)))</a:t>
            </a:r>
            <a:r>
              <a:rPr lang="en-US" sz="1600" baseline="30000" dirty="0"/>
              <a:t>–1</a:t>
            </a:r>
            <a:r>
              <a:rPr lang="en-US" sz="1600" baseline="-25000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1600" baseline="-25000" dirty="0"/>
              <a:t>		</a:t>
            </a:r>
            <a:r>
              <a:rPr lang="en-US" sz="1600" dirty="0"/>
              <a:t>m</a:t>
            </a:r>
            <a:r>
              <a:rPr lang="en-US" sz="1600" baseline="-25000" dirty="0"/>
              <a:t>2</a:t>
            </a:r>
            <a:r>
              <a:rPr lang="en-US" sz="1600" dirty="0"/>
              <a:t> = (1 – (abs(</a:t>
            </a:r>
            <a:r>
              <a:rPr lang="en-US" sz="1600" dirty="0">
                <a:latin typeface="Gill Sans MT" panose="020B0502020104020203" pitchFamily="34" charset="0"/>
              </a:rPr>
              <a:t>ƒ(x</a:t>
            </a:r>
            <a:r>
              <a:rPr lang="en-US" sz="1600" baseline="-25000" dirty="0">
                <a:latin typeface="Gill Sans MT" panose="020B0502020104020203" pitchFamily="34" charset="0"/>
              </a:rPr>
              <a:t>new</a:t>
            </a:r>
            <a:r>
              <a:rPr lang="en-US" sz="1600" dirty="0">
                <a:latin typeface="Gill Sans MT" panose="020B0502020104020203" pitchFamily="34" charset="0"/>
              </a:rPr>
              <a:t>) – int(</a:t>
            </a:r>
            <a:r>
              <a:rPr lang="en-US" sz="1600" dirty="0"/>
              <a:t>abs(</a:t>
            </a:r>
            <a:r>
              <a:rPr lang="en-US" sz="1600" dirty="0">
                <a:latin typeface="Gill Sans MT" panose="020B0502020104020203" pitchFamily="34" charset="0"/>
              </a:rPr>
              <a:t>ƒ(x</a:t>
            </a:r>
            <a:r>
              <a:rPr lang="en-US" sz="1600" baseline="-25000" dirty="0">
                <a:latin typeface="Gill Sans MT" panose="020B0502020104020203" pitchFamily="34" charset="0"/>
              </a:rPr>
              <a:t>new</a:t>
            </a:r>
            <a:r>
              <a:rPr lang="en-US" sz="1600" dirty="0">
                <a:latin typeface="Gill Sans MT" panose="020B0502020104020203" pitchFamily="34" charset="0"/>
              </a:rPr>
              <a:t>))</a:t>
            </a:r>
            <a:r>
              <a:rPr lang="en-US" sz="1600" dirty="0"/>
              <a:t>)))</a:t>
            </a:r>
            <a:r>
              <a:rPr lang="en-US" sz="1600" baseline="30000" dirty="0"/>
              <a:t>–1</a:t>
            </a:r>
            <a:r>
              <a:rPr lang="en-US" sz="1600" baseline="-25000" dirty="0"/>
              <a:t>;</a:t>
            </a:r>
            <a:r>
              <a:rPr lang="en-US" sz="1600" dirty="0"/>
              <a:t>	</a:t>
            </a:r>
          </a:p>
          <a:p>
            <a:r>
              <a:rPr lang="en-US" sz="1600" dirty="0"/>
              <a:t>	}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line segment S drawn between (a, m</a:t>
            </a:r>
            <a:r>
              <a:rPr lang="en-US" sz="1600" baseline="-25000" dirty="0"/>
              <a:t>1</a:t>
            </a:r>
            <a:r>
              <a:rPr lang="en-US" sz="1600" dirty="0"/>
              <a:t>.</a:t>
            </a:r>
            <a:r>
              <a:rPr lang="en-US" sz="1600" dirty="0">
                <a:latin typeface="Gill Sans MT" panose="020B0502020104020203" pitchFamily="34" charset="0"/>
              </a:rPr>
              <a:t> ƒ(a)) and </a:t>
            </a:r>
            <a:r>
              <a:rPr lang="en-US" sz="1600" dirty="0"/>
              <a:t>(b, m</a:t>
            </a:r>
            <a:r>
              <a:rPr lang="en-US" sz="1600" baseline="-25000" dirty="0"/>
              <a:t>2</a:t>
            </a:r>
            <a:r>
              <a:rPr lang="en-US" sz="1600" dirty="0"/>
              <a:t>.</a:t>
            </a:r>
            <a:r>
              <a:rPr lang="en-US" sz="1600" dirty="0">
                <a:latin typeface="Gill Sans MT" panose="020B0502020104020203" pitchFamily="34" charset="0"/>
              </a:rPr>
              <a:t> ƒ(b));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Gill Sans MT" panose="020B0502020104020203" pitchFamily="34" charset="0"/>
              </a:rPr>
              <a:t>	again take (x</a:t>
            </a:r>
            <a:r>
              <a:rPr lang="en-US" sz="1600" baseline="-25000" dirty="0">
                <a:latin typeface="Gill Sans MT" panose="020B0502020104020203" pitchFamily="34" charset="0"/>
              </a:rPr>
              <a:t>new,</a:t>
            </a:r>
            <a:r>
              <a:rPr lang="en-US" sz="1600" dirty="0">
                <a:latin typeface="Gill Sans MT" panose="020B0502020104020203" pitchFamily="34" charset="0"/>
              </a:rPr>
              <a:t> 0);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}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return seq;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122D07-B7D9-4023-B0E6-3246CA72EAF1}"/>
              </a:ext>
            </a:extLst>
          </p:cNvPr>
          <p:cNvSpPr/>
          <p:nvPr/>
        </p:nvSpPr>
        <p:spPr>
          <a:xfrm>
            <a:off x="1589649" y="2110004"/>
            <a:ext cx="4121834" cy="450166"/>
          </a:xfrm>
          <a:prstGeom prst="rect">
            <a:avLst/>
          </a:prstGeom>
          <a:noFill/>
          <a:ln>
            <a:solidFill>
              <a:srgbClr val="2C5B8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C5B8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6BF448-99E0-4CF8-8DFD-91A3820414C4}"/>
              </a:ext>
            </a:extLst>
          </p:cNvPr>
          <p:cNvCxnSpPr/>
          <p:nvPr/>
        </p:nvCxnSpPr>
        <p:spPr>
          <a:xfrm>
            <a:off x="5824025" y="2321169"/>
            <a:ext cx="94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D58A0D-FCFF-41E8-ACFA-1BA409F2D165}"/>
              </a:ext>
            </a:extLst>
          </p:cNvPr>
          <p:cNvSpPr txBox="1"/>
          <p:nvPr/>
        </p:nvSpPr>
        <p:spPr>
          <a:xfrm>
            <a:off x="7111685" y="2176920"/>
            <a:ext cx="283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after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  <a:endParaRPr lang="en-IN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842A91D-2E4B-49CD-A9C2-3A32EC596CEA}"/>
              </a:ext>
            </a:extLst>
          </p:cNvPr>
          <p:cNvSpPr/>
          <p:nvPr/>
        </p:nvSpPr>
        <p:spPr>
          <a:xfrm>
            <a:off x="6330462" y="3263705"/>
            <a:ext cx="668681" cy="1730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A46DA-80FA-45B6-8356-87B4735DB840}"/>
              </a:ext>
            </a:extLst>
          </p:cNvPr>
          <p:cNvSpPr txBox="1"/>
          <p:nvPr/>
        </p:nvSpPr>
        <p:spPr>
          <a:xfrm>
            <a:off x="7111685" y="3924889"/>
            <a:ext cx="248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Taking value m</a:t>
            </a:r>
            <a:r>
              <a:rPr lang="en-US" baseline="-25000" dirty="0"/>
              <a:t>1</a:t>
            </a:r>
            <a:r>
              <a:rPr lang="en-US" dirty="0"/>
              <a:t> and m</a:t>
            </a:r>
            <a:r>
              <a:rPr lang="en-US" baseline="-25000" dirty="0"/>
              <a:t>2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78477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184F-2FB0-4243-BBBE-B7C43B43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IMPLEMENTATION</a:t>
            </a:r>
            <a:endParaRPr lang="en-IN" sz="3600" dirty="0">
              <a:solidFill>
                <a:srgbClr val="B5EAF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8691-38D9-413F-B56C-15AB40F3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For experimental purpose, a polynomial ƒ(x) = 5x</a:t>
            </a:r>
            <a:r>
              <a:rPr lang="en-US" sz="2800" baseline="30000" dirty="0"/>
              <a:t>3</a:t>
            </a:r>
            <a:r>
              <a:rPr lang="en-US" sz="2800" dirty="0"/>
              <a:t> – 30x is taken.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Two initial seed points ‘a’ and ‘b’ were taken.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a = – 1.30001 and b = 1.60001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Bit lengths were taken to be n = 8, 10, 12, 15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9370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30B219-29F1-4777-AC00-A2583BFDF239}"/>
              </a:ext>
            </a:extLst>
          </p:cNvPr>
          <p:cNvCxnSpPr>
            <a:cxnSpLocks/>
          </p:cNvCxnSpPr>
          <p:nvPr/>
        </p:nvCxnSpPr>
        <p:spPr>
          <a:xfrm>
            <a:off x="3464760" y="3710940"/>
            <a:ext cx="5293924" cy="21534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8538212-2739-46CA-9C6B-7F17F6ED4243}"/>
              </a:ext>
            </a:extLst>
          </p:cNvPr>
          <p:cNvCxnSpPr>
            <a:cxnSpLocks/>
          </p:cNvCxnSpPr>
          <p:nvPr/>
        </p:nvCxnSpPr>
        <p:spPr>
          <a:xfrm flipV="1">
            <a:off x="8766304" y="4201897"/>
            <a:ext cx="0" cy="2042776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99A3A5-8843-4622-850A-BB8150159CCE}"/>
              </a:ext>
            </a:extLst>
          </p:cNvPr>
          <p:cNvCxnSpPr>
            <a:cxnSpLocks/>
          </p:cNvCxnSpPr>
          <p:nvPr/>
        </p:nvCxnSpPr>
        <p:spPr>
          <a:xfrm flipV="1">
            <a:off x="3870960" y="3040551"/>
            <a:ext cx="0" cy="1161346"/>
          </a:xfrm>
          <a:prstGeom prst="line">
            <a:avLst/>
          </a:prstGeom>
          <a:ln w="38100">
            <a:solidFill>
              <a:srgbClr val="8A51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606A36-127F-4167-B5F8-C88FBA6F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GRAPHICAL REPRESENTATION</a:t>
            </a:r>
            <a:endParaRPr lang="en-IN" sz="3600" dirty="0">
              <a:solidFill>
                <a:srgbClr val="B5EAF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B22390-4BA2-4BA2-B347-42B120015D1E}"/>
              </a:ext>
            </a:extLst>
          </p:cNvPr>
          <p:cNvSpPr/>
          <p:nvPr/>
        </p:nvSpPr>
        <p:spPr>
          <a:xfrm>
            <a:off x="2685221" y="1847266"/>
            <a:ext cx="6944140" cy="4740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307910-58E1-4F0F-8DC0-9BC63B795550}"/>
              </a:ext>
            </a:extLst>
          </p:cNvPr>
          <p:cNvCxnSpPr>
            <a:cxnSpLocks/>
          </p:cNvCxnSpPr>
          <p:nvPr/>
        </p:nvCxnSpPr>
        <p:spPr>
          <a:xfrm>
            <a:off x="2685221" y="4201897"/>
            <a:ext cx="6944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4E6F8E-6707-4CD1-81AE-BA25B976758F}"/>
              </a:ext>
            </a:extLst>
          </p:cNvPr>
          <p:cNvSpPr txBox="1"/>
          <p:nvPr/>
        </p:nvSpPr>
        <p:spPr>
          <a:xfrm>
            <a:off x="6077781" y="4235136"/>
            <a:ext cx="3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3565D-A340-4FDB-9619-D3C7D7711DCD}"/>
              </a:ext>
            </a:extLst>
          </p:cNvPr>
          <p:cNvSpPr txBox="1"/>
          <p:nvPr/>
        </p:nvSpPr>
        <p:spPr>
          <a:xfrm>
            <a:off x="6104285" y="6244673"/>
            <a:ext cx="26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1B02C-E7A8-44FC-9A08-92C71813D485}"/>
              </a:ext>
            </a:extLst>
          </p:cNvPr>
          <p:cNvSpPr txBox="1"/>
          <p:nvPr/>
        </p:nvSpPr>
        <p:spPr>
          <a:xfrm>
            <a:off x="7734299" y="6254330"/>
            <a:ext cx="3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BF5AC1-60F0-46B1-BF7C-AA2CB2B3D013}"/>
              </a:ext>
            </a:extLst>
          </p:cNvPr>
          <p:cNvSpPr txBox="1"/>
          <p:nvPr/>
        </p:nvSpPr>
        <p:spPr>
          <a:xfrm>
            <a:off x="9682155" y="6244673"/>
            <a:ext cx="3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6AFF7D-C584-4476-8283-5F016FEA9A78}"/>
              </a:ext>
            </a:extLst>
          </p:cNvPr>
          <p:cNvSpPr txBox="1"/>
          <p:nvPr/>
        </p:nvSpPr>
        <p:spPr>
          <a:xfrm>
            <a:off x="4337836" y="6218169"/>
            <a:ext cx="50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5B3AB-0299-4FDD-95B0-A300DFBBF8A8}"/>
              </a:ext>
            </a:extLst>
          </p:cNvPr>
          <p:cNvSpPr txBox="1"/>
          <p:nvPr/>
        </p:nvSpPr>
        <p:spPr>
          <a:xfrm>
            <a:off x="2324262" y="6283778"/>
            <a:ext cx="52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C7B524-468B-4B08-98D1-C38697742957}"/>
              </a:ext>
            </a:extLst>
          </p:cNvPr>
          <p:cNvSpPr txBox="1"/>
          <p:nvPr/>
        </p:nvSpPr>
        <p:spPr>
          <a:xfrm>
            <a:off x="2851492" y="2727761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(-1.30001, 28.015)</a:t>
            </a:r>
            <a:endParaRPr lang="en-IN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9501A5-B0B8-40B5-A162-2B5BB4BD5286}"/>
              </a:ext>
            </a:extLst>
          </p:cNvPr>
          <p:cNvSpPr txBox="1"/>
          <p:nvPr/>
        </p:nvSpPr>
        <p:spPr>
          <a:xfrm>
            <a:off x="8300617" y="4657221"/>
            <a:ext cx="1444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(1.60001, -27.520)</a:t>
            </a:r>
            <a:endParaRPr lang="en-IN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96B24B-95F5-4384-A425-6F0FC477CF31}"/>
              </a:ext>
            </a:extLst>
          </p:cNvPr>
          <p:cNvCxnSpPr>
            <a:cxnSpLocks/>
            <a:stCxn id="50" idx="0"/>
            <a:endCxn id="56" idx="2"/>
          </p:cNvCxnSpPr>
          <p:nvPr/>
        </p:nvCxnSpPr>
        <p:spPr>
          <a:xfrm>
            <a:off x="3472380" y="3040551"/>
            <a:ext cx="5293924" cy="1937020"/>
          </a:xfrm>
          <a:prstGeom prst="line">
            <a:avLst/>
          </a:prstGeom>
          <a:ln w="38100">
            <a:solidFill>
              <a:srgbClr val="E1B3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C5E4806-8342-4B58-A2E4-D7CE3C835D71}"/>
              </a:ext>
            </a:extLst>
          </p:cNvPr>
          <p:cNvSpPr/>
          <p:nvPr/>
        </p:nvSpPr>
        <p:spPr>
          <a:xfrm rot="21360557">
            <a:off x="3514645" y="2948228"/>
            <a:ext cx="2607670" cy="1305442"/>
          </a:xfrm>
          <a:custGeom>
            <a:avLst/>
            <a:gdLst>
              <a:gd name="connsiteX0" fmla="*/ 0 w 2186940"/>
              <a:gd name="connsiteY0" fmla="*/ 0 h 1181100"/>
              <a:gd name="connsiteX1" fmla="*/ 1501140 w 2186940"/>
              <a:gd name="connsiteY1" fmla="*/ 213360 h 1181100"/>
              <a:gd name="connsiteX2" fmla="*/ 2186940 w 2186940"/>
              <a:gd name="connsiteY2" fmla="*/ 1181100 h 1181100"/>
              <a:gd name="connsiteX3" fmla="*/ 2186940 w 2186940"/>
              <a:gd name="connsiteY3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940" h="1181100">
                <a:moveTo>
                  <a:pt x="0" y="0"/>
                </a:moveTo>
                <a:cubicBezTo>
                  <a:pt x="568325" y="8255"/>
                  <a:pt x="1136650" y="16510"/>
                  <a:pt x="1501140" y="213360"/>
                </a:cubicBezTo>
                <a:cubicBezTo>
                  <a:pt x="1865630" y="410210"/>
                  <a:pt x="2186940" y="1181100"/>
                  <a:pt x="2186940" y="1181100"/>
                </a:cubicBezTo>
                <a:lnTo>
                  <a:pt x="2186940" y="118110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483E395-D6E9-400A-9F0B-6B7ACE81D63C}"/>
              </a:ext>
            </a:extLst>
          </p:cNvPr>
          <p:cNvSpPr/>
          <p:nvPr/>
        </p:nvSpPr>
        <p:spPr>
          <a:xfrm rot="286558">
            <a:off x="6103761" y="4232642"/>
            <a:ext cx="2681429" cy="925943"/>
          </a:xfrm>
          <a:custGeom>
            <a:avLst/>
            <a:gdLst>
              <a:gd name="connsiteX0" fmla="*/ 0 w 2771775"/>
              <a:gd name="connsiteY0" fmla="*/ 0 h 1300898"/>
              <a:gd name="connsiteX1" fmla="*/ 957262 w 2771775"/>
              <a:gd name="connsiteY1" fmla="*/ 1257300 h 1300898"/>
              <a:gd name="connsiteX2" fmla="*/ 2771775 w 2771775"/>
              <a:gd name="connsiteY2" fmla="*/ 890587 h 130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775" h="1300898">
                <a:moveTo>
                  <a:pt x="0" y="0"/>
                </a:moveTo>
                <a:cubicBezTo>
                  <a:pt x="247650" y="554434"/>
                  <a:pt x="495300" y="1108869"/>
                  <a:pt x="957262" y="1257300"/>
                </a:cubicBezTo>
                <a:cubicBezTo>
                  <a:pt x="1419224" y="1405731"/>
                  <a:pt x="2095499" y="1148159"/>
                  <a:pt x="2771775" y="89058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BE42E9-CCB6-44D7-B2D2-F8E4A9CA66D4}"/>
              </a:ext>
            </a:extLst>
          </p:cNvPr>
          <p:cNvCxnSpPr>
            <a:cxnSpLocks/>
          </p:cNvCxnSpPr>
          <p:nvPr/>
        </p:nvCxnSpPr>
        <p:spPr>
          <a:xfrm>
            <a:off x="6589080" y="4201897"/>
            <a:ext cx="0" cy="62918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3912AC-9F68-4CB0-9805-265EE140052F}"/>
              </a:ext>
            </a:extLst>
          </p:cNvPr>
          <p:cNvCxnSpPr>
            <a:cxnSpLocks/>
          </p:cNvCxnSpPr>
          <p:nvPr/>
        </p:nvCxnSpPr>
        <p:spPr>
          <a:xfrm>
            <a:off x="3477913" y="3040551"/>
            <a:ext cx="0" cy="116134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C8CE79-FC45-4BA4-9EEE-461188EBE8F4}"/>
              </a:ext>
            </a:extLst>
          </p:cNvPr>
          <p:cNvCxnSpPr>
            <a:cxnSpLocks/>
          </p:cNvCxnSpPr>
          <p:nvPr/>
        </p:nvCxnSpPr>
        <p:spPr>
          <a:xfrm>
            <a:off x="3472380" y="4031921"/>
            <a:ext cx="5308594" cy="221275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94E92C-450E-4F1A-9810-33D38F995B46}"/>
              </a:ext>
            </a:extLst>
          </p:cNvPr>
          <p:cNvCxnSpPr>
            <a:cxnSpLocks/>
          </p:cNvCxnSpPr>
          <p:nvPr/>
        </p:nvCxnSpPr>
        <p:spPr>
          <a:xfrm flipV="1">
            <a:off x="4667250" y="3040551"/>
            <a:ext cx="0" cy="11613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6D5A4E9-4B07-4EDA-B03D-55E5BF4B4EF5}"/>
              </a:ext>
            </a:extLst>
          </p:cNvPr>
          <p:cNvSpPr txBox="1"/>
          <p:nvPr/>
        </p:nvSpPr>
        <p:spPr>
          <a:xfrm>
            <a:off x="2848916" y="3916680"/>
            <a:ext cx="95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(-1.3, 3.74)</a:t>
            </a:r>
            <a:endParaRPr lang="en-IN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B18570-33B1-4547-82F4-7CFDB7537635}"/>
              </a:ext>
            </a:extLst>
          </p:cNvPr>
          <p:cNvSpPr txBox="1"/>
          <p:nvPr/>
        </p:nvSpPr>
        <p:spPr>
          <a:xfrm>
            <a:off x="2842292" y="3485984"/>
            <a:ext cx="95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(-1.3, 17.43)</a:t>
            </a:r>
            <a:endParaRPr lang="en-IN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A674A-F3DE-4274-94A2-3A8BD4A905E6}"/>
              </a:ext>
            </a:extLst>
          </p:cNvPr>
          <p:cNvSpPr txBox="1"/>
          <p:nvPr/>
        </p:nvSpPr>
        <p:spPr>
          <a:xfrm>
            <a:off x="3465141" y="4175100"/>
            <a:ext cx="95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(-1.1, 0)</a:t>
            </a:r>
            <a:endParaRPr lang="en-IN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C5F9636-3AAE-48DC-A69C-9C4EDF2BDCB0}"/>
              </a:ext>
            </a:extLst>
          </p:cNvPr>
          <p:cNvSpPr txBox="1"/>
          <p:nvPr/>
        </p:nvSpPr>
        <p:spPr>
          <a:xfrm>
            <a:off x="4339785" y="4175100"/>
            <a:ext cx="95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(-0.38, 0)</a:t>
            </a:r>
            <a:endParaRPr lang="en-IN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DF64CD-A348-4444-A86B-96906E96ACCA}"/>
              </a:ext>
            </a:extLst>
          </p:cNvPr>
          <p:cNvSpPr txBox="1"/>
          <p:nvPr/>
        </p:nvSpPr>
        <p:spPr>
          <a:xfrm>
            <a:off x="6393876" y="3923306"/>
            <a:ext cx="95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(0.16 0)</a:t>
            </a:r>
            <a:endParaRPr lang="en-IN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8A68C3-F337-4E54-AED1-F0597871D9E6}"/>
              </a:ext>
            </a:extLst>
          </p:cNvPr>
          <p:cNvSpPr txBox="1"/>
          <p:nvPr/>
        </p:nvSpPr>
        <p:spPr>
          <a:xfrm>
            <a:off x="6539648" y="4612419"/>
            <a:ext cx="95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(0.16, -4.86)</a:t>
            </a:r>
            <a:endParaRPr lang="en-IN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C1F15D4-5B65-4680-8FAF-743DC29F5AD1}"/>
              </a:ext>
            </a:extLst>
          </p:cNvPr>
          <p:cNvSpPr txBox="1"/>
          <p:nvPr/>
        </p:nvSpPr>
        <p:spPr>
          <a:xfrm>
            <a:off x="8214892" y="5552571"/>
            <a:ext cx="1444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(1.60001, -37.91)</a:t>
            </a:r>
            <a:endParaRPr lang="en-IN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4F78DC-A57C-46A7-89FC-4254479F3E31}"/>
              </a:ext>
            </a:extLst>
          </p:cNvPr>
          <p:cNvSpPr txBox="1"/>
          <p:nvPr/>
        </p:nvSpPr>
        <p:spPr>
          <a:xfrm>
            <a:off x="8214892" y="6047871"/>
            <a:ext cx="1444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(1.60001, -51.357)</a:t>
            </a:r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E5B34-1472-4ECB-B284-51258CA3AF82}"/>
              </a:ext>
            </a:extLst>
          </p:cNvPr>
          <p:cNvSpPr txBox="1"/>
          <p:nvPr/>
        </p:nvSpPr>
        <p:spPr>
          <a:xfrm>
            <a:off x="7734299" y="2011680"/>
            <a:ext cx="177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ƒ(x) = 5x</a:t>
            </a:r>
            <a:r>
              <a:rPr lang="en-US" sz="1800" baseline="30000" dirty="0"/>
              <a:t>3</a:t>
            </a:r>
            <a:r>
              <a:rPr lang="en-US" sz="1800" dirty="0"/>
              <a:t> – 30x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21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90" grpId="0"/>
      <p:bldP spid="91" grpId="0"/>
      <p:bldP spid="92" grpId="0"/>
      <p:bldP spid="93" grpId="0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0F50CE-9029-4A99-A956-36052130BCC8}"/>
              </a:ext>
            </a:extLst>
          </p:cNvPr>
          <p:cNvSpPr/>
          <p:nvPr/>
        </p:nvSpPr>
        <p:spPr>
          <a:xfrm>
            <a:off x="7737231" y="4121831"/>
            <a:ext cx="815926" cy="6049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CB80E-AE2E-4FB0-9219-097A6916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MATHEMATICAL REPRESENTATION</a:t>
            </a:r>
            <a:endParaRPr lang="en-IN" sz="3600" dirty="0">
              <a:solidFill>
                <a:srgbClr val="B5EAF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4321-E1D3-41CB-BC01-B8D2DA4F5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6" cy="3975349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ƒ(a) = 5 x (– 1.30001)</a:t>
            </a:r>
            <a:r>
              <a:rPr lang="en-US" sz="2800" baseline="30000" dirty="0"/>
              <a:t>3</a:t>
            </a:r>
            <a:r>
              <a:rPr lang="en-US" sz="2800" dirty="0"/>
              <a:t> – 30 x (– 1.30001) = 28.015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800" baseline="30000" dirty="0"/>
              <a:t> </a:t>
            </a:r>
            <a:r>
              <a:rPr lang="en-US" sz="2800" dirty="0"/>
              <a:t>ƒ(b) = 5 x (1.60001)</a:t>
            </a:r>
            <a:r>
              <a:rPr lang="en-US" sz="2800" baseline="30000" dirty="0"/>
              <a:t>3</a:t>
            </a:r>
            <a:r>
              <a:rPr lang="en-US" sz="2800" dirty="0"/>
              <a:t> – 30 x (1.60001) = – 27.519</a:t>
            </a:r>
            <a:endParaRPr lang="en-US" sz="2800" baseline="30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800" baseline="30000" dirty="0"/>
              <a:t>	</a:t>
            </a:r>
            <a:r>
              <a:rPr lang="en-US" sz="2800" dirty="0"/>
              <a:t>From the graph, x</a:t>
            </a:r>
            <a:r>
              <a:rPr lang="en-US" sz="2800" baseline="-25000" dirty="0"/>
              <a:t>new</a:t>
            </a:r>
            <a:r>
              <a:rPr lang="en-US" sz="2800" dirty="0"/>
              <a:t> = 0.163, ƒ(x</a:t>
            </a:r>
            <a:r>
              <a:rPr lang="en-US" sz="2800" baseline="-25000" dirty="0"/>
              <a:t>new</a:t>
            </a:r>
            <a:r>
              <a:rPr lang="en-US" sz="2800" dirty="0"/>
              <a:t>) = – 4.8662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baseline="30000" dirty="0"/>
              <a:t>	</a:t>
            </a:r>
            <a:r>
              <a:rPr lang="en-US" sz="2800" dirty="0"/>
              <a:t>Seq[1] = (int((abs(</a:t>
            </a:r>
            <a:r>
              <a:rPr lang="en-US" sz="2800" dirty="0">
                <a:latin typeface="Gill Sans MT" panose="020B0502020104020203" pitchFamily="34" charset="0"/>
              </a:rPr>
              <a:t>ƒ(</a:t>
            </a:r>
            <a:r>
              <a:rPr lang="en-US" sz="2800" dirty="0"/>
              <a:t>x</a:t>
            </a:r>
            <a:r>
              <a:rPr lang="en-US" sz="2800" baseline="-25000" dirty="0"/>
              <a:t>new</a:t>
            </a:r>
            <a:r>
              <a:rPr lang="en-US" sz="2800" dirty="0"/>
              <a:t>)) x 10</a:t>
            </a:r>
            <a:r>
              <a:rPr lang="en-US" sz="2800" baseline="30000" dirty="0"/>
              <a:t>5</a:t>
            </a:r>
            <a:r>
              <a:rPr lang="en-US" sz="2800" dirty="0"/>
              <a:t>))) mod 2</a:t>
            </a:r>
            <a:r>
              <a:rPr lang="en-US" sz="2800" baseline="30000" dirty="0"/>
              <a:t>n</a:t>
            </a:r>
            <a:r>
              <a:rPr lang="en-US" sz="2800" baseline="-25000" dirty="0"/>
              <a:t> </a:t>
            </a:r>
            <a:r>
              <a:rPr lang="en-US" sz="2800" baseline="30000" dirty="0"/>
              <a:t> </a:t>
            </a:r>
            <a:r>
              <a:rPr lang="en-US" sz="2800" dirty="0"/>
              <a:t>=   220 </a:t>
            </a:r>
            <a:endParaRPr lang="en-US" sz="2800" baseline="-250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sz="2800" baseline="30000" dirty="0"/>
              <a:t> </a:t>
            </a:r>
            <a:r>
              <a:rPr lang="en-IN" sz="2800" dirty="0"/>
              <a:t>Similarly, all the other streams of the sequence are generated.</a:t>
            </a:r>
            <a:endParaRPr lang="en-IN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3866215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7164-C149-455E-9BF5-021349D6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8 BIT SEQUENCE TERM</a:t>
            </a:r>
            <a:endParaRPr lang="en-IN" sz="3600" dirty="0">
              <a:solidFill>
                <a:srgbClr val="B5EAF6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A4349C-63F8-4A38-9D83-20D79FEF1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3634226"/>
              </p:ext>
            </p:extLst>
          </p:nvPr>
        </p:nvGraphicFramePr>
        <p:xfrm>
          <a:off x="581192" y="2027792"/>
          <a:ext cx="11029616" cy="4406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6509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7164-C149-455E-9BF5-021349D6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10 BIT SEQUENCE TERM</a:t>
            </a:r>
            <a:endParaRPr lang="en-IN" sz="3600" dirty="0">
              <a:solidFill>
                <a:srgbClr val="B5EAF6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A4349C-63F8-4A38-9D83-20D79FEF1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785739"/>
              </p:ext>
            </p:extLst>
          </p:nvPr>
        </p:nvGraphicFramePr>
        <p:xfrm>
          <a:off x="581192" y="2027792"/>
          <a:ext cx="11029616" cy="4406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723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7164-C149-455E-9BF5-021349D6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12 BIT SEQUENCE TERM</a:t>
            </a:r>
            <a:endParaRPr lang="en-IN" sz="3600" dirty="0">
              <a:solidFill>
                <a:srgbClr val="B5EAF6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A4349C-63F8-4A38-9D83-20D79FEF1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014336"/>
              </p:ext>
            </p:extLst>
          </p:nvPr>
        </p:nvGraphicFramePr>
        <p:xfrm>
          <a:off x="581192" y="2027792"/>
          <a:ext cx="11029616" cy="4406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054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7164-C149-455E-9BF5-021349D6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15 BIT SEQUENCE TERM</a:t>
            </a:r>
            <a:endParaRPr lang="en-IN" sz="3600" dirty="0">
              <a:solidFill>
                <a:srgbClr val="B5EAF6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A4349C-63F8-4A38-9D83-20D79FEF1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690192"/>
              </p:ext>
            </p:extLst>
          </p:nvPr>
        </p:nvGraphicFramePr>
        <p:xfrm>
          <a:off x="581192" y="2027792"/>
          <a:ext cx="11029616" cy="4406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511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2159-9417-4417-B51D-18F5D85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NIST RANDOMNESS TEST</a:t>
            </a:r>
            <a:endParaRPr lang="en-IN" sz="3600" dirty="0">
              <a:solidFill>
                <a:srgbClr val="B5EAF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E3AB1-644E-44B5-955E-0E28827F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It is a preferable choice for testing randomness of a sequence.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It consists of total 15 tests.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A p-value of greater than or equal to 0.01 is considered to be a test pass.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7793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937D-94DC-4D81-9437-0E45C7F3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AIM OF THE PROJECT</a:t>
            </a:r>
            <a:endParaRPr lang="en-IN" sz="3600" dirty="0">
              <a:solidFill>
                <a:srgbClr val="B5EAF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A07F-A86A-428F-BC15-28EB08AB0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0594808" cy="3678303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Generate a Pseudo Random Sequence with the help of modified   Regula-Falsi Method.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Perform NIST tests to check the randomness of the sequence.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4983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7937-7672-4D01-972A-B4458E19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EXPERIMENTAL RESULTS OF NIST TEST</a:t>
            </a:r>
            <a:endParaRPr lang="en-IN" sz="3600" dirty="0">
              <a:solidFill>
                <a:srgbClr val="B5EAF6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0960BF-72AC-4601-9D48-7C0C5BCB2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28292"/>
              </p:ext>
            </p:extLst>
          </p:nvPr>
        </p:nvGraphicFramePr>
        <p:xfrm>
          <a:off x="457200" y="1847850"/>
          <a:ext cx="11153608" cy="487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5163">
                  <a:extLst>
                    <a:ext uri="{9D8B030D-6E8A-4147-A177-3AD203B41FA5}">
                      <a16:colId xmlns:a16="http://schemas.microsoft.com/office/drawing/2014/main" val="2882605982"/>
                    </a:ext>
                  </a:extLst>
                </a:gridCol>
                <a:gridCol w="4299287">
                  <a:extLst>
                    <a:ext uri="{9D8B030D-6E8A-4147-A177-3AD203B41FA5}">
                      <a16:colId xmlns:a16="http://schemas.microsoft.com/office/drawing/2014/main" val="2170423221"/>
                    </a:ext>
                  </a:extLst>
                </a:gridCol>
                <a:gridCol w="1576758">
                  <a:extLst>
                    <a:ext uri="{9D8B030D-6E8A-4147-A177-3AD203B41FA5}">
                      <a16:colId xmlns:a16="http://schemas.microsoft.com/office/drawing/2014/main" val="2140792476"/>
                    </a:ext>
                  </a:extLst>
                </a:gridCol>
                <a:gridCol w="2787891">
                  <a:extLst>
                    <a:ext uri="{9D8B030D-6E8A-4147-A177-3AD203B41FA5}">
                      <a16:colId xmlns:a16="http://schemas.microsoft.com/office/drawing/2014/main" val="2346727947"/>
                    </a:ext>
                  </a:extLst>
                </a:gridCol>
                <a:gridCol w="1624509">
                  <a:extLst>
                    <a:ext uri="{9D8B030D-6E8A-4147-A177-3AD203B41FA5}">
                      <a16:colId xmlns:a16="http://schemas.microsoft.com/office/drawing/2014/main" val="2549154130"/>
                    </a:ext>
                  </a:extLst>
                </a:gridCol>
              </a:tblGrid>
              <a:tr h="236611">
                <a:tc>
                  <a:txBody>
                    <a:bodyPr/>
                    <a:lstStyle/>
                    <a:p>
                      <a:r>
                        <a:rPr lang="en-US" sz="1400" dirty="0"/>
                        <a:t>SL NO.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STATISTICAL TEST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  VALUE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PROPORTION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143550"/>
                  </a:ext>
                </a:extLst>
              </a:tr>
              <a:tr h="229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0.534146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11413"/>
                  </a:ext>
                </a:extLst>
              </a:tr>
              <a:tr h="229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Block Frequency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0.350485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9/10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736062"/>
                  </a:ext>
                </a:extLst>
              </a:tr>
              <a:tr h="229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Cumulative Sums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0.534146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95252"/>
                  </a:ext>
                </a:extLst>
              </a:tr>
              <a:tr h="229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Runs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0.534146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79145"/>
                  </a:ext>
                </a:extLst>
              </a:tr>
              <a:tr h="229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Longest Runs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0.534146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405375"/>
                  </a:ext>
                </a:extLst>
              </a:tr>
              <a:tr h="229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0.122325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85759"/>
                  </a:ext>
                </a:extLst>
              </a:tr>
              <a:tr h="229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FFT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0.739918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431226"/>
                  </a:ext>
                </a:extLst>
              </a:tr>
              <a:tr h="229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Non-Overlapping Template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Fail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537355"/>
                  </a:ext>
                </a:extLst>
              </a:tr>
              <a:tr h="229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Overlapping Template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0.739918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72137"/>
                  </a:ext>
                </a:extLst>
              </a:tr>
              <a:tr h="229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Universal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0.534146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86433"/>
                  </a:ext>
                </a:extLst>
              </a:tr>
              <a:tr h="229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Approximate Entropy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0.350485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101574"/>
                  </a:ext>
                </a:extLst>
              </a:tr>
              <a:tr h="229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Random Excursions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6/6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30101"/>
                  </a:ext>
                </a:extLst>
              </a:tr>
              <a:tr h="229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Random Excursion Variant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6/6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2340"/>
                  </a:ext>
                </a:extLst>
              </a:tr>
              <a:tr h="229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Serial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0.008879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Fail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11840"/>
                  </a:ext>
                </a:extLst>
              </a:tr>
              <a:tr h="229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Linear Complexity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0.213309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0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841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C011-2321-4BCD-823F-1B2C96DA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CONCLUSION</a:t>
            </a:r>
            <a:endParaRPr lang="en-IN" sz="3600" dirty="0">
              <a:solidFill>
                <a:srgbClr val="B5EAF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A19A-7932-4E99-9C82-3503A25D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48439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Based on the p value total 13 out of 15 tests have passed.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Henceforth we have successfully generated a Pseudo Random Sequence using modified Regula Falsi Method.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Still further work is possible which would lead to even better results on this metrics.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01215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8766-ACF5-4F63-91D4-FF9963BE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APPLICATIONS</a:t>
            </a:r>
            <a:endParaRPr lang="en-IN" sz="3600" dirty="0">
              <a:solidFill>
                <a:srgbClr val="B5EAF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5BA8-4CF7-4CE9-995F-EA7A3A05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Modeling and Simulation.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Data encryption.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Gambling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9661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39D9-A00F-44F4-90D0-F71053AF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REFERENCES</a:t>
            </a:r>
            <a:endParaRPr lang="en-IN" sz="3600" dirty="0">
              <a:solidFill>
                <a:srgbClr val="B5EAF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6F21-DE61-4A5F-9186-90FC8C13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Random Bit Generation | CSRC. (2021). Retrieved 3 June 2021, from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https://csrc.nist.gov/projects/random-bit-generation/documentation-and-software</a:t>
            </a:r>
            <a:endParaRPr lang="en-IN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Regula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falsi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- Wikipedia. (2021). Retrieved 3 June 2021, from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3"/>
              </a:rPr>
              <a:t>https://en.m.wikipedia.org/wiki/Regula_falsi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Generation of Pseudorandom sequence using Regula Falsi Method (2021), Retrieved 3 June 2021, from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4"/>
              </a:rPr>
              <a:t>https://www.researchgate.net/publication/347812753_Generation_of_Pseudorandom_Sequence_Using_Regula-Falsi_Method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 history of mathematics : Victor J. Katz : Free Download, Borrow, and Streaming : Internet Archive. (2021). Retrieved 3 June 2021, from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5"/>
              </a:rPr>
              <a:t>https://archive.org/details/historyofmathema00katz/page/15/mode/2up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41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FA6E19-DF78-4EF9-9858-1AB05C15819B}"/>
              </a:ext>
            </a:extLst>
          </p:cNvPr>
          <p:cNvSpPr txBox="1"/>
          <p:nvPr/>
        </p:nvSpPr>
        <p:spPr>
          <a:xfrm>
            <a:off x="2985488" y="2263398"/>
            <a:ext cx="6221025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0" dirty="0">
                <a:solidFill>
                  <a:srgbClr val="4590B8"/>
                </a:solidFill>
              </a:rPr>
              <a:t>THANK</a:t>
            </a:r>
            <a:endParaRPr lang="en-IN" sz="11000" dirty="0">
              <a:solidFill>
                <a:srgbClr val="4590B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EE241-3AB5-4732-AEC6-B6CA6654C933}"/>
              </a:ext>
            </a:extLst>
          </p:cNvPr>
          <p:cNvSpPr txBox="1"/>
          <p:nvPr/>
        </p:nvSpPr>
        <p:spPr>
          <a:xfrm>
            <a:off x="2985488" y="3683228"/>
            <a:ext cx="6221025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0" dirty="0">
                <a:solidFill>
                  <a:srgbClr val="4590B8"/>
                </a:solidFill>
              </a:rPr>
              <a:t>YOU</a:t>
            </a:r>
            <a:endParaRPr lang="en-IN" sz="11000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8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D79B-ADED-449E-9B97-19076721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WHAT ARE PSEUDO RANDOM NUMBERS (PRN</a:t>
            </a:r>
            <a:r>
              <a:rPr lang="en-US" sz="3600" cap="non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F2E00-88F8-4B60-AA94-3AD41F38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80496"/>
            <a:ext cx="11153607" cy="3678303"/>
          </a:xfrm>
        </p:spPr>
        <p:txBody>
          <a:bodyPr>
            <a:normAutofit/>
          </a:bodyPr>
          <a:lstStyle/>
          <a:p>
            <a:pPr marL="447675" indent="-447675">
              <a:buFont typeface="Wingdings" panose="05000000000000000000" pitchFamily="2" charset="2"/>
              <a:buChar char="q"/>
            </a:pPr>
            <a:r>
              <a:rPr lang="en-US" sz="2800" dirty="0"/>
              <a:t>Not statistically random. Generated with mathematical algorithms.</a:t>
            </a:r>
          </a:p>
          <a:p>
            <a:pPr marL="447675" indent="-447675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47675" indent="-447675">
              <a:buFont typeface="Wingdings" panose="05000000000000000000" pitchFamily="2" charset="2"/>
              <a:buChar char="q"/>
            </a:pPr>
            <a:r>
              <a:rPr lang="en-US" sz="2800" dirty="0"/>
              <a:t>Can be regenerated by some keys and initials values called ‘seed’. That’s why these are called </a:t>
            </a:r>
            <a:r>
              <a:rPr lang="en-US" sz="2800" b="1" u="sng" dirty="0"/>
              <a:t>pseudo</a:t>
            </a:r>
            <a:r>
              <a:rPr lang="en-US" sz="2800" dirty="0"/>
              <a:t> random numbers.</a:t>
            </a:r>
          </a:p>
        </p:txBody>
      </p:sp>
    </p:spTree>
    <p:extLst>
      <p:ext uri="{BB962C8B-B14F-4D97-AF65-F5344CB8AC3E}">
        <p14:creationId xmlns:p14="http://schemas.microsoft.com/office/powerpoint/2010/main" val="785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D3D1-7BB7-4AD3-A2D3-34E31FBC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cap="non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RANDOM  VS  PSEUDO RANDOM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16518B-0415-4AAF-A3DD-D24D3F64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552" y="2229956"/>
            <a:ext cx="2059325" cy="1747684"/>
          </a:xfrm>
          <a:prstGeom prst="roundRect">
            <a:avLst/>
          </a:prstGeom>
          <a:solidFill>
            <a:srgbClr val="4590B8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RANDOM NUMBER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843214-81EC-4AF2-9FDC-C26AC69DFF0B}"/>
              </a:ext>
            </a:extLst>
          </p:cNvPr>
          <p:cNvSpPr/>
          <p:nvPr/>
        </p:nvSpPr>
        <p:spPr>
          <a:xfrm>
            <a:off x="1154635" y="2229956"/>
            <a:ext cx="2035277" cy="1688690"/>
          </a:xfrm>
          <a:prstGeom prst="roundRect">
            <a:avLst/>
          </a:prstGeom>
          <a:solidFill>
            <a:srgbClr val="4590B8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C78885-BFC0-4F12-8328-EBB2C6BC142C}"/>
              </a:ext>
            </a:extLst>
          </p:cNvPr>
          <p:cNvCxnSpPr>
            <a:cxnSpLocks/>
          </p:cNvCxnSpPr>
          <p:nvPr/>
        </p:nvCxnSpPr>
        <p:spPr>
          <a:xfrm>
            <a:off x="7539877" y="3103798"/>
            <a:ext cx="775504" cy="0"/>
          </a:xfrm>
          <a:prstGeom prst="straightConnector1">
            <a:avLst/>
          </a:prstGeom>
          <a:ln w="38100">
            <a:solidFill>
              <a:srgbClr val="969FA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FC0606-6E89-4BD8-BFB4-CC2ABED818B1}"/>
              </a:ext>
            </a:extLst>
          </p:cNvPr>
          <p:cNvSpPr txBox="1"/>
          <p:nvPr/>
        </p:nvSpPr>
        <p:spPr>
          <a:xfrm>
            <a:off x="8154305" y="3855372"/>
            <a:ext cx="24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BE RETRIEVED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6C75C0-824E-462A-BC5A-63252497A3D7}"/>
              </a:ext>
            </a:extLst>
          </p:cNvPr>
          <p:cNvSpPr/>
          <p:nvPr/>
        </p:nvSpPr>
        <p:spPr>
          <a:xfrm>
            <a:off x="1154635" y="4670955"/>
            <a:ext cx="2035277" cy="1747684"/>
          </a:xfrm>
          <a:prstGeom prst="roundRect">
            <a:avLst/>
          </a:prstGeom>
          <a:solidFill>
            <a:srgbClr val="4590B8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/>
              <a:t>NUMBER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F7B28A98-AAAF-4061-BD61-8146013ED1D4}"/>
              </a:ext>
            </a:extLst>
          </p:cNvPr>
          <p:cNvSpPr txBox="1">
            <a:spLocks/>
          </p:cNvSpPr>
          <p:nvPr/>
        </p:nvSpPr>
        <p:spPr>
          <a:xfrm>
            <a:off x="5480552" y="4670955"/>
            <a:ext cx="2059325" cy="1747684"/>
          </a:xfrm>
          <a:prstGeom prst="roundRect">
            <a:avLst/>
          </a:prstGeom>
          <a:solidFill>
            <a:srgbClr val="4590B8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-306000" algn="ct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lvl1pPr>
            <a:lvl2pPr marL="630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lt1"/>
                </a:solidFill>
              </a:defRPr>
            </a:lvl2pPr>
            <a:lvl3pPr marL="900000" indent="-270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lt1"/>
                </a:solidFill>
              </a:defRPr>
            </a:lvl3pPr>
            <a:lvl4pPr marL="1242000" indent="-234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lt1"/>
                </a:solidFill>
              </a:defRPr>
            </a:lvl4pPr>
            <a:lvl5pPr marL="1602000" indent="-234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lt1"/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lt1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lt1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lt1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lt1"/>
                </a:solidFill>
              </a:defRPr>
            </a:lvl9pPr>
          </a:lstStyle>
          <a:p>
            <a:pPr indent="0">
              <a:buNone/>
            </a:pPr>
            <a:r>
              <a:rPr lang="en-US" dirty="0"/>
              <a:t>PSEUDO RANDOM NUMBER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1EFB99-8E01-44F6-91FA-8A9F3CCAB97D}"/>
              </a:ext>
            </a:extLst>
          </p:cNvPr>
          <p:cNvCxnSpPr>
            <a:cxnSpLocks/>
          </p:cNvCxnSpPr>
          <p:nvPr/>
        </p:nvCxnSpPr>
        <p:spPr>
          <a:xfrm>
            <a:off x="7539877" y="5641001"/>
            <a:ext cx="775504" cy="0"/>
          </a:xfrm>
          <a:prstGeom prst="straightConnector1">
            <a:avLst/>
          </a:prstGeom>
          <a:ln w="38100">
            <a:solidFill>
              <a:srgbClr val="969FA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257489-F294-484F-954C-1A0DD8B143BB}"/>
              </a:ext>
            </a:extLst>
          </p:cNvPr>
          <p:cNvSpPr txBox="1"/>
          <p:nvPr/>
        </p:nvSpPr>
        <p:spPr>
          <a:xfrm>
            <a:off x="8154305" y="5998716"/>
            <a:ext cx="24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RETRIEVED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AEFE45-C66A-40BE-BBDD-8A7C44407BF6}"/>
              </a:ext>
            </a:extLst>
          </p:cNvPr>
          <p:cNvSpPr txBox="1"/>
          <p:nvPr/>
        </p:nvSpPr>
        <p:spPr>
          <a:xfrm>
            <a:off x="3645570" y="2622169"/>
            <a:ext cx="14352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RANDOM</a:t>
            </a:r>
          </a:p>
          <a:p>
            <a:pPr algn="ctr"/>
            <a:r>
              <a:rPr lang="en-US" dirty="0"/>
              <a:t>PHYSICAL MEANS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5BCB1-F592-4597-8E52-05F3B183FDAA}"/>
              </a:ext>
            </a:extLst>
          </p:cNvPr>
          <p:cNvSpPr txBox="1"/>
          <p:nvPr/>
        </p:nvSpPr>
        <p:spPr>
          <a:xfrm>
            <a:off x="3317593" y="5124181"/>
            <a:ext cx="2035278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STATISTICAL ALGORITHM</a:t>
            </a:r>
          </a:p>
        </p:txBody>
      </p:sp>
      <p:sp>
        <p:nvSpPr>
          <p:cNvPr id="30" name="Graphic 21" descr="Checkmark">
            <a:extLst>
              <a:ext uri="{FF2B5EF4-FFF2-40B4-BE49-F238E27FC236}">
                <a16:creationId xmlns:a16="http://schemas.microsoft.com/office/drawing/2014/main" id="{17407641-5D95-4D98-8C1B-7FFB9A71622A}"/>
              </a:ext>
            </a:extLst>
          </p:cNvPr>
          <p:cNvSpPr/>
          <p:nvPr/>
        </p:nvSpPr>
        <p:spPr>
          <a:xfrm>
            <a:off x="8771512" y="4982926"/>
            <a:ext cx="1174091" cy="824659"/>
          </a:xfrm>
          <a:custGeom>
            <a:avLst/>
            <a:gdLst>
              <a:gd name="connsiteX0" fmla="*/ 1071168 w 1174091"/>
              <a:gd name="connsiteY0" fmla="*/ 0 h 824659"/>
              <a:gd name="connsiteX1" fmla="*/ 420589 w 1174091"/>
              <a:gd name="connsiteY1" fmla="*/ 615000 h 824659"/>
              <a:gd name="connsiteX2" fmla="*/ 108006 w 1174091"/>
              <a:gd name="connsiteY2" fmla="*/ 294793 h 824659"/>
              <a:gd name="connsiteX3" fmla="*/ 0 w 1174091"/>
              <a:gd name="connsiteY3" fmla="*/ 397717 h 824659"/>
              <a:gd name="connsiteX4" fmla="*/ 415506 w 1174091"/>
              <a:gd name="connsiteY4" fmla="*/ 824659 h 824659"/>
              <a:gd name="connsiteX5" fmla="*/ 524783 w 1174091"/>
              <a:gd name="connsiteY5" fmla="*/ 723006 h 824659"/>
              <a:gd name="connsiteX6" fmla="*/ 1174091 w 1174091"/>
              <a:gd name="connsiteY6" fmla="*/ 106736 h 82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091" h="824659">
                <a:moveTo>
                  <a:pt x="1071168" y="0"/>
                </a:moveTo>
                <a:lnTo>
                  <a:pt x="420589" y="615000"/>
                </a:lnTo>
                <a:lnTo>
                  <a:pt x="108006" y="294793"/>
                </a:lnTo>
                <a:lnTo>
                  <a:pt x="0" y="397717"/>
                </a:lnTo>
                <a:lnTo>
                  <a:pt x="415506" y="824659"/>
                </a:lnTo>
                <a:lnTo>
                  <a:pt x="524783" y="723006"/>
                </a:lnTo>
                <a:lnTo>
                  <a:pt x="1174091" y="106736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2" name="Graphic 31" descr="Close">
            <a:extLst>
              <a:ext uri="{FF2B5EF4-FFF2-40B4-BE49-F238E27FC236}">
                <a16:creationId xmlns:a16="http://schemas.microsoft.com/office/drawing/2014/main" id="{B040723A-E3D9-4572-9BE7-241A720EB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1512" y="2439075"/>
            <a:ext cx="1174091" cy="122075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FB7527-2C7B-434F-B0BD-CE5DD89DAF8D}"/>
              </a:ext>
            </a:extLst>
          </p:cNvPr>
          <p:cNvCxnSpPr>
            <a:cxnSpLocks/>
          </p:cNvCxnSpPr>
          <p:nvPr/>
        </p:nvCxnSpPr>
        <p:spPr>
          <a:xfrm>
            <a:off x="3189912" y="3056112"/>
            <a:ext cx="2290640" cy="65"/>
          </a:xfrm>
          <a:prstGeom prst="straightConnector1">
            <a:avLst/>
          </a:prstGeom>
          <a:ln w="38100">
            <a:solidFill>
              <a:srgbClr val="969F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092BEE-5F13-49EF-9E14-30D42386FDB8}"/>
              </a:ext>
            </a:extLst>
          </p:cNvPr>
          <p:cNvCxnSpPr>
            <a:cxnSpLocks/>
          </p:cNvCxnSpPr>
          <p:nvPr/>
        </p:nvCxnSpPr>
        <p:spPr>
          <a:xfrm>
            <a:off x="3189912" y="5640936"/>
            <a:ext cx="2290640" cy="65"/>
          </a:xfrm>
          <a:prstGeom prst="straightConnector1">
            <a:avLst/>
          </a:prstGeom>
          <a:ln w="38100">
            <a:solidFill>
              <a:srgbClr val="969F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29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35EA-35EA-4EEE-A80D-86073E6D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10622309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RANDOM</a:t>
            </a:r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vs PSEUDO RANDOM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FA6-A84A-4180-8CDD-9EA45CC4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94" y="1943914"/>
            <a:ext cx="5067768" cy="6927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Let’s take string “ABCD”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302B0F-FE74-47DA-8C36-FFD731D0AADA}"/>
              </a:ext>
            </a:extLst>
          </p:cNvPr>
          <p:cNvSpPr/>
          <p:nvPr/>
        </p:nvSpPr>
        <p:spPr>
          <a:xfrm>
            <a:off x="1361234" y="2617657"/>
            <a:ext cx="1632030" cy="9491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B44D72-E1A7-4C07-8682-2C774F8DEEBE}"/>
              </a:ext>
            </a:extLst>
          </p:cNvPr>
          <p:cNvCxnSpPr>
            <a:cxnSpLocks/>
          </p:cNvCxnSpPr>
          <p:nvPr/>
        </p:nvCxnSpPr>
        <p:spPr>
          <a:xfrm>
            <a:off x="2366803" y="3769629"/>
            <a:ext cx="268075" cy="850261"/>
          </a:xfrm>
          <a:prstGeom prst="straightConnector1">
            <a:avLst/>
          </a:prstGeom>
          <a:ln w="38100">
            <a:solidFill>
              <a:srgbClr val="969FA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3DB70B-4D4C-43B3-990B-0C9429CE153C}"/>
              </a:ext>
            </a:extLst>
          </p:cNvPr>
          <p:cNvCxnSpPr>
            <a:cxnSpLocks/>
          </p:cNvCxnSpPr>
          <p:nvPr/>
        </p:nvCxnSpPr>
        <p:spPr>
          <a:xfrm flipH="1">
            <a:off x="1551736" y="3769629"/>
            <a:ext cx="389612" cy="906415"/>
          </a:xfrm>
          <a:prstGeom prst="straightConnector1">
            <a:avLst/>
          </a:prstGeom>
          <a:ln w="38100">
            <a:solidFill>
              <a:srgbClr val="969FA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AA45571-57E7-487D-B635-2EDB9D5FD675}"/>
              </a:ext>
            </a:extLst>
          </p:cNvPr>
          <p:cNvSpPr/>
          <p:nvPr/>
        </p:nvSpPr>
        <p:spPr>
          <a:xfrm>
            <a:off x="4177706" y="3105193"/>
            <a:ext cx="1290578" cy="74386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PWAZ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235FDB-847E-4198-A13A-1060CCC957F9}"/>
              </a:ext>
            </a:extLst>
          </p:cNvPr>
          <p:cNvSpPr/>
          <p:nvPr/>
        </p:nvSpPr>
        <p:spPr>
          <a:xfrm>
            <a:off x="3507130" y="4079832"/>
            <a:ext cx="1290578" cy="74386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OOYZ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C7059C-4CE7-480B-88BF-D404B8337B33}"/>
              </a:ext>
            </a:extLst>
          </p:cNvPr>
          <p:cNvSpPr/>
          <p:nvPr/>
        </p:nvSpPr>
        <p:spPr>
          <a:xfrm>
            <a:off x="2393890" y="4785502"/>
            <a:ext cx="1290578" cy="74386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LGXP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471B68-BADB-463E-8499-7C871415F52C}"/>
              </a:ext>
            </a:extLst>
          </p:cNvPr>
          <p:cNvSpPr/>
          <p:nvPr/>
        </p:nvSpPr>
        <p:spPr>
          <a:xfrm>
            <a:off x="925974" y="4785502"/>
            <a:ext cx="1290578" cy="74386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JGDF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00717D-666F-4F8C-8DD9-C2645FC0AEC4}"/>
              </a:ext>
            </a:extLst>
          </p:cNvPr>
          <p:cNvCxnSpPr>
            <a:cxnSpLocks/>
          </p:cNvCxnSpPr>
          <p:nvPr/>
        </p:nvCxnSpPr>
        <p:spPr>
          <a:xfrm>
            <a:off x="6413789" y="2493234"/>
            <a:ext cx="0" cy="3663726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5C85798-0D42-4AB2-8AB2-0E8BC886CB19}"/>
              </a:ext>
            </a:extLst>
          </p:cNvPr>
          <p:cNvSpPr/>
          <p:nvPr/>
        </p:nvSpPr>
        <p:spPr>
          <a:xfrm>
            <a:off x="8174378" y="2524079"/>
            <a:ext cx="1632030" cy="9491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3D956-FEC9-4EF8-B6C4-18AA9E7DC55F}"/>
              </a:ext>
            </a:extLst>
          </p:cNvPr>
          <p:cNvCxnSpPr>
            <a:cxnSpLocks/>
          </p:cNvCxnSpPr>
          <p:nvPr/>
        </p:nvCxnSpPr>
        <p:spPr>
          <a:xfrm>
            <a:off x="8990393" y="3566781"/>
            <a:ext cx="0" cy="513051"/>
          </a:xfrm>
          <a:prstGeom prst="straightConnector1">
            <a:avLst/>
          </a:prstGeom>
          <a:ln w="38100">
            <a:solidFill>
              <a:srgbClr val="969FA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14FBEFF-A620-498B-8FB6-B3DBD8D6F482}"/>
              </a:ext>
            </a:extLst>
          </p:cNvPr>
          <p:cNvSpPr/>
          <p:nvPr/>
        </p:nvSpPr>
        <p:spPr>
          <a:xfrm>
            <a:off x="8345104" y="4183860"/>
            <a:ext cx="1290578" cy="74386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BC9A0-0E1A-4C9B-B759-7EDF4A97024A}"/>
              </a:ext>
            </a:extLst>
          </p:cNvPr>
          <p:cNvSpPr txBox="1"/>
          <p:nvPr/>
        </p:nvSpPr>
        <p:spPr>
          <a:xfrm>
            <a:off x="1284790" y="5891514"/>
            <a:ext cx="418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: UNPREDICTABLE RESULT</a:t>
            </a:r>
          </a:p>
          <a:p>
            <a:r>
              <a:rPr lang="en-US" dirty="0"/>
              <a:t>Each time different results.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076A41-2121-40B5-9ABD-89A3B96D8508}"/>
              </a:ext>
            </a:extLst>
          </p:cNvPr>
          <p:cNvSpPr txBox="1"/>
          <p:nvPr/>
        </p:nvSpPr>
        <p:spPr>
          <a:xfrm>
            <a:off x="7216254" y="4943448"/>
            <a:ext cx="22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 RANDOM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DE538B-EBD6-4C40-85B2-CBBE156FE1BF}"/>
              </a:ext>
            </a:extLst>
          </p:cNvPr>
          <p:cNvSpPr txBox="1"/>
          <p:nvPr/>
        </p:nvSpPr>
        <p:spPr>
          <a:xfrm>
            <a:off x="7118430" y="5312780"/>
            <a:ext cx="4282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Predictable if we have the specific key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Here the specific key is each letter shifted by 3 letters alphabetically.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For a particular algorithm, each time same result.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ED3977-7C26-4F1D-875A-AFE77A37DA0F}"/>
              </a:ext>
            </a:extLst>
          </p:cNvPr>
          <p:cNvCxnSpPr>
            <a:cxnSpLocks/>
          </p:cNvCxnSpPr>
          <p:nvPr/>
        </p:nvCxnSpPr>
        <p:spPr>
          <a:xfrm>
            <a:off x="2813600" y="3601505"/>
            <a:ext cx="637848" cy="670946"/>
          </a:xfrm>
          <a:prstGeom prst="straightConnector1">
            <a:avLst/>
          </a:prstGeom>
          <a:ln w="38100">
            <a:solidFill>
              <a:srgbClr val="969FA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707959-2F72-4C6F-89D5-BE619459056F}"/>
              </a:ext>
            </a:extLst>
          </p:cNvPr>
          <p:cNvCxnSpPr>
            <a:cxnSpLocks/>
          </p:cNvCxnSpPr>
          <p:nvPr/>
        </p:nvCxnSpPr>
        <p:spPr>
          <a:xfrm>
            <a:off x="3080350" y="3289219"/>
            <a:ext cx="1010270" cy="120835"/>
          </a:xfrm>
          <a:prstGeom prst="straightConnector1">
            <a:avLst/>
          </a:prstGeom>
          <a:ln w="38100">
            <a:solidFill>
              <a:srgbClr val="969FA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4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7" grpId="0" animBg="1"/>
      <p:bldP spid="19" grpId="0" animBg="1"/>
      <p:bldP spid="30" grpId="0" animBg="1"/>
      <p:bldP spid="33" grpId="0" animBg="1"/>
      <p:bldP spid="35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4404-541E-46F7-90EC-300CCB32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REGULA-FALSI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2786-20A4-4F66-B586-265E731E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58720"/>
            <a:ext cx="11029615" cy="347472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It’s used to find root of a polynomial </a:t>
            </a:r>
            <a:r>
              <a:rPr lang="en-US" sz="2800" dirty="0">
                <a:latin typeface="Gill Sans MT" panose="020B0502020104020203" pitchFamily="34" charset="0"/>
              </a:rPr>
              <a:t>ƒ(x).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A value ‘x’ replaces the mid-point in the bisection method and serves as new approximate root of </a:t>
            </a:r>
            <a:r>
              <a:rPr lang="en-US" sz="2800" dirty="0">
                <a:latin typeface="Gill Sans MT" panose="020B0502020104020203" pitchFamily="34" charset="0"/>
              </a:rPr>
              <a:t>ƒ(x).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Gill Sans MT" panose="020B0502020104020203" pitchFamily="34" charset="0"/>
              </a:rPr>
              <a:t> We assume that ƒ(x) is continuous.</a:t>
            </a:r>
          </a:p>
        </p:txBody>
      </p:sp>
    </p:spTree>
    <p:extLst>
      <p:ext uri="{BB962C8B-B14F-4D97-AF65-F5344CB8AC3E}">
        <p14:creationId xmlns:p14="http://schemas.microsoft.com/office/powerpoint/2010/main" val="332612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C413-C620-42C0-86AB-FD555F2B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ALGORITHM FOR REGULA-FALSI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D4C6F-7DE6-400F-B361-A6E651D5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42224"/>
          </a:xfrm>
        </p:spPr>
        <p:txBody>
          <a:bodyPr anchor="t">
            <a:normAutofit/>
          </a:bodyPr>
          <a:lstStyle/>
          <a:p>
            <a:pPr marL="447675" indent="-4476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Find points ‘a’ and ‘b’ such that </a:t>
            </a:r>
            <a:r>
              <a:rPr lang="en-US" sz="2800" dirty="0">
                <a:latin typeface="Gill Sans MT" panose="020B0502020104020203" pitchFamily="34" charset="0"/>
              </a:rPr>
              <a:t>ƒ(a).ƒ(b) &lt; 0 for a &lt; b.</a:t>
            </a:r>
          </a:p>
          <a:p>
            <a:pPr marL="447675" indent="-4476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Gill Sans MT" panose="020B0502020104020203" pitchFamily="34" charset="0"/>
              </a:rPr>
              <a:t> The straight line drawn between (a, ƒ(a)) and (b, ƒ(b)) intersects ‘x’ axis at (x</a:t>
            </a:r>
            <a:r>
              <a:rPr lang="en-US" sz="2800" baseline="-25000" dirty="0">
                <a:latin typeface="Gill Sans MT" panose="020B0502020104020203" pitchFamily="34" charset="0"/>
              </a:rPr>
              <a:t>new, </a:t>
            </a:r>
            <a:r>
              <a:rPr lang="en-US" sz="2800" dirty="0">
                <a:latin typeface="Gill Sans MT" panose="020B0502020104020203" pitchFamily="34" charset="0"/>
              </a:rPr>
              <a:t>0) which is called ‘false position’.</a:t>
            </a:r>
            <a:endParaRPr lang="en-US" sz="2800" baseline="-25000" dirty="0">
              <a:latin typeface="Gill Sans MT" panose="020B0502020104020203" pitchFamily="34" charset="0"/>
            </a:endParaRPr>
          </a:p>
          <a:p>
            <a:pPr marL="447675" indent="-4476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aseline="-25000" dirty="0">
                <a:latin typeface="Gill Sans MT" panose="020B0502020104020203" pitchFamily="34" charset="0"/>
              </a:rPr>
              <a:t> </a:t>
            </a:r>
            <a:r>
              <a:rPr lang="en-US" sz="2800" dirty="0">
                <a:latin typeface="Gill Sans MT" panose="020B0502020104020203" pitchFamily="34" charset="0"/>
              </a:rPr>
              <a:t>x</a:t>
            </a:r>
            <a:r>
              <a:rPr lang="en-US" sz="2800" baseline="-25000" dirty="0">
                <a:latin typeface="Gill Sans MT" panose="020B0502020104020203" pitchFamily="34" charset="0"/>
              </a:rPr>
              <a:t>new</a:t>
            </a:r>
            <a:r>
              <a:rPr lang="en-US" sz="2800" dirty="0">
                <a:latin typeface="Gill Sans MT" panose="020B0502020104020203" pitchFamily="34" charset="0"/>
              </a:rPr>
              <a:t> replaces one of the initial guesses with sign ƒ(x</a:t>
            </a:r>
            <a:r>
              <a:rPr lang="en-US" sz="2800" baseline="-25000" dirty="0">
                <a:latin typeface="Gill Sans MT" panose="020B0502020104020203" pitchFamily="34" charset="0"/>
              </a:rPr>
              <a:t>new</a:t>
            </a:r>
            <a:r>
              <a:rPr lang="en-US" sz="2800" dirty="0">
                <a:latin typeface="Gill Sans MT" panose="020B0502020104020203" pitchFamily="34" charset="0"/>
              </a:rPr>
              <a:t>).</a:t>
            </a:r>
          </a:p>
          <a:p>
            <a:pPr marL="447675" indent="-4476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aseline="-25000" dirty="0">
                <a:latin typeface="Gill Sans MT" panose="020B0502020104020203" pitchFamily="34" charset="0"/>
              </a:rPr>
              <a:t> </a:t>
            </a:r>
            <a:r>
              <a:rPr lang="en-US" sz="2800" dirty="0">
                <a:latin typeface="Gill Sans MT" panose="020B0502020104020203" pitchFamily="34" charset="0"/>
              </a:rPr>
              <a:t>Iteration continues and terminates when acceptable margin of error is closed to zero.</a:t>
            </a:r>
            <a:endParaRPr lang="en-US" sz="2800" baseline="-25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2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9CE085-CF7F-4EC6-8327-1E02B3277AFB}"/>
              </a:ext>
            </a:extLst>
          </p:cNvPr>
          <p:cNvCxnSpPr>
            <a:endCxn id="13" idx="0"/>
          </p:cNvCxnSpPr>
          <p:nvPr/>
        </p:nvCxnSpPr>
        <p:spPr>
          <a:xfrm flipH="1" flipV="1">
            <a:off x="2153920" y="1899920"/>
            <a:ext cx="2754630" cy="3634740"/>
          </a:xfrm>
          <a:prstGeom prst="line">
            <a:avLst/>
          </a:prstGeom>
          <a:ln w="38100">
            <a:solidFill>
              <a:srgbClr val="8A51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19D1F2-0C7A-4A39-BD4C-AF4E273EA067}"/>
              </a:ext>
            </a:extLst>
          </p:cNvPr>
          <p:cNvCxnSpPr>
            <a:cxnSpLocks/>
            <a:stCxn id="13" idx="4"/>
            <a:endCxn id="13" idx="0"/>
          </p:cNvCxnSpPr>
          <p:nvPr/>
        </p:nvCxnSpPr>
        <p:spPr>
          <a:xfrm flipH="1" flipV="1">
            <a:off x="2153920" y="1899920"/>
            <a:ext cx="7338060" cy="3449576"/>
          </a:xfrm>
          <a:prstGeom prst="line">
            <a:avLst/>
          </a:prstGeom>
          <a:ln w="38100">
            <a:solidFill>
              <a:srgbClr val="E1B3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3527EA-F074-41FF-AD3F-E6A259916EF7}"/>
              </a:ext>
            </a:extLst>
          </p:cNvPr>
          <p:cNvCxnSpPr/>
          <p:nvPr/>
        </p:nvCxnSpPr>
        <p:spPr>
          <a:xfrm>
            <a:off x="7175500" y="4272280"/>
            <a:ext cx="0" cy="188976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C8B8D4-E857-4FE7-A30B-9221E69B10E1}"/>
              </a:ext>
            </a:extLst>
          </p:cNvPr>
          <p:cNvCxnSpPr/>
          <p:nvPr/>
        </p:nvCxnSpPr>
        <p:spPr>
          <a:xfrm>
            <a:off x="4908550" y="4272280"/>
            <a:ext cx="0" cy="126746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66C4B9-8B11-4393-9613-1B6B95C299A7}"/>
              </a:ext>
            </a:extLst>
          </p:cNvPr>
          <p:cNvCxnSpPr/>
          <p:nvPr/>
        </p:nvCxnSpPr>
        <p:spPr>
          <a:xfrm>
            <a:off x="3947160" y="4272280"/>
            <a:ext cx="0" cy="3816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D6517D-ED42-42B5-9D40-F3DA7CFF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GRAPHICAL REPRESENTATION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3DF06-48B4-474F-BB56-CD5678453F32}"/>
              </a:ext>
            </a:extLst>
          </p:cNvPr>
          <p:cNvSpPr/>
          <p:nvPr/>
        </p:nvSpPr>
        <p:spPr>
          <a:xfrm>
            <a:off x="2153920" y="1899920"/>
            <a:ext cx="7345680" cy="4744720"/>
          </a:xfrm>
          <a:prstGeom prst="rect">
            <a:avLst/>
          </a:prstGeom>
          <a:noFill/>
          <a:ln>
            <a:solidFill>
              <a:srgbClr val="969FA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97B716-9A39-4777-A70F-17C3C8BDCBDC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2153920" y="4272280"/>
            <a:ext cx="73456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E2167F4-B76C-4AC1-8921-27929BFD370F}"/>
              </a:ext>
            </a:extLst>
          </p:cNvPr>
          <p:cNvSpPr/>
          <p:nvPr/>
        </p:nvSpPr>
        <p:spPr>
          <a:xfrm>
            <a:off x="2153920" y="1899920"/>
            <a:ext cx="7338060" cy="4305298"/>
          </a:xfrm>
          <a:custGeom>
            <a:avLst/>
            <a:gdLst>
              <a:gd name="connsiteX0" fmla="*/ 0 w 7338060"/>
              <a:gd name="connsiteY0" fmla="*/ 0 h 3975289"/>
              <a:gd name="connsiteX1" fmla="*/ 1592580 w 7338060"/>
              <a:gd name="connsiteY1" fmla="*/ 2339340 h 3975289"/>
              <a:gd name="connsiteX2" fmla="*/ 3375660 w 7338060"/>
              <a:gd name="connsiteY2" fmla="*/ 3718560 h 3975289"/>
              <a:gd name="connsiteX3" fmla="*/ 5097780 w 7338060"/>
              <a:gd name="connsiteY3" fmla="*/ 3931920 h 3975289"/>
              <a:gd name="connsiteX4" fmla="*/ 7338060 w 7338060"/>
              <a:gd name="connsiteY4" fmla="*/ 3185160 h 3975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8060" h="3975289">
                <a:moveTo>
                  <a:pt x="0" y="0"/>
                </a:moveTo>
                <a:cubicBezTo>
                  <a:pt x="514985" y="859790"/>
                  <a:pt x="1029970" y="1719580"/>
                  <a:pt x="1592580" y="2339340"/>
                </a:cubicBezTo>
                <a:cubicBezTo>
                  <a:pt x="2155190" y="2959100"/>
                  <a:pt x="2791460" y="3453130"/>
                  <a:pt x="3375660" y="3718560"/>
                </a:cubicBezTo>
                <a:cubicBezTo>
                  <a:pt x="3959860" y="3983990"/>
                  <a:pt x="4437380" y="4020820"/>
                  <a:pt x="5097780" y="3931920"/>
                </a:cubicBezTo>
                <a:cubicBezTo>
                  <a:pt x="5758180" y="3843020"/>
                  <a:pt x="6548120" y="3514090"/>
                  <a:pt x="7338060" y="318516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A0C04-6546-47DD-8816-F8B06F91AA98}"/>
              </a:ext>
            </a:extLst>
          </p:cNvPr>
          <p:cNvCxnSpPr>
            <a:stCxn id="13" idx="3"/>
            <a:endCxn id="13" idx="3"/>
          </p:cNvCxnSpPr>
          <p:nvPr/>
        </p:nvCxnSpPr>
        <p:spPr>
          <a:xfrm>
            <a:off x="7251700" y="6158249"/>
            <a:ext cx="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9997D1-E4AB-462E-A3DF-0F5C6428612E}"/>
              </a:ext>
            </a:extLst>
          </p:cNvPr>
          <p:cNvCxnSpPr>
            <a:cxnSpLocks/>
            <a:endCxn id="13" idx="0"/>
          </p:cNvCxnSpPr>
          <p:nvPr/>
        </p:nvCxnSpPr>
        <p:spPr>
          <a:xfrm flipH="1" flipV="1">
            <a:off x="2153920" y="1899920"/>
            <a:ext cx="4974590" cy="42570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34B9D9A-4DFD-465E-9D76-75DACA0A371F}"/>
              </a:ext>
            </a:extLst>
          </p:cNvPr>
          <p:cNvSpPr txBox="1"/>
          <p:nvPr/>
        </p:nvSpPr>
        <p:spPr>
          <a:xfrm>
            <a:off x="1906270" y="4087614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D280A8-8408-4223-9643-925C43F05965}"/>
              </a:ext>
            </a:extLst>
          </p:cNvPr>
          <p:cNvSpPr txBox="1"/>
          <p:nvPr/>
        </p:nvSpPr>
        <p:spPr>
          <a:xfrm>
            <a:off x="1765305" y="1790257"/>
            <a:ext cx="4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3D7473-D408-4EC8-8D5B-3C9893FFEC84}"/>
              </a:ext>
            </a:extLst>
          </p:cNvPr>
          <p:cNvSpPr txBox="1"/>
          <p:nvPr/>
        </p:nvSpPr>
        <p:spPr>
          <a:xfrm>
            <a:off x="1774189" y="2972554"/>
            <a:ext cx="47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5601CE-2A6F-48DC-9B87-4B6BAC9FE16A}"/>
              </a:ext>
            </a:extLst>
          </p:cNvPr>
          <p:cNvSpPr txBox="1"/>
          <p:nvPr/>
        </p:nvSpPr>
        <p:spPr>
          <a:xfrm>
            <a:off x="1676401" y="5164409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B1D395-0F89-4C47-A7AC-9B4577AA76AD}"/>
              </a:ext>
            </a:extLst>
          </p:cNvPr>
          <p:cNvSpPr txBox="1"/>
          <p:nvPr/>
        </p:nvSpPr>
        <p:spPr>
          <a:xfrm>
            <a:off x="1676401" y="6346706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2702E3-F130-4968-B69E-E7B53283BA32}"/>
              </a:ext>
            </a:extLst>
          </p:cNvPr>
          <p:cNvSpPr txBox="1"/>
          <p:nvPr/>
        </p:nvSpPr>
        <p:spPr>
          <a:xfrm>
            <a:off x="9538970" y="5273040"/>
            <a:ext cx="784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(9, 12)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B0AD82-4535-41F9-AE07-CC524B56C7B9}"/>
              </a:ext>
            </a:extLst>
          </p:cNvPr>
          <p:cNvSpPr txBox="1"/>
          <p:nvPr/>
        </p:nvSpPr>
        <p:spPr>
          <a:xfrm>
            <a:off x="9538970" y="4087614"/>
            <a:ext cx="78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E2060D-711E-4672-8782-98A388378522}"/>
              </a:ext>
            </a:extLst>
          </p:cNvPr>
          <p:cNvSpPr txBox="1"/>
          <p:nvPr/>
        </p:nvSpPr>
        <p:spPr>
          <a:xfrm>
            <a:off x="6961505" y="3908449"/>
            <a:ext cx="82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(7.5, 0)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50A93A-12D6-44B7-AA55-4C488EEDD106}"/>
              </a:ext>
            </a:extLst>
          </p:cNvPr>
          <p:cNvSpPr txBox="1"/>
          <p:nvPr/>
        </p:nvSpPr>
        <p:spPr>
          <a:xfrm>
            <a:off x="6748144" y="6198095"/>
            <a:ext cx="1037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(7.5, -15)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D5490F-3C81-4219-B1D4-28ACBEF3EB12}"/>
              </a:ext>
            </a:extLst>
          </p:cNvPr>
          <p:cNvSpPr txBox="1"/>
          <p:nvPr/>
        </p:nvSpPr>
        <p:spPr>
          <a:xfrm>
            <a:off x="3947160" y="5476726"/>
            <a:ext cx="176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(6.4286, -6.1224)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9B3D4D-3B32-4208-AC85-612E2A0FF6F2}"/>
              </a:ext>
            </a:extLst>
          </p:cNvPr>
          <p:cNvSpPr txBox="1"/>
          <p:nvPr/>
        </p:nvSpPr>
        <p:spPr>
          <a:xfrm>
            <a:off x="4757102" y="3908448"/>
            <a:ext cx="1244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(6.4286, 0)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A6366C-FA19-4D7B-83F5-7740E3281861}"/>
              </a:ext>
            </a:extLst>
          </p:cNvPr>
          <p:cNvSpPr txBox="1"/>
          <p:nvPr/>
        </p:nvSpPr>
        <p:spPr>
          <a:xfrm>
            <a:off x="7606029" y="1935022"/>
            <a:ext cx="1972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ill Sans MT" panose="020B0502020104020203" pitchFamily="34" charset="0"/>
              </a:rPr>
              <a:t>ƒ(x) = 4((x-8)</a:t>
            </a:r>
            <a:r>
              <a:rPr lang="en-US" baseline="30000" dirty="0">
                <a:latin typeface="Gill Sans MT" panose="020B0502020104020203" pitchFamily="34" charset="0"/>
              </a:rPr>
              <a:t>2 </a:t>
            </a:r>
            <a:r>
              <a:rPr lang="en-US" dirty="0">
                <a:latin typeface="Gill Sans MT" panose="020B0502020104020203" pitchFamily="34" charset="0"/>
              </a:rPr>
              <a:t>– 4)</a:t>
            </a:r>
            <a:endParaRPr lang="en-US" baseline="30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18935D-C454-42F1-9B9F-96A9D1000A7F}"/>
              </a:ext>
            </a:extLst>
          </p:cNvPr>
          <p:cNvSpPr txBox="1"/>
          <p:nvPr/>
        </p:nvSpPr>
        <p:spPr>
          <a:xfrm>
            <a:off x="3603307" y="3935537"/>
            <a:ext cx="120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(6.0938, 0)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DF6C5FB-651A-4387-A6EE-A1464E3EC0A5}"/>
              </a:ext>
            </a:extLst>
          </p:cNvPr>
          <p:cNvSpPr txBox="1"/>
          <p:nvPr/>
        </p:nvSpPr>
        <p:spPr>
          <a:xfrm>
            <a:off x="2591119" y="4650354"/>
            <a:ext cx="176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(6.0938, -1.4648)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54A19-CA25-451C-8337-69883CDB07DE}"/>
              </a:ext>
            </a:extLst>
          </p:cNvPr>
          <p:cNvSpPr txBox="1"/>
          <p:nvPr/>
        </p:nvSpPr>
        <p:spPr>
          <a:xfrm>
            <a:off x="3712272" y="3622254"/>
            <a:ext cx="55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new</a:t>
            </a:r>
            <a:endParaRPr lang="en-IN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F9725-EF3C-49F6-9347-971664DFF107}"/>
              </a:ext>
            </a:extLst>
          </p:cNvPr>
          <p:cNvSpPr txBox="1"/>
          <p:nvPr/>
        </p:nvSpPr>
        <p:spPr>
          <a:xfrm>
            <a:off x="4595423" y="3631449"/>
            <a:ext cx="55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new</a:t>
            </a:r>
            <a:endParaRPr lang="en-IN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AAD71-E2C6-4FC2-B416-26686C5ED9B8}"/>
              </a:ext>
            </a:extLst>
          </p:cNvPr>
          <p:cNvSpPr txBox="1"/>
          <p:nvPr/>
        </p:nvSpPr>
        <p:spPr>
          <a:xfrm>
            <a:off x="6972915" y="3659108"/>
            <a:ext cx="55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new</a:t>
            </a:r>
            <a:endParaRPr lang="en-IN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FDEE8-1F37-4EF7-919B-26C20C8F9FBB}"/>
              </a:ext>
            </a:extLst>
          </p:cNvPr>
          <p:cNvSpPr txBox="1"/>
          <p:nvPr/>
        </p:nvSpPr>
        <p:spPr>
          <a:xfrm>
            <a:off x="2250440" y="17791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5884AC-E35A-4E17-99FB-AA644D3127B2}"/>
              </a:ext>
            </a:extLst>
          </p:cNvPr>
          <p:cNvSpPr txBox="1"/>
          <p:nvPr/>
        </p:nvSpPr>
        <p:spPr>
          <a:xfrm>
            <a:off x="9546590" y="5032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7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5" grpId="0"/>
      <p:bldP spid="56" grpId="0"/>
      <p:bldP spid="66" grpId="0"/>
      <p:bldP spid="68" grpId="0"/>
      <p:bldP spid="4" grpId="0"/>
      <p:bldP spid="29" grpId="0"/>
      <p:bldP spid="29" grpId="1"/>
      <p:bldP spid="30" grpId="0"/>
      <p:bldP spid="3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2DA0-3D77-4BF7-9F5D-C84842B3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11552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B5EAF6"/>
                </a:solidFill>
              </a:rPr>
              <a:t>Pseudorandom sequence using regula-falsi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2E3F-F252-418E-8241-495DFD9FE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5508" cy="3678303"/>
          </a:xfrm>
        </p:spPr>
        <p:txBody>
          <a:bodyPr anchor="t">
            <a:normAutofit lnSpcReduction="10000"/>
          </a:bodyPr>
          <a:lstStyle/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An input polynomial </a:t>
            </a:r>
            <a:r>
              <a:rPr lang="en-US" sz="2800" dirty="0">
                <a:latin typeface="Gill Sans MT" panose="020B0502020104020203" pitchFamily="34" charset="0"/>
              </a:rPr>
              <a:t>ƒ(x) of degree 2 or greater,  two seed points ‘a’ and ‘b’.</a:t>
            </a:r>
          </a:p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>
                <a:latin typeface="Gill Sans MT" panose="020B0502020104020203" pitchFamily="34" charset="0"/>
              </a:rPr>
              <a:t>ƒ(a). ƒ(b) &lt; 0</a:t>
            </a:r>
          </a:p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Gill Sans MT" panose="020B0502020104020203" pitchFamily="34" charset="0"/>
              </a:rPr>
              <a:t> length of Pseudo Random Sequence = L</a:t>
            </a:r>
          </a:p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Gill Sans MT" panose="020B0502020104020203" pitchFamily="34" charset="0"/>
              </a:rPr>
              <a:t> Number of bits in each term of sequence = N</a:t>
            </a:r>
          </a:p>
        </p:txBody>
      </p:sp>
    </p:spTree>
    <p:extLst>
      <p:ext uri="{BB962C8B-B14F-4D97-AF65-F5344CB8AC3E}">
        <p14:creationId xmlns:p14="http://schemas.microsoft.com/office/powerpoint/2010/main" val="8520405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1376</Words>
  <Application>Microsoft Office PowerPoint</Application>
  <PresentationFormat>Widescreen</PresentationFormat>
  <Paragraphs>232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Gill Sans MT</vt:lpstr>
      <vt:lpstr>Segoe UI</vt:lpstr>
      <vt:lpstr>Wingdings</vt:lpstr>
      <vt:lpstr>Wingdings 2</vt:lpstr>
      <vt:lpstr>Dividend</vt:lpstr>
      <vt:lpstr>PSEUDO RANDOM SEQUENCE GENERATION USING NUMERICAL METHOD</vt:lpstr>
      <vt:lpstr>AIM OF THE PROJECT</vt:lpstr>
      <vt:lpstr>WHAT ARE PSEUDO RANDOM NUMBERS (PRNs)</vt:lpstr>
      <vt:lpstr>RANDOM  VS  PSEUDO RANDOM</vt:lpstr>
      <vt:lpstr>RANDOM vs PSEUDO RANDOM (contd.)</vt:lpstr>
      <vt:lpstr>REGULA-FALSI METHOD</vt:lpstr>
      <vt:lpstr>ALGORITHM FOR REGULA-FALSI METHOD</vt:lpstr>
      <vt:lpstr>GRAPHICAL REPRESENTATION</vt:lpstr>
      <vt:lpstr>Pseudorandom sequence using regula-falsi method</vt:lpstr>
      <vt:lpstr>PROPOSED ALGORITHM</vt:lpstr>
      <vt:lpstr>PSEUDO CODE FOR THE ALGORITHM</vt:lpstr>
      <vt:lpstr>IMPLEMENTATION</vt:lpstr>
      <vt:lpstr>GRAPHICAL REPRESENTATION</vt:lpstr>
      <vt:lpstr>MATHEMATICAL REPRESENTATION</vt:lpstr>
      <vt:lpstr>8 BIT SEQUENCE TERM</vt:lpstr>
      <vt:lpstr>10 BIT SEQUENCE TERM</vt:lpstr>
      <vt:lpstr>12 BIT SEQUENCE TERM</vt:lpstr>
      <vt:lpstr>15 BIT SEQUENCE TERM</vt:lpstr>
      <vt:lpstr>NIST RANDOMNESS TEST</vt:lpstr>
      <vt:lpstr>EXPERIMENTAL RESULTS OF NIST TEST</vt:lpstr>
      <vt:lpstr>CONCLUSION</vt:lpstr>
      <vt:lpstr>APPLICATIONS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 RANDOM SEQUENCE GENERATION USING NUMERICAL METHOD</dc:title>
  <dc:creator>Souvik Mukhopadhyay</dc:creator>
  <cp:lastModifiedBy>Arijit Dalui</cp:lastModifiedBy>
  <cp:revision>104</cp:revision>
  <dcterms:created xsi:type="dcterms:W3CDTF">2021-06-01T13:17:34Z</dcterms:created>
  <dcterms:modified xsi:type="dcterms:W3CDTF">2021-06-07T14:26:05Z</dcterms:modified>
</cp:coreProperties>
</file>