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304" r:id="rId4"/>
    <p:sldId id="285" r:id="rId5"/>
    <p:sldId id="259" r:id="rId6"/>
    <p:sldId id="296" r:id="rId7"/>
    <p:sldId id="270" r:id="rId8"/>
    <p:sldId id="272" r:id="rId9"/>
    <p:sldId id="281" r:id="rId10"/>
    <p:sldId id="288" r:id="rId11"/>
    <p:sldId id="297" r:id="rId12"/>
    <p:sldId id="262" r:id="rId13"/>
    <p:sldId id="298" r:id="rId14"/>
    <p:sldId id="279" r:id="rId15"/>
    <p:sldId id="280" r:id="rId16"/>
    <p:sldId id="278" r:id="rId17"/>
    <p:sldId id="299" r:id="rId18"/>
    <p:sldId id="284" r:id="rId19"/>
    <p:sldId id="294" r:id="rId20"/>
    <p:sldId id="300" r:id="rId21"/>
    <p:sldId id="316" r:id="rId22"/>
    <p:sldId id="313" r:id="rId23"/>
    <p:sldId id="314" r:id="rId24"/>
    <p:sldId id="315" r:id="rId25"/>
    <p:sldId id="268" r:id="rId26"/>
    <p:sldId id="267" r:id="rId27"/>
    <p:sldId id="257" r:id="rId28"/>
    <p:sldId id="269" r:id="rId29"/>
    <p:sldId id="266" r:id="rId30"/>
    <p:sldId id="295" r:id="rId31"/>
    <p:sldId id="301" r:id="rId32"/>
    <p:sldId id="283" r:id="rId33"/>
    <p:sldId id="273" r:id="rId34"/>
    <p:sldId id="274" r:id="rId35"/>
    <p:sldId id="275" r:id="rId36"/>
    <p:sldId id="276" r:id="rId37"/>
    <p:sldId id="282" r:id="rId38"/>
    <p:sldId id="3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1117" autoAdjust="0"/>
  </p:normalViewPr>
  <p:slideViewPr>
    <p:cSldViewPr snapToGrid="0">
      <p:cViewPr>
        <p:scale>
          <a:sx n="75" d="100"/>
          <a:sy n="75" d="100"/>
        </p:scale>
        <p:origin x="534" y="48"/>
      </p:cViewPr>
      <p:guideLst/>
    </p:cSldViewPr>
  </p:slideViewPr>
  <p:outlineViewPr>
    <p:cViewPr>
      <p:scale>
        <a:sx n="33" d="100"/>
        <a:sy n="33" d="100"/>
      </p:scale>
      <p:origin x="0" y="-2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84B1-8C80-49EB-A2E1-F5ED01AA4D71}" type="datetimeFigureOut">
              <a:rPr lang="en-IN" smtClean="0"/>
              <a:t>20-01-2015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22B2-7B21-473F-BC3A-48FFB99D3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9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84B1-8C80-49EB-A2E1-F5ED01AA4D71}" type="datetimeFigureOut">
              <a:rPr lang="en-IN" smtClean="0"/>
              <a:t>20-01-2015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22B2-7B21-473F-BC3A-48FFB99D3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75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84B1-8C80-49EB-A2E1-F5ED01AA4D71}" type="datetimeFigureOut">
              <a:rPr lang="en-IN" smtClean="0"/>
              <a:t>20-01-2015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22B2-7B21-473F-BC3A-48FFB99D3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34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84B1-8C80-49EB-A2E1-F5ED01AA4D71}" type="datetimeFigureOut">
              <a:rPr lang="en-IN" smtClean="0"/>
              <a:t>20-01-2015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22B2-7B21-473F-BC3A-48FFB99D3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15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84B1-8C80-49EB-A2E1-F5ED01AA4D71}" type="datetimeFigureOut">
              <a:rPr lang="en-IN" smtClean="0"/>
              <a:t>20-01-2015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22B2-7B21-473F-BC3A-48FFB99D3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5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84B1-8C80-49EB-A2E1-F5ED01AA4D71}" type="datetimeFigureOut">
              <a:rPr lang="en-IN" smtClean="0"/>
              <a:t>20-01-2015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22B2-7B21-473F-BC3A-48FFB99D3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36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84B1-8C80-49EB-A2E1-F5ED01AA4D71}" type="datetimeFigureOut">
              <a:rPr lang="en-IN" smtClean="0"/>
              <a:t>20-01-2015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22B2-7B21-473F-BC3A-48FFB99D3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97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84B1-8C80-49EB-A2E1-F5ED01AA4D71}" type="datetimeFigureOut">
              <a:rPr lang="en-IN" smtClean="0"/>
              <a:t>20-01-2015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22B2-7B21-473F-BC3A-48FFB99D3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48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84B1-8C80-49EB-A2E1-F5ED01AA4D71}" type="datetimeFigureOut">
              <a:rPr lang="en-IN" smtClean="0"/>
              <a:t>20-01-2015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22B2-7B21-473F-BC3A-48FFB99D3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43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84B1-8C80-49EB-A2E1-F5ED01AA4D71}" type="datetimeFigureOut">
              <a:rPr lang="en-IN" smtClean="0"/>
              <a:t>20-01-2015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22B2-7B21-473F-BC3A-48FFB99D3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2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84B1-8C80-49EB-A2E1-F5ED01AA4D71}" type="datetimeFigureOut">
              <a:rPr lang="en-IN" smtClean="0"/>
              <a:t>20-01-2015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22B2-7B21-473F-BC3A-48FFB99D3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0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984B1-8C80-49EB-A2E1-F5ED01AA4D71}" type="datetimeFigureOut">
              <a:rPr lang="en-IN" smtClean="0"/>
              <a:t>20-01-2015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222B2-7B21-473F-BC3A-48FFB99D3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37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.uconn.edu/~kconrad/blurbs/galoistheory/galoisaspermgp.pdf" TargetMode="External"/><Relationship Id="rId2" Type="http://schemas.openxmlformats.org/officeDocument/2006/relationships/hyperlink" Target="http://nrich.maths.org/142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th.uiuc.edu/~r-ash/Algebra/Chapter6.pdf" TargetMode="External"/><Relationship Id="rId5" Type="http://schemas.openxmlformats.org/officeDocument/2006/relationships/hyperlink" Target="http://www.math.tifr.res.in/~publ/pamphlets/galoistheory.pdf" TargetMode="External"/><Relationship Id="rId4" Type="http://schemas.openxmlformats.org/officeDocument/2006/relationships/hyperlink" Target="http://www.jmilne.org/math/CourseNotes/FT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GALOIS THEORY AND ROOTS OF FIFTH DEGREE POLYNOMIALS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SHANAY </a:t>
            </a:r>
            <a:r>
              <a:rPr lang="en-IN" dirty="0" smtClean="0"/>
              <a:t>SHAH</a:t>
            </a:r>
          </a:p>
          <a:p>
            <a:r>
              <a:rPr lang="en-IN" dirty="0" smtClean="0"/>
              <a:t>FIFTH YEAR UNDERGRADUATE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856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Radical field </a:t>
            </a:r>
            <a:r>
              <a:rPr lang="en-IN" dirty="0"/>
              <a:t>extensions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"/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838200" y="2108950"/>
                <a:ext cx="10689401" cy="37846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D</a:t>
                </a: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efine a </a:t>
                </a: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radical field extension</a:t>
                </a: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 </a:t>
                </a: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K</a:t>
                </a: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 of a field </a:t>
                </a: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F</a:t>
                </a: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 to be a field extension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which you can get to only using </a:t>
                </a:r>
                <a:r>
                  <a:rPr kumimoji="0" lang="en-US" sz="24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cyclotomic</a:t>
                </a: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 field extensions.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So, </a:t>
                </a: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Q</a:t>
                </a: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[√(1+√2)] is a radical field extension because you can start with 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Q</a:t>
                </a: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, add √2 to form </a:t>
                </a: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Q</a:t>
                </a: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[√2]. Now, 1+√2 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 </a:t>
                </a: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Q</a:t>
                </a: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[√2],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so taking the square root of this you get </a:t>
                </a: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Q</a:t>
                </a: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[√</a:t>
                </a:r>
                <a:r>
                  <a:rPr lang="en-US" sz="24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(1+√2</a:t>
                </a:r>
                <a:r>
                  <a:rPr lang="en-US" sz="2400" dirty="0" smtClean="0">
                    <a:solidFill>
                      <a:srgbClr val="000000"/>
                    </a:solidFill>
                    <a:cs typeface="Arial" panose="020B0604020202020204" pitchFamily="34" charset="0"/>
                  </a:rPr>
                  <a:t>)</a:t>
                </a: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].</a:t>
                </a:r>
                <a:endParaRPr lang="en-US" sz="24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 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IN" sz="2400" dirty="0">
                    <a:cs typeface="Arial" panose="020B0604020202020204" pitchFamily="34" charset="0"/>
                  </a:rPr>
                  <a:t>Q[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IN" sz="2400" i="1">
                        <a:latin typeface="Cambria Math" panose="02040503050406030204" pitchFamily="18" charset="0"/>
                      </a:rPr>
                      <m:t> ,</m:t>
                    </m:r>
                    <m:rad>
                      <m:radPr>
                        <m:deg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IN" sz="2400" dirty="0" smtClean="0">
                    <a:cs typeface="Arial" panose="020B0604020202020204" pitchFamily="34" charset="0"/>
                  </a:rPr>
                  <a:t>] over Q is a radical extension. </a:t>
                </a:r>
                <a:r>
                  <a:rPr lang="en-IN" sz="2400" dirty="0" smtClean="0">
                    <a:solidFill>
                      <a:srgbClr val="000000"/>
                    </a:solidFill>
                    <a:cs typeface="Arial" panose="020B0604020202020204" pitchFamily="34" charset="0"/>
                  </a:rPr>
                  <a:t>So, you got to roots of x</a:t>
                </a:r>
                <a:r>
                  <a:rPr lang="en-IN" sz="2400" baseline="30000" dirty="0" smtClean="0">
                    <a:solidFill>
                      <a:srgbClr val="000000"/>
                    </a:solidFill>
                    <a:cs typeface="Arial" panose="020B0604020202020204" pitchFamily="34" charset="0"/>
                  </a:rPr>
                  <a:t>4</a:t>
                </a:r>
                <a:r>
                  <a:rPr lang="en-IN" sz="2400" dirty="0" smtClean="0">
                    <a:solidFill>
                      <a:srgbClr val="000000"/>
                    </a:solidFill>
                    <a:cs typeface="Arial" panose="020B0604020202020204" pitchFamily="34" charset="0"/>
                  </a:rPr>
                  <a:t> -5x</a:t>
                </a:r>
                <a:r>
                  <a:rPr lang="en-IN" sz="2400" baseline="30000" dirty="0" smtClean="0">
                    <a:solidFill>
                      <a:srgbClr val="000000"/>
                    </a:solidFill>
                    <a:cs typeface="Arial" panose="020B0604020202020204" pitchFamily="34" charset="0"/>
                  </a:rPr>
                  <a:t>2</a:t>
                </a:r>
                <a:r>
                  <a:rPr lang="en-IN" sz="2400" dirty="0" smtClean="0">
                    <a:solidFill>
                      <a:srgbClr val="000000"/>
                    </a:solidFill>
                    <a:cs typeface="Arial" panose="020B0604020202020204" pitchFamily="34" charset="0"/>
                  </a:rPr>
                  <a:t> +6 = 0 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IN" sz="2400" dirty="0" smtClean="0">
                    <a:solidFill>
                      <a:srgbClr val="000000"/>
                    </a:solidFill>
                    <a:cs typeface="Arial" panose="020B0604020202020204" pitchFamily="34" charset="0"/>
                  </a:rPr>
                  <a:t>through a radical extension of Q.</a:t>
                </a:r>
              </a:p>
              <a:p>
                <a:pPr marL="0" indent="0" eaLnBrk="1" hangingPunct="1">
                  <a:buNone/>
                </a:pPr>
                <a:endParaRPr kumimoji="0" lang="en-IN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Rectang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838200" y="2108950"/>
                <a:ext cx="10689401" cy="3784690"/>
              </a:xfrm>
              <a:prstGeom prst="rect">
                <a:avLst/>
              </a:prstGeom>
              <a:blipFill rotWithShape="0">
                <a:blip r:embed="rId2"/>
                <a:stretch>
                  <a:fillRect l="-913" t="-6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18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path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23802"/>
            <a:ext cx="1069235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1) First,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prove that the </a:t>
            </a: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Galois group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of any </a:t>
            </a: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radical field extension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is </a:t>
            </a: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solvable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2) Next, you prove that the </a:t>
            </a: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group </a:t>
            </a:r>
            <a:r>
              <a:rPr kumimoji="0" lang="en-US" sz="2400" b="0" i="1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</a:t>
            </a:r>
            <a:r>
              <a:rPr kumimoji="0" lang="en-US" sz="2400" b="0" i="0" u="sng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5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is not </a:t>
            </a:r>
            <a:r>
              <a:rPr kumimoji="0" lang="en-US" sz="2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solvable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3) Next, prove that every degree n polynomial generates a Galois group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which is a sub-group of </a:t>
            </a:r>
            <a:r>
              <a:rPr lang="en-US" sz="24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4)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Finally, you find a 5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degree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polynomial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 whose Galois group is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</a:t>
            </a:r>
            <a:r>
              <a:rPr kumimoji="0" lang="en-US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5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 </a:t>
            </a: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splitting field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of this polynomial cannot be a radical field extension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because all radical field extensions have solvable Galois groups.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 the roots of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 cannot be built up from +, −, ×, / and the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roots.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cs typeface="Arial" panose="020B0604020202020204" pitchFamily="34" charset="0"/>
              </a:rPr>
              <a:t>Hence no formula.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2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Splitting fields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52208"/>
            <a:ext cx="10363735" cy="40811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Given a polynomial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 we have what is called the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splitting field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of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which is the smallest field extension of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Q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that contains all the roots of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So, if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 =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−2 then the splitting field of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 is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Q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[√2]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(it contains all the roots of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 and if it had fewer elements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it either wouldn't contain all the roots or wouldn't be a field).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Similarly, the splitting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field of </a:t>
            </a:r>
            <a:r>
              <a:rPr lang="en-US" sz="24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q</a:t>
            </a: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) = </a:t>
            </a:r>
            <a:r>
              <a:rPr lang="en-US" sz="24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r>
              <a:rPr lang="en-US" sz="2400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 – 5x</a:t>
            </a:r>
            <a:r>
              <a:rPr lang="en-US" sz="2400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2 </a:t>
            </a: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+ 6 is </a:t>
            </a: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 </a:t>
            </a:r>
            <a:r>
              <a:rPr lang="en-US" sz="2400" i="1" dirty="0">
                <a:solidFill>
                  <a:srgbClr val="000000"/>
                </a:solidFill>
                <a:cs typeface="Arial" panose="020B0604020202020204" pitchFamily="34" charset="0"/>
              </a:rPr>
              <a:t>Q</a:t>
            </a: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[√</a:t>
            </a: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2 ,√3]</a:t>
            </a:r>
          </a:p>
          <a:p>
            <a:pPr marL="0" lvl="0" indent="0">
              <a:lnSpc>
                <a:spcPct val="100000"/>
              </a:lnSpc>
              <a:buNone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en-US" sz="2400" dirty="0">
                <a:cs typeface="Arial" panose="020B0604020202020204" pitchFamily="34" charset="0"/>
              </a:rPr>
              <a:t>f(x) ∈ F[x] is Solvable by Radicals if it has a splitting field E such that </a:t>
            </a:r>
          </a:p>
          <a:p>
            <a:pPr marL="0" indent="0" eaLnBrk="1" hangingPunct="1">
              <a:buNone/>
            </a:pPr>
            <a:r>
              <a:rPr lang="en-US" sz="2400" dirty="0">
                <a:cs typeface="Arial" panose="020B0604020202020204" pitchFamily="34" charset="0"/>
              </a:rPr>
              <a:t>E/F forms a radical extension</a:t>
            </a:r>
            <a:r>
              <a:rPr lang="en-US" sz="2400" dirty="0" smtClean="0">
                <a:cs typeface="Arial" panose="020B0604020202020204" pitchFamily="34" charset="0"/>
              </a:rPr>
              <a:t>.</a:t>
            </a:r>
            <a:endParaRPr lang="en-US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10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path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23802"/>
            <a:ext cx="1069235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1) First,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prove that the </a:t>
            </a: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Galois group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of any </a:t>
            </a: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radical field extension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is </a:t>
            </a: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solvable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2) Next, you prove that the </a:t>
            </a: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group </a:t>
            </a:r>
            <a:r>
              <a:rPr kumimoji="0" lang="en-US" sz="2400" b="0" i="1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</a:t>
            </a:r>
            <a:r>
              <a:rPr kumimoji="0" lang="en-US" sz="2400" b="0" i="0" u="sng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5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is not </a:t>
            </a:r>
            <a:r>
              <a:rPr kumimoji="0" lang="en-US" sz="2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solvable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3) Next, prove that every degree n polynomial generates a Galois group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which is a sub-group of </a:t>
            </a:r>
            <a:r>
              <a:rPr lang="en-US" sz="24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4)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Finally, you find a 5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degree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polynomial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 whose Galois group is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</a:t>
            </a:r>
            <a:r>
              <a:rPr kumimoji="0" lang="en-US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5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 </a:t>
            </a: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splitting field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of this polynomial cannot be a radical field extension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because all radical field extensions have solvable Galois groups.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 the roots of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 cannot be built up from +, −, ×, / and the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roots.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cs typeface="Arial" panose="020B0604020202020204" pitchFamily="34" charset="0"/>
              </a:rPr>
              <a:t>Hence no formula.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6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Field </a:t>
            </a:r>
            <a:r>
              <a:rPr lang="en-IN" dirty="0" err="1" smtClean="0"/>
              <a:t>automorphism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293135"/>
            <a:ext cx="1157720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field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automorphism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has to be an invertible function such that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+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)=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)+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)=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and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(1/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)=1/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/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f : (a + b</a:t>
            </a: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√2)       (a  - b√2) is an </a:t>
            </a:r>
            <a:r>
              <a:rPr lang="en-US" sz="24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automorphism</a:t>
            </a: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. It can equivalently be defined as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f which is an </a:t>
            </a:r>
            <a:r>
              <a:rPr lang="en-US" sz="24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automorphism</a:t>
            </a: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 fixes Q and takes </a:t>
            </a: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√2 </a:t>
            </a: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to -</a:t>
            </a: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√2 </a:t>
            </a: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(permutes roots).</a:t>
            </a:r>
          </a:p>
          <a:p>
            <a:pPr marL="0" lvl="0" indent="0">
              <a:lnSpc>
                <a:spcPct val="100000"/>
              </a:lnSpc>
              <a:buNone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But permutation doesn’t always give </a:t>
            </a:r>
            <a:r>
              <a:rPr lang="en-US" sz="24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automorphisms</a:t>
            </a: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46925" y="4389269"/>
            <a:ext cx="347730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9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</a:t>
            </a:r>
            <a:r>
              <a:rPr lang="en-IN" dirty="0" smtClean="0"/>
              <a:t>-</a:t>
            </a:r>
            <a:r>
              <a:rPr lang="en-IN" dirty="0" err="1" smtClean="0"/>
              <a:t>automorphism</a:t>
            </a:r>
            <a:endParaRPr lang="en-I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2947160"/>
            <a:ext cx="9459641" cy="2108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More specifically, if we have a field extension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 a field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then an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F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automorphism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of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an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automorphism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the additional property that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)=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for all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in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The previous f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was a Q-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automorphism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45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Galois group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739137"/>
            <a:ext cx="1127449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we have a field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which is a field extension of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Q,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then we have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collection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Q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automorphisms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of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collection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group with the operation defined by composition: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are in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i.e. they are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Q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automorphisms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of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then 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f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⋅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Q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automorphism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defined by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(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f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⋅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)(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)=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))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called the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Galois group of the field extension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F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over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Q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usually written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Gal(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/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Q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the splitting field of a polynomial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then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called the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Galois group of the polynomial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written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Gal(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004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path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23802"/>
            <a:ext cx="1069235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1) First,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prove that the </a:t>
            </a: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Galois group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of any </a:t>
            </a: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radical field extension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is </a:t>
            </a: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solvable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2) Next, you prove that the </a:t>
            </a: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group </a:t>
            </a:r>
            <a:r>
              <a:rPr kumimoji="0" lang="en-US" sz="2400" b="0" i="1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</a:t>
            </a:r>
            <a:r>
              <a:rPr kumimoji="0" lang="en-US" sz="2400" b="0" i="0" u="sng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5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is not </a:t>
            </a:r>
            <a:r>
              <a:rPr kumimoji="0" lang="en-US" sz="2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solvable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3) Next, prove that every degree n polynomial generates a Galois group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which is a sub-group of </a:t>
            </a:r>
            <a:r>
              <a:rPr lang="en-US" sz="24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4)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Finally, you find a 5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degree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polynomial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 whose Galois group is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</a:t>
            </a:r>
            <a:r>
              <a:rPr kumimoji="0" lang="en-US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5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 </a:t>
            </a: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splitting field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of this polynomial cannot be a radical field extension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because all radical field extensions have solvable Galois groups.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 the roots of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 cannot be built up from +, −, ×, / and the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roots.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cs typeface="Arial" panose="020B0604020202020204" pitchFamily="34" charset="0"/>
              </a:rPr>
              <a:t>Hence no formula.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38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Solvable group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group G that has a series of normal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subgroups {e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 = H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···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 where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each 0 ≤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≤ n, H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i+1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/H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Abelian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Abelian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Groups are solvable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Non-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Abelian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 simple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Groups are not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solvable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(Simple: 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group with no proper, non-trivial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subgroup)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Subgroups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solvable groups are also solvable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Gal(E/F) is not solvable, then f(x) is not solvable by radicals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54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Solvable groups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</a:t>
            </a:r>
            <a:r>
              <a:rPr lang="en-IN" baseline="-25000" dirty="0" smtClean="0"/>
              <a:t>1</a:t>
            </a:r>
            <a:r>
              <a:rPr lang="en-IN" dirty="0" smtClean="0"/>
              <a:t>, S</a:t>
            </a:r>
            <a:r>
              <a:rPr lang="en-IN" baseline="-25000" dirty="0" smtClean="0"/>
              <a:t>2</a:t>
            </a:r>
            <a:r>
              <a:rPr lang="en-IN" dirty="0" smtClean="0"/>
              <a:t>,</a:t>
            </a:r>
            <a:r>
              <a:rPr lang="en-IN" baseline="-25000" dirty="0" smtClean="0"/>
              <a:t> </a:t>
            </a:r>
            <a:r>
              <a:rPr lang="en-IN" dirty="0" smtClean="0"/>
              <a:t>S</a:t>
            </a:r>
            <a:r>
              <a:rPr lang="en-IN" baseline="-25000" dirty="0" smtClean="0"/>
              <a:t>3</a:t>
            </a:r>
            <a:r>
              <a:rPr lang="en-IN" dirty="0" smtClean="0"/>
              <a:t>,</a:t>
            </a:r>
            <a:r>
              <a:rPr lang="en-IN" baseline="-25000" dirty="0" smtClean="0"/>
              <a:t> </a:t>
            </a:r>
            <a:r>
              <a:rPr lang="en-IN" dirty="0" smtClean="0"/>
              <a:t>S</a:t>
            </a:r>
            <a:r>
              <a:rPr lang="en-IN" baseline="-25000" dirty="0" smtClean="0"/>
              <a:t>4 </a:t>
            </a:r>
            <a:r>
              <a:rPr lang="en-IN" dirty="0" smtClean="0"/>
              <a:t>are solvable.</a:t>
            </a:r>
          </a:p>
          <a:p>
            <a:r>
              <a:rPr lang="en-IN" dirty="0" smtClean="0"/>
              <a:t>Hence, all subgroups of </a:t>
            </a:r>
            <a:r>
              <a:rPr lang="en-IN" dirty="0"/>
              <a:t>S</a:t>
            </a:r>
            <a:r>
              <a:rPr lang="en-IN" baseline="-25000" dirty="0"/>
              <a:t>1</a:t>
            </a:r>
            <a:r>
              <a:rPr lang="en-IN" dirty="0"/>
              <a:t>, S</a:t>
            </a:r>
            <a:r>
              <a:rPr lang="en-IN" baseline="-25000" dirty="0"/>
              <a:t>2</a:t>
            </a:r>
            <a:r>
              <a:rPr lang="en-IN" dirty="0"/>
              <a:t>,</a:t>
            </a:r>
            <a:r>
              <a:rPr lang="en-IN" baseline="-25000" dirty="0"/>
              <a:t> </a:t>
            </a:r>
            <a:r>
              <a:rPr lang="en-IN" dirty="0"/>
              <a:t>S</a:t>
            </a:r>
            <a:r>
              <a:rPr lang="en-IN" baseline="-25000" dirty="0"/>
              <a:t>3</a:t>
            </a:r>
            <a:r>
              <a:rPr lang="en-IN" dirty="0"/>
              <a:t>,</a:t>
            </a:r>
            <a:r>
              <a:rPr lang="en-IN" baseline="-25000" dirty="0"/>
              <a:t> </a:t>
            </a:r>
            <a:r>
              <a:rPr lang="en-IN" dirty="0"/>
              <a:t>S</a:t>
            </a:r>
            <a:r>
              <a:rPr lang="en-IN" baseline="-25000" dirty="0"/>
              <a:t>4 </a:t>
            </a:r>
            <a:r>
              <a:rPr lang="en-IN" dirty="0"/>
              <a:t>are solvable</a:t>
            </a:r>
            <a:r>
              <a:rPr lang="en-IN" dirty="0" smtClean="0"/>
              <a:t>.</a:t>
            </a:r>
          </a:p>
          <a:p>
            <a:r>
              <a:rPr lang="en-IN" dirty="0" smtClean="0"/>
              <a:t>A</a:t>
            </a:r>
            <a:r>
              <a:rPr lang="en-IN" baseline="-25000" dirty="0" smtClean="0"/>
              <a:t>5</a:t>
            </a:r>
            <a:r>
              <a:rPr lang="en-IN" dirty="0" smtClean="0"/>
              <a:t>, a sub-group of S</a:t>
            </a:r>
            <a:r>
              <a:rPr lang="en-IN" baseline="-25000" dirty="0" smtClean="0"/>
              <a:t>5</a:t>
            </a:r>
            <a:r>
              <a:rPr lang="en-IN" dirty="0" smtClean="0"/>
              <a:t>, is non </a:t>
            </a:r>
            <a:r>
              <a:rPr lang="en-IN" dirty="0" err="1" smtClean="0"/>
              <a:t>abelian</a:t>
            </a:r>
            <a:r>
              <a:rPr lang="en-IN" dirty="0" smtClean="0"/>
              <a:t> and simple, hence not solvable. </a:t>
            </a:r>
          </a:p>
          <a:p>
            <a:r>
              <a:rPr lang="en-IN" dirty="0" smtClean="0"/>
              <a:t>Hence, S</a:t>
            </a:r>
            <a:r>
              <a:rPr lang="en-IN" baseline="-25000" dirty="0" smtClean="0"/>
              <a:t>5</a:t>
            </a:r>
            <a:r>
              <a:rPr lang="en-IN" dirty="0" smtClean="0"/>
              <a:t> is not solvable.</a:t>
            </a:r>
          </a:p>
          <a:p>
            <a:endParaRPr lang="en-IN" dirty="0" smtClean="0"/>
          </a:p>
          <a:p>
            <a:r>
              <a:rPr lang="en-IN" dirty="0"/>
              <a:t>n</a:t>
            </a:r>
            <a:r>
              <a:rPr lang="en-IN" baseline="30000" dirty="0" smtClean="0"/>
              <a:t>th</a:t>
            </a:r>
            <a:r>
              <a:rPr lang="en-IN" dirty="0" smtClean="0"/>
              <a:t> degree polynomials give Galois groups which are sub-groups of </a:t>
            </a:r>
            <a:r>
              <a:rPr lang="en-IN" dirty="0" err="1" smtClean="0"/>
              <a:t>S</a:t>
            </a:r>
            <a:r>
              <a:rPr lang="en-IN" baseline="-25000" dirty="0" err="1" smtClean="0"/>
              <a:t>n</a:t>
            </a:r>
            <a:r>
              <a:rPr lang="en-IN" dirty="0" smtClean="0"/>
              <a:t>.</a:t>
            </a:r>
          </a:p>
          <a:p>
            <a:r>
              <a:rPr lang="en-IN" dirty="0" smtClean="0"/>
              <a:t>Hence, we can only hope to find “polynomials with no formula for roots” when the degree is 5 or more.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741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 : The set of natural numbers</a:t>
            </a:r>
          </a:p>
          <a:p>
            <a:r>
              <a:rPr lang="en-IN" dirty="0" smtClean="0"/>
              <a:t>Z : </a:t>
            </a:r>
            <a:r>
              <a:rPr lang="en-IN" dirty="0"/>
              <a:t>The set of </a:t>
            </a:r>
            <a:r>
              <a:rPr lang="en-IN" dirty="0" smtClean="0"/>
              <a:t>integers</a:t>
            </a:r>
          </a:p>
          <a:p>
            <a:r>
              <a:rPr lang="en-IN" dirty="0" smtClean="0"/>
              <a:t>Q : The set of rational numbers</a:t>
            </a:r>
          </a:p>
          <a:p>
            <a:r>
              <a:rPr lang="en-IN" dirty="0"/>
              <a:t>R</a:t>
            </a:r>
            <a:r>
              <a:rPr lang="en-IN" dirty="0" smtClean="0"/>
              <a:t> : </a:t>
            </a:r>
            <a:r>
              <a:rPr lang="en-IN" dirty="0"/>
              <a:t>The set of </a:t>
            </a:r>
            <a:r>
              <a:rPr lang="en-IN" dirty="0" smtClean="0"/>
              <a:t>real numbers</a:t>
            </a:r>
          </a:p>
          <a:p>
            <a:r>
              <a:rPr lang="en-IN" dirty="0" smtClean="0"/>
              <a:t>C: </a:t>
            </a:r>
            <a:r>
              <a:rPr lang="en-IN" dirty="0"/>
              <a:t>The set of </a:t>
            </a:r>
            <a:r>
              <a:rPr lang="en-IN" dirty="0" smtClean="0"/>
              <a:t>complex numbers</a:t>
            </a:r>
          </a:p>
          <a:p>
            <a:endParaRPr lang="en-IN" dirty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49276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path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23802"/>
            <a:ext cx="1069235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1) First,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prove that the </a:t>
            </a: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Galois group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of any </a:t>
            </a: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radical field extension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is </a:t>
            </a: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solvable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2) Next, you prove that the </a:t>
            </a: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group </a:t>
            </a:r>
            <a:r>
              <a:rPr kumimoji="0" lang="en-US" sz="2400" b="0" i="1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</a:t>
            </a:r>
            <a:r>
              <a:rPr kumimoji="0" lang="en-US" sz="2400" b="0" i="0" u="sng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5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is not </a:t>
            </a:r>
            <a:r>
              <a:rPr kumimoji="0" lang="en-US" sz="2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solvable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3) Next, prove that every degree n polynomial generates a Galois group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which is a sub-group of </a:t>
            </a:r>
            <a:r>
              <a:rPr lang="en-US" sz="24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4)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Finally, you find a 5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degree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polynomial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 whose Galois group is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</a:t>
            </a:r>
            <a:r>
              <a:rPr kumimoji="0" lang="en-US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5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 </a:t>
            </a: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splitting field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of this polynomial cannot be a radical field extension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because all radical field extensions have solvable Galois groups.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 the roots of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 cannot be built up from +, −, ×, / and the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roots.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cs typeface="Arial" panose="020B0604020202020204" pitchFamily="34" charset="0"/>
              </a:rPr>
              <a:t>Hence no formula.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38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f(x) is irreducible in F[x] and E is a splitting field of  f(x), </a:t>
            </a:r>
          </a:p>
          <a:p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Φ∈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Gal(E/F) permutes the roots of f(x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root of f(x), then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     =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Φ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(f(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 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		             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because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 is fixed by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=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Operation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Preserving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since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∉ F, it is not necessarily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f(x) ∈ F[x] has degree n, then Gal(E/F) is isomorphic to a subgroup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(E being a splitting field of F)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35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512764"/>
            <a:ext cx="7772400" cy="6302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Example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5363" name="TextBox 2"/>
          <p:cNvSpPr txBox="1">
            <a:spLocks noChangeArrowheads="1"/>
          </p:cNvSpPr>
          <p:nvPr/>
        </p:nvSpPr>
        <p:spPr bwMode="auto">
          <a:xfrm>
            <a:off x="2438401" y="1676401"/>
            <a:ext cx="43148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anose="02020603050405020304" pitchFamily="18" charset="0"/>
              </a:rPr>
              <a:t>Consider E = ℚ(</a:t>
            </a:r>
            <a:r>
              <a:rPr lang="el-GR" dirty="0">
                <a:latin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</a:rPr>
              <a:t>,</a:t>
            </a:r>
            <a:r>
              <a:rPr lang="en-US" baseline="30000" dirty="0">
                <a:latin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</a:rPr>
              <a:t>√2)     where </a:t>
            </a:r>
            <a:r>
              <a:rPr lang="el-GR" dirty="0">
                <a:latin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</a:rPr>
              <a:t> = </a:t>
            </a:r>
            <a:r>
              <a:rPr lang="en-US" u="sng" dirty="0">
                <a:latin typeface="Times New Roman" panose="02020603050405020304" pitchFamily="18" charset="0"/>
              </a:rPr>
              <a:t>-1+i√3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</a:rPr>
              <a:t>				2</a:t>
            </a:r>
          </a:p>
        </p:txBody>
      </p:sp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2438400" y="2819400"/>
            <a:ext cx="539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anose="02020603050405020304" pitchFamily="18" charset="0"/>
              </a:rPr>
              <a:t>Then the elements of Gal(E/ℚ) are described as follows: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33600" y="4038601"/>
          <a:ext cx="8305800" cy="152400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66800"/>
                <a:gridCol w="1143000"/>
                <a:gridCol w="1524000"/>
                <a:gridCol w="1447800"/>
                <a:gridCol w="1524000"/>
                <a:gridCol w="1600200"/>
              </a:tblGrid>
              <a:tr h="40901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e</a:t>
                      </a:r>
                      <a:endParaRPr lang="en-US" sz="1800" b="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dirty="0" smtClean="0"/>
                        <a:t>α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dirty="0" smtClean="0"/>
                        <a:t>β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dirty="0" smtClean="0"/>
                        <a:t>β</a:t>
                      </a:r>
                      <a:r>
                        <a:rPr lang="en-US" sz="1800" b="0" baseline="30000" dirty="0" smtClean="0"/>
                        <a:t>2</a:t>
                      </a:r>
                      <a:endParaRPr lang="en-US" sz="1800" b="0" baseline="30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dirty="0" smtClean="0"/>
                        <a:t>αβ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dirty="0" smtClean="0"/>
                        <a:t>αβ</a:t>
                      </a:r>
                      <a:r>
                        <a:rPr lang="en-US" sz="1800" b="0" baseline="30000" dirty="0" smtClean="0"/>
                        <a:t>2</a:t>
                      </a:r>
                      <a:endParaRPr lang="en-US" sz="1800" b="0" baseline="30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409015">
                <a:tc>
                  <a:txBody>
                    <a:bodyPr/>
                    <a:lstStyle/>
                    <a:p>
                      <a:pPr algn="ctr"/>
                      <a:r>
                        <a:rPr lang="el-GR" sz="1800" b="0" dirty="0" smtClean="0">
                          <a:solidFill>
                            <a:schemeClr val="tx1"/>
                          </a:solidFill>
                        </a:rPr>
                        <a:t>ω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l-GR" sz="1800" b="0" dirty="0" smtClean="0">
                          <a:solidFill>
                            <a:schemeClr val="tx1"/>
                          </a:solidFill>
                        </a:rPr>
                        <a:t>ω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dirty="0" smtClean="0">
                          <a:solidFill>
                            <a:schemeClr val="tx1"/>
                          </a:solidFill>
                        </a:rPr>
                        <a:t>ω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l-GR" sz="1800" b="0" dirty="0" smtClean="0">
                          <a:solidFill>
                            <a:schemeClr val="tx1"/>
                          </a:solidFill>
                        </a:rPr>
                        <a:t>ω</a:t>
                      </a:r>
                      <a:r>
                        <a:rPr lang="en-US" sz="1800" b="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dirty="0" smtClean="0">
                          <a:solidFill>
                            <a:schemeClr val="tx1"/>
                          </a:solidFill>
                        </a:rPr>
                        <a:t>ω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l-GR" sz="1800" b="0" dirty="0" smtClean="0">
                          <a:solidFill>
                            <a:schemeClr val="tx1"/>
                          </a:solidFill>
                        </a:rPr>
                        <a:t>ω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dirty="0" smtClean="0">
                          <a:solidFill>
                            <a:schemeClr val="tx1"/>
                          </a:solidFill>
                        </a:rPr>
                        <a:t>ω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l-GR" sz="1800" b="0" dirty="0" smtClean="0">
                          <a:solidFill>
                            <a:schemeClr val="tx1"/>
                          </a:solidFill>
                        </a:rPr>
                        <a:t>ω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dirty="0" smtClean="0">
                          <a:solidFill>
                            <a:schemeClr val="tx1"/>
                          </a:solidFill>
                        </a:rPr>
                        <a:t>ω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l-GR" sz="1800" b="0" dirty="0" smtClean="0">
                          <a:solidFill>
                            <a:schemeClr val="tx1"/>
                          </a:solidFill>
                        </a:rPr>
                        <a:t>ω</a:t>
                      </a:r>
                      <a:r>
                        <a:rPr lang="en-US" sz="1800" b="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dirty="0" smtClean="0">
                          <a:solidFill>
                            <a:schemeClr val="tx1"/>
                          </a:solidFill>
                        </a:rPr>
                        <a:t>ω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l-GR" sz="1800" b="0" dirty="0" smtClean="0">
                          <a:solidFill>
                            <a:schemeClr val="tx1"/>
                          </a:solidFill>
                        </a:rPr>
                        <a:t>ω</a:t>
                      </a:r>
                      <a:r>
                        <a:rPr lang="en-US" sz="1800" b="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05971"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√2→</a:t>
                      </a:r>
                      <a:r>
                        <a:rPr lang="en-US" sz="1800" b="0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√2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√2→</a:t>
                      </a:r>
                      <a:r>
                        <a:rPr lang="en-US" sz="1800" b="0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√2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√2→</a:t>
                      </a:r>
                      <a:r>
                        <a:rPr lang="el-GR" sz="1800" b="0" dirty="0" smtClean="0">
                          <a:solidFill>
                            <a:schemeClr val="tx1"/>
                          </a:solidFill>
                        </a:rPr>
                        <a:t>ω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· </a:t>
                      </a:r>
                      <a:r>
                        <a:rPr lang="en-US" sz="1800" b="0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√2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√2→</a:t>
                      </a:r>
                      <a:r>
                        <a:rPr lang="el-GR" sz="1800" b="0" dirty="0" smtClean="0">
                          <a:solidFill>
                            <a:schemeClr val="tx1"/>
                          </a:solidFill>
                        </a:rPr>
                        <a:t>ω</a:t>
                      </a:r>
                      <a:r>
                        <a:rPr lang="en-US" sz="1800" b="0" baseline="3000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· </a:t>
                      </a:r>
                      <a:r>
                        <a:rPr lang="en-US" sz="1800" b="0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√2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√2→</a:t>
                      </a:r>
                      <a:r>
                        <a:rPr lang="el-GR" sz="1800" b="0" dirty="0" smtClean="0">
                          <a:solidFill>
                            <a:schemeClr val="tx1"/>
                          </a:solidFill>
                        </a:rPr>
                        <a:t>ω</a:t>
                      </a:r>
                      <a:r>
                        <a:rPr lang="en-US" sz="1800" b="0" baseline="3000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· </a:t>
                      </a:r>
                      <a:r>
                        <a:rPr lang="en-US" sz="1800" b="0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√2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√2→</a:t>
                      </a:r>
                      <a:r>
                        <a:rPr lang="el-GR" sz="1800" b="0" dirty="0" smtClean="0">
                          <a:solidFill>
                            <a:schemeClr val="tx1"/>
                          </a:solidFill>
                        </a:rPr>
                        <a:t>ω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· </a:t>
                      </a:r>
                      <a:r>
                        <a:rPr lang="en-US" sz="1800" b="0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√2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5384" name="TextBox 5"/>
          <p:cNvSpPr txBox="1">
            <a:spLocks noChangeArrowheads="1"/>
          </p:cNvSpPr>
          <p:nvPr/>
        </p:nvSpPr>
        <p:spPr bwMode="auto">
          <a:xfrm>
            <a:off x="2209800" y="5715000"/>
            <a:ext cx="3968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</a:rPr>
              <a:t>Note:  Gal(E/ ℚ ) is not Abelian. </a:t>
            </a:r>
            <a:r>
              <a:rPr lang="el-GR">
                <a:latin typeface="Times New Roman" panose="02020603050405020304" pitchFamily="18" charset="0"/>
              </a:rPr>
              <a:t>αβ</a:t>
            </a:r>
            <a:r>
              <a:rPr lang="en-US">
                <a:latin typeface="Times New Roman" panose="02020603050405020304" pitchFamily="18" charset="0"/>
              </a:rPr>
              <a:t> ≠ </a:t>
            </a:r>
            <a:r>
              <a:rPr lang="el-GR">
                <a:latin typeface="Times New Roman" panose="02020603050405020304" pitchFamily="18" charset="0"/>
              </a:rPr>
              <a:t>βα</a:t>
            </a:r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05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7772400" cy="6302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</a:rPr>
              <a:t>Lattices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4495801" y="914400"/>
            <a:ext cx="2144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</a:rPr>
              <a:t>{e,</a:t>
            </a:r>
            <a:r>
              <a:rPr lang="el-GR">
                <a:latin typeface="Times New Roman" panose="02020603050405020304" pitchFamily="18" charset="0"/>
              </a:rPr>
              <a:t> α</a:t>
            </a:r>
            <a:r>
              <a:rPr lang="en-US">
                <a:latin typeface="Times New Roman" panose="02020603050405020304" pitchFamily="18" charset="0"/>
              </a:rPr>
              <a:t>,</a:t>
            </a:r>
            <a:r>
              <a:rPr lang="el-GR">
                <a:latin typeface="Times New Roman" panose="02020603050405020304" pitchFamily="18" charset="0"/>
              </a:rPr>
              <a:t> β</a:t>
            </a:r>
            <a:r>
              <a:rPr lang="en-US">
                <a:latin typeface="Times New Roman" panose="02020603050405020304" pitchFamily="18" charset="0"/>
              </a:rPr>
              <a:t>,</a:t>
            </a:r>
            <a:r>
              <a:rPr lang="el-GR">
                <a:latin typeface="Times New Roman" panose="02020603050405020304" pitchFamily="18" charset="0"/>
              </a:rPr>
              <a:t> β</a:t>
            </a:r>
            <a:r>
              <a:rPr lang="en-US" baseline="30000">
                <a:latin typeface="Times New Roman" panose="02020603050405020304" pitchFamily="18" charset="0"/>
              </a:rPr>
              <a:t>2</a:t>
            </a:r>
            <a:r>
              <a:rPr lang="en-US">
                <a:latin typeface="Times New Roman" panose="02020603050405020304" pitchFamily="18" charset="0"/>
              </a:rPr>
              <a:t>,</a:t>
            </a:r>
            <a:r>
              <a:rPr lang="el-GR">
                <a:latin typeface="Times New Roman" panose="02020603050405020304" pitchFamily="18" charset="0"/>
              </a:rPr>
              <a:t> αβ</a:t>
            </a:r>
            <a:r>
              <a:rPr lang="en-US">
                <a:latin typeface="Times New Roman" panose="02020603050405020304" pitchFamily="18" charset="0"/>
              </a:rPr>
              <a:t>,</a:t>
            </a:r>
            <a:r>
              <a:rPr lang="el-GR">
                <a:latin typeface="Times New Roman" panose="02020603050405020304" pitchFamily="18" charset="0"/>
              </a:rPr>
              <a:t> αβ</a:t>
            </a:r>
            <a:r>
              <a:rPr lang="en-US" baseline="30000">
                <a:latin typeface="Times New Roman" panose="02020603050405020304" pitchFamily="18" charset="0"/>
              </a:rPr>
              <a:t>2</a:t>
            </a:r>
            <a:r>
              <a:rPr lang="en-US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2590801" y="1905000"/>
            <a:ext cx="7400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</a:rPr>
              <a:t>{e,</a:t>
            </a:r>
            <a:r>
              <a:rPr lang="el-GR">
                <a:latin typeface="Times New Roman" panose="02020603050405020304" pitchFamily="18" charset="0"/>
              </a:rPr>
              <a:t> β</a:t>
            </a:r>
            <a:r>
              <a:rPr lang="en-US">
                <a:latin typeface="Times New Roman" panose="02020603050405020304" pitchFamily="18" charset="0"/>
              </a:rPr>
              <a:t>,</a:t>
            </a:r>
            <a:r>
              <a:rPr lang="el-GR">
                <a:latin typeface="Times New Roman" panose="02020603050405020304" pitchFamily="18" charset="0"/>
              </a:rPr>
              <a:t> β</a:t>
            </a:r>
            <a:r>
              <a:rPr lang="en-US" baseline="30000">
                <a:latin typeface="Times New Roman" panose="02020603050405020304" pitchFamily="18" charset="0"/>
              </a:rPr>
              <a:t>2</a:t>
            </a:r>
            <a:r>
              <a:rPr lang="en-US">
                <a:latin typeface="Times New Roman" panose="02020603050405020304" pitchFamily="18" charset="0"/>
              </a:rPr>
              <a:t>}				{e,</a:t>
            </a:r>
            <a:r>
              <a:rPr lang="el-GR">
                <a:latin typeface="Times New Roman" panose="02020603050405020304" pitchFamily="18" charset="0"/>
              </a:rPr>
              <a:t> α</a:t>
            </a:r>
            <a:r>
              <a:rPr lang="en-US">
                <a:latin typeface="Times New Roman" panose="02020603050405020304" pitchFamily="18" charset="0"/>
              </a:rPr>
              <a:t>}	{e,</a:t>
            </a:r>
            <a:r>
              <a:rPr lang="el-GR">
                <a:latin typeface="Times New Roman" panose="02020603050405020304" pitchFamily="18" charset="0"/>
              </a:rPr>
              <a:t> αβ</a:t>
            </a:r>
            <a:r>
              <a:rPr lang="en-US">
                <a:latin typeface="Times New Roman" panose="02020603050405020304" pitchFamily="18" charset="0"/>
              </a:rPr>
              <a:t>}		{e,</a:t>
            </a:r>
            <a:r>
              <a:rPr lang="el-GR">
                <a:latin typeface="Times New Roman" panose="02020603050405020304" pitchFamily="18" charset="0"/>
              </a:rPr>
              <a:t> αβ</a:t>
            </a:r>
            <a:r>
              <a:rPr lang="en-US" baseline="30000">
                <a:latin typeface="Times New Roman" panose="02020603050405020304" pitchFamily="18" charset="0"/>
              </a:rPr>
              <a:t>2</a:t>
            </a:r>
            <a:r>
              <a:rPr lang="en-US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3505201" y="1371600"/>
            <a:ext cx="5840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</a:rPr>
              <a:t>2			3	3		3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0800000" flipV="1">
            <a:off x="3429000" y="1295400"/>
            <a:ext cx="1219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5943600" y="1371600"/>
            <a:ext cx="609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77000" y="1295400"/>
            <a:ext cx="990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53200" y="1219200"/>
            <a:ext cx="2743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4" name="TextBox 13"/>
          <p:cNvSpPr txBox="1">
            <a:spLocks noChangeArrowheads="1"/>
          </p:cNvSpPr>
          <p:nvPr/>
        </p:nvSpPr>
        <p:spPr bwMode="auto">
          <a:xfrm>
            <a:off x="5562600" y="3505200"/>
            <a:ext cx="508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</a:rPr>
              <a:t>{e}</a:t>
            </a:r>
          </a:p>
        </p:txBody>
      </p:sp>
      <p:sp>
        <p:nvSpPr>
          <p:cNvPr id="16395" name="TextBox 14"/>
          <p:cNvSpPr txBox="1">
            <a:spLocks noChangeArrowheads="1"/>
          </p:cNvSpPr>
          <p:nvPr/>
        </p:nvSpPr>
        <p:spPr bwMode="auto">
          <a:xfrm>
            <a:off x="3429000" y="2514600"/>
            <a:ext cx="5378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</a:rPr>
              <a:t>3			2	2	        2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2800" y="2286000"/>
            <a:ext cx="21336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5524500" y="2552700"/>
            <a:ext cx="1143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 flipV="1">
            <a:off x="6019800" y="2286000"/>
            <a:ext cx="12954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6394" idx="3"/>
          </p:cNvCxnSpPr>
          <p:nvPr/>
        </p:nvCxnSpPr>
        <p:spPr>
          <a:xfrm rot="10800000" flipV="1">
            <a:off x="6070600" y="2286000"/>
            <a:ext cx="2997200" cy="140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0" name="TextBox 25"/>
          <p:cNvSpPr txBox="1">
            <a:spLocks noChangeArrowheads="1"/>
          </p:cNvSpPr>
          <p:nvPr/>
        </p:nvSpPr>
        <p:spPr bwMode="auto">
          <a:xfrm>
            <a:off x="4800600" y="4114800"/>
            <a:ext cx="1487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</a:rPr>
              <a:t>E = ℚ (</a:t>
            </a:r>
            <a:r>
              <a:rPr lang="el-GR">
                <a:latin typeface="Times New Roman" panose="02020603050405020304" pitchFamily="18" charset="0"/>
              </a:rPr>
              <a:t>ω</a:t>
            </a:r>
            <a:r>
              <a:rPr lang="en-US">
                <a:latin typeface="Times New Roman" panose="02020603050405020304" pitchFamily="18" charset="0"/>
              </a:rPr>
              <a:t>,</a:t>
            </a:r>
            <a:r>
              <a:rPr lang="en-US" baseline="30000">
                <a:latin typeface="Times New Roman" panose="02020603050405020304" pitchFamily="18" charset="0"/>
              </a:rPr>
              <a:t>3</a:t>
            </a:r>
            <a:r>
              <a:rPr lang="en-US">
                <a:latin typeface="Times New Roman" panose="02020603050405020304" pitchFamily="18" charset="0"/>
              </a:rPr>
              <a:t>√2)</a:t>
            </a:r>
          </a:p>
        </p:txBody>
      </p:sp>
      <p:sp>
        <p:nvSpPr>
          <p:cNvPr id="16401" name="TextBox 26"/>
          <p:cNvSpPr txBox="1">
            <a:spLocks noChangeArrowheads="1"/>
          </p:cNvSpPr>
          <p:nvPr/>
        </p:nvSpPr>
        <p:spPr bwMode="auto">
          <a:xfrm>
            <a:off x="2667000" y="5105400"/>
            <a:ext cx="725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</a:rPr>
              <a:t>ℚ (</a:t>
            </a:r>
            <a:r>
              <a:rPr lang="el-GR">
                <a:latin typeface="Times New Roman" panose="02020603050405020304" pitchFamily="18" charset="0"/>
              </a:rPr>
              <a:t>ω</a:t>
            </a:r>
            <a:r>
              <a:rPr lang="en-US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6402" name="TextBox 27"/>
          <p:cNvSpPr txBox="1">
            <a:spLocks noChangeArrowheads="1"/>
          </p:cNvSpPr>
          <p:nvPr/>
        </p:nvSpPr>
        <p:spPr bwMode="auto">
          <a:xfrm>
            <a:off x="5715001" y="5181600"/>
            <a:ext cx="892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</a:rPr>
              <a:t>ℚ (</a:t>
            </a:r>
            <a:r>
              <a:rPr lang="en-US" baseline="30000">
                <a:latin typeface="Times New Roman" panose="02020603050405020304" pitchFamily="18" charset="0"/>
              </a:rPr>
              <a:t>3</a:t>
            </a:r>
            <a:r>
              <a:rPr lang="en-US">
                <a:latin typeface="Times New Roman" panose="02020603050405020304" pitchFamily="18" charset="0"/>
              </a:rPr>
              <a:t>√2)</a:t>
            </a:r>
          </a:p>
        </p:txBody>
      </p:sp>
      <p:sp>
        <p:nvSpPr>
          <p:cNvPr id="16403" name="TextBox 28"/>
          <p:cNvSpPr txBox="1">
            <a:spLocks noChangeArrowheads="1"/>
          </p:cNvSpPr>
          <p:nvPr/>
        </p:nvSpPr>
        <p:spPr bwMode="auto">
          <a:xfrm>
            <a:off x="7086601" y="5181600"/>
            <a:ext cx="1236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</a:rPr>
              <a:t>ℚ (</a:t>
            </a:r>
            <a:r>
              <a:rPr lang="el-GR">
                <a:latin typeface="Times New Roman" panose="02020603050405020304" pitchFamily="18" charset="0"/>
              </a:rPr>
              <a:t>ω</a:t>
            </a:r>
            <a:r>
              <a:rPr lang="en-US">
                <a:latin typeface="Times New Roman" panose="02020603050405020304" pitchFamily="18" charset="0"/>
              </a:rPr>
              <a:t> · </a:t>
            </a:r>
            <a:r>
              <a:rPr lang="en-US" baseline="30000">
                <a:latin typeface="Times New Roman" panose="02020603050405020304" pitchFamily="18" charset="0"/>
              </a:rPr>
              <a:t>3</a:t>
            </a:r>
            <a:r>
              <a:rPr lang="en-US">
                <a:latin typeface="Times New Roman" panose="02020603050405020304" pitchFamily="18" charset="0"/>
              </a:rPr>
              <a:t>√2)</a:t>
            </a:r>
          </a:p>
        </p:txBody>
      </p:sp>
      <p:sp>
        <p:nvSpPr>
          <p:cNvPr id="16404" name="TextBox 29"/>
          <p:cNvSpPr txBox="1">
            <a:spLocks noChangeArrowheads="1"/>
          </p:cNvSpPr>
          <p:nvPr/>
        </p:nvSpPr>
        <p:spPr bwMode="auto">
          <a:xfrm>
            <a:off x="8915401" y="5105400"/>
            <a:ext cx="1293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</a:rPr>
              <a:t>ℚ (</a:t>
            </a:r>
            <a:r>
              <a:rPr lang="el-GR">
                <a:latin typeface="Times New Roman" panose="02020603050405020304" pitchFamily="18" charset="0"/>
              </a:rPr>
              <a:t>ω</a:t>
            </a:r>
            <a:r>
              <a:rPr lang="en-US" baseline="30000">
                <a:latin typeface="Times New Roman" panose="02020603050405020304" pitchFamily="18" charset="0"/>
              </a:rPr>
              <a:t>2 </a:t>
            </a:r>
            <a:r>
              <a:rPr lang="en-US">
                <a:latin typeface="Times New Roman" panose="02020603050405020304" pitchFamily="18" charset="0"/>
              </a:rPr>
              <a:t>· </a:t>
            </a:r>
            <a:r>
              <a:rPr lang="en-US" baseline="30000">
                <a:latin typeface="Times New Roman" panose="02020603050405020304" pitchFamily="18" charset="0"/>
              </a:rPr>
              <a:t>3</a:t>
            </a:r>
            <a:r>
              <a:rPr lang="en-US">
                <a:latin typeface="Times New Roman" panose="02020603050405020304" pitchFamily="18" charset="0"/>
              </a:rPr>
              <a:t>√2)</a:t>
            </a:r>
          </a:p>
        </p:txBody>
      </p:sp>
      <p:sp>
        <p:nvSpPr>
          <p:cNvPr id="16405" name="TextBox 30"/>
          <p:cNvSpPr txBox="1">
            <a:spLocks noChangeArrowheads="1"/>
          </p:cNvSpPr>
          <p:nvPr/>
        </p:nvSpPr>
        <p:spPr bwMode="auto">
          <a:xfrm>
            <a:off x="5486401" y="6324600"/>
            <a:ext cx="360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</a:rPr>
              <a:t>ℚ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3200400" y="4419600"/>
            <a:ext cx="16764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200400" y="5410200"/>
            <a:ext cx="22098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 flipH="1">
            <a:off x="5524500" y="4686300"/>
            <a:ext cx="685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6403" idx="0"/>
          </p:cNvCxnSpPr>
          <p:nvPr/>
        </p:nvCxnSpPr>
        <p:spPr>
          <a:xfrm>
            <a:off x="6172200" y="4495800"/>
            <a:ext cx="1531938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6400" idx="3"/>
            <a:endCxn id="16404" idx="0"/>
          </p:cNvCxnSpPr>
          <p:nvPr/>
        </p:nvCxnSpPr>
        <p:spPr>
          <a:xfrm>
            <a:off x="6288088" y="4298950"/>
            <a:ext cx="3275012" cy="806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6405" idx="0"/>
            <a:endCxn id="16402" idx="2"/>
          </p:cNvCxnSpPr>
          <p:nvPr/>
        </p:nvCxnSpPr>
        <p:spPr>
          <a:xfrm rot="5400000" flipH="1" flipV="1">
            <a:off x="5527676" y="5691188"/>
            <a:ext cx="773112" cy="493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943600" y="5562600"/>
            <a:ext cx="16764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6404" idx="2"/>
          </p:cNvCxnSpPr>
          <p:nvPr/>
        </p:nvCxnSpPr>
        <p:spPr>
          <a:xfrm rot="5400000">
            <a:off x="7214394" y="4204494"/>
            <a:ext cx="1077912" cy="3619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14" name="TextBox 52"/>
          <p:cNvSpPr txBox="1">
            <a:spLocks noChangeArrowheads="1"/>
          </p:cNvSpPr>
          <p:nvPr/>
        </p:nvSpPr>
        <p:spPr bwMode="auto">
          <a:xfrm>
            <a:off x="3429001" y="4572000"/>
            <a:ext cx="5840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</a:rPr>
              <a:t>3		          2		2		2</a:t>
            </a:r>
          </a:p>
        </p:txBody>
      </p:sp>
      <p:sp>
        <p:nvSpPr>
          <p:cNvPr id="16415" name="TextBox 53"/>
          <p:cNvSpPr txBox="1">
            <a:spLocks noChangeArrowheads="1"/>
          </p:cNvSpPr>
          <p:nvPr/>
        </p:nvSpPr>
        <p:spPr bwMode="auto">
          <a:xfrm>
            <a:off x="4114800" y="5867400"/>
            <a:ext cx="399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</a:rPr>
              <a:t>2		3	3	3</a:t>
            </a:r>
          </a:p>
        </p:txBody>
      </p:sp>
      <p:sp>
        <p:nvSpPr>
          <p:cNvPr id="16416" name="TextBox 54"/>
          <p:cNvSpPr txBox="1">
            <a:spLocks noChangeArrowheads="1"/>
          </p:cNvSpPr>
          <p:nvPr/>
        </p:nvSpPr>
        <p:spPr bwMode="auto">
          <a:xfrm>
            <a:off x="7010400" y="685800"/>
            <a:ext cx="2649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Subgroups of Gal(E/ ℚ)</a:t>
            </a:r>
          </a:p>
        </p:txBody>
      </p:sp>
      <p:sp>
        <p:nvSpPr>
          <p:cNvPr id="16417" name="TextBox 55"/>
          <p:cNvSpPr txBox="1">
            <a:spLocks noChangeArrowheads="1"/>
          </p:cNvSpPr>
          <p:nvPr/>
        </p:nvSpPr>
        <p:spPr bwMode="auto">
          <a:xfrm>
            <a:off x="7467601" y="4038600"/>
            <a:ext cx="1649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Subfields of E</a:t>
            </a:r>
          </a:p>
        </p:txBody>
      </p:sp>
    </p:spTree>
    <p:extLst>
      <p:ext uri="{BB962C8B-B14F-4D97-AF65-F5344CB8AC3E}">
        <p14:creationId xmlns:p14="http://schemas.microsoft.com/office/powerpoint/2010/main" val="419761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512764"/>
            <a:ext cx="7772400" cy="12398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Fundamental Theorem of Galois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Theory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9800" y="2044701"/>
            <a:ext cx="9183924" cy="3416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Given E, a splitting field over F, F being finite or with character 0</a:t>
            </a:r>
          </a:p>
          <a:p>
            <a:pPr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every subfield K of E containing F</a:t>
            </a:r>
          </a:p>
          <a:p>
            <a:pPr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is a subgroup Gal(E/K) of Gal(E/F), and</a:t>
            </a:r>
          </a:p>
          <a:p>
            <a:pPr>
              <a:defRPr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[E:K] = |Gal(E/K)| and [K:F] = |Gal(E/F)| / |Gal(E/K)|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K is a splitting field of some f(x)∈F[x] then Gal(E/K) ◁ Gal(E/F)</a:t>
            </a:r>
          </a:p>
          <a:p>
            <a:pPr marL="800100" lvl="1" indent="-342900"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|Gal(K/F)| = |Gal(E/F)| / |Gal(E/K)|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 =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Gal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(E/K)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H ≤ Gal(E/F), H = Gal(E/E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6354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Lots of “can be proved that…”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about 6</a:t>
            </a:r>
            <a:r>
              <a:rPr lang="en-IN" baseline="30000" dirty="0" smtClean="0"/>
              <a:t>th</a:t>
            </a:r>
            <a:r>
              <a:rPr lang="en-IN" dirty="0" smtClean="0"/>
              <a:t> degree polynomials?</a:t>
            </a:r>
          </a:p>
          <a:p>
            <a:r>
              <a:rPr lang="en-IN" dirty="0"/>
              <a:t>Like we assumed </a:t>
            </a:r>
            <a:r>
              <a:rPr lang="en-IN" i="1" dirty="0" err="1"/>
              <a:t>i</a:t>
            </a:r>
            <a:r>
              <a:rPr lang="en-IN" i="1" dirty="0"/>
              <a:t> </a:t>
            </a:r>
            <a:r>
              <a:rPr lang="en-IN" dirty="0"/>
              <a:t>to be a root of x</a:t>
            </a:r>
            <a:r>
              <a:rPr lang="en-IN" baseline="30000" dirty="0"/>
              <a:t>2</a:t>
            </a:r>
            <a:r>
              <a:rPr lang="en-IN" dirty="0"/>
              <a:t> + 1 = </a:t>
            </a:r>
            <a:r>
              <a:rPr lang="en-IN" dirty="0" smtClean="0"/>
              <a:t>0, can </a:t>
            </a:r>
            <a:r>
              <a:rPr lang="en-IN" dirty="0" smtClean="0"/>
              <a:t>we assume a new symbol which will help us make a formula for all roots?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61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problems based on fields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Construction problems: n-sided polygon, trisecting an angle,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IN" dirty="0" smtClean="0"/>
                  <a:t>Some application in ECC</a:t>
                </a:r>
              </a:p>
              <a:p>
                <a:r>
                  <a:rPr lang="en-IN" dirty="0" smtClean="0"/>
                  <a:t>Some applications in Quantum mechanics too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41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hlinkClick r:id="rId2"/>
              </a:rPr>
              <a:t>http</a:t>
            </a:r>
            <a:r>
              <a:rPr lang="en-IN" dirty="0" smtClean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nrich.maths.org/1422</a:t>
            </a:r>
            <a:endParaRPr lang="en-IN" dirty="0" smtClean="0"/>
          </a:p>
          <a:p>
            <a:r>
              <a:rPr lang="en-IN" dirty="0"/>
              <a:t>11 </a:t>
            </a:r>
            <a:r>
              <a:rPr lang="en-IN" dirty="0" smtClean="0"/>
              <a:t>pollard</a:t>
            </a:r>
            <a:endParaRPr lang="en-IN" dirty="0" smtClean="0"/>
          </a:p>
          <a:p>
            <a:r>
              <a:rPr lang="en-IN" dirty="0">
                <a:hlinkClick r:id="rId3"/>
              </a:rPr>
              <a:t>http://www.math.uconn.edu/~kconrad/blurbs/galoistheory/galoisaspermgp.pdf</a:t>
            </a:r>
            <a:endParaRPr lang="en-IN" dirty="0"/>
          </a:p>
          <a:p>
            <a:r>
              <a:rPr lang="en-IN" dirty="0">
                <a:hlinkClick r:id="rId4"/>
              </a:rPr>
              <a:t>http://www.jmilne.org/math/CourseNotes/FT.pdf</a:t>
            </a:r>
            <a:endParaRPr lang="en-IN" dirty="0"/>
          </a:p>
          <a:p>
            <a:r>
              <a:rPr lang="en-IN" dirty="0">
                <a:hlinkClick r:id="rId5"/>
              </a:rPr>
              <a:t>http://www.math.tifr.res.in/~publ/pamphlets/galoistheory.pdf</a:t>
            </a:r>
            <a:endParaRPr lang="en-IN" dirty="0"/>
          </a:p>
          <a:p>
            <a:r>
              <a:rPr lang="en-IN" dirty="0">
                <a:hlinkClick r:id="rId6"/>
              </a:rPr>
              <a:t>http://www.math.uiuc.edu/~r-ash/Algebra/Chapter6.pdf</a:t>
            </a:r>
            <a:endParaRPr lang="en-IN" dirty="0"/>
          </a:p>
          <a:p>
            <a:r>
              <a:rPr lang="en-IN" dirty="0"/>
              <a:t>MA 414(closest course which runs in </a:t>
            </a:r>
            <a:r>
              <a:rPr lang="en-IN" dirty="0" err="1"/>
              <a:t>insti</a:t>
            </a:r>
            <a:r>
              <a:rPr lang="en-IN" dirty="0"/>
              <a:t>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50751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2644"/>
          </a:xfrm>
        </p:spPr>
        <p:txBody>
          <a:bodyPr/>
          <a:lstStyle/>
          <a:p>
            <a:pPr algn="ctr"/>
            <a:r>
              <a:rPr lang="en-IN" dirty="0" smtClean="0"/>
              <a:t>Any Questions?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51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94007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402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Evariste</a:t>
            </a:r>
            <a:r>
              <a:rPr lang="en-IN" dirty="0" smtClean="0"/>
              <a:t> Galois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56" y="1825625"/>
            <a:ext cx="3365487" cy="4351338"/>
          </a:xfrm>
        </p:spPr>
      </p:pic>
    </p:spTree>
    <p:extLst>
      <p:ext uri="{BB962C8B-B14F-4D97-AF65-F5344CB8AC3E}">
        <p14:creationId xmlns:p14="http://schemas.microsoft.com/office/powerpoint/2010/main" val="362874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Backup slides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57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Intermediate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8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Diagram of </a:t>
            </a:r>
            <a:r>
              <a:rPr lang="en-IN" dirty="0" err="1" smtClean="0"/>
              <a:t>bijection</a:t>
            </a:r>
            <a:r>
              <a:rPr lang="en-IN" dirty="0" smtClean="0"/>
              <a:t> between subfields and elements of group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07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Algebraic extensions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We say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 smtClean="0"/>
                  <a:t> is algebraic over a field F if it satisfies p(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 smtClean="0"/>
                  <a:t>) = 0 for some polynomial p having coefficients if F.</a:t>
                </a:r>
              </a:p>
              <a:p>
                <a:r>
                  <a:rPr lang="en-IN" dirty="0" err="1" smtClean="0"/>
                  <a:t>Eg</a:t>
                </a:r>
                <a:r>
                  <a:rPr lang="en-IN" dirty="0" smtClean="0"/>
                  <a:t>.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dirty="0" smtClean="0"/>
                  <a:t> is algebraic over Q as it is a root of x</a:t>
                </a:r>
                <a:r>
                  <a:rPr lang="en-IN" baseline="30000" dirty="0" smtClean="0"/>
                  <a:t>2</a:t>
                </a:r>
                <a:r>
                  <a:rPr lang="en-IN" dirty="0" smtClean="0"/>
                  <a:t> – 2 = 0.</a:t>
                </a:r>
              </a:p>
              <a:p>
                <a:r>
                  <a:rPr lang="en-IN" dirty="0" smtClean="0"/>
                  <a:t>Any zero of a polynomial with rational coefficients is algebraic over Q.</a:t>
                </a:r>
              </a:p>
              <a:p>
                <a:endParaRPr lang="en-IN" dirty="0" smtClean="0"/>
              </a:p>
              <a:p>
                <a:r>
                  <a:rPr lang="en-IN" dirty="0" smtClean="0"/>
                  <a:t>A field extension F/K is algebraic if all the elements of F are algebraic over K. </a:t>
                </a:r>
              </a:p>
              <a:p>
                <a:r>
                  <a:rPr lang="en-IN" dirty="0"/>
                  <a:t>Q</a:t>
                </a:r>
                <a:r>
                  <a:rPr lang="en-IN" dirty="0" smtClean="0">
                    <a:ea typeface="Cambria Math" panose="020405030504060302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√2</m:t>
                    </m:r>
                  </m:oMath>
                </a14:m>
                <a:r>
                  <a:rPr lang="en-IN" dirty="0" smtClean="0"/>
                  <a:t>]</a:t>
                </a:r>
                <a:r>
                  <a:rPr lang="en-IN" dirty="0"/>
                  <a:t> </a:t>
                </a:r>
                <a:r>
                  <a:rPr lang="en-IN" dirty="0" smtClean="0"/>
                  <a:t>/Q is an algebraic extension.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1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Normal extension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45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Separable extension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09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Galois extension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6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Fundamental theorem of Galois theory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96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Irreducible polynomial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30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path ahead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23802"/>
            <a:ext cx="1069235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1) First,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prove that the </a:t>
            </a: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Galois group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of any </a:t>
            </a: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radical field extension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is </a:t>
            </a: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solvable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2) Next, you prove that the </a:t>
            </a: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group </a:t>
            </a:r>
            <a:r>
              <a:rPr kumimoji="0" lang="en-US" sz="2400" b="0" i="1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</a:t>
            </a:r>
            <a:r>
              <a:rPr kumimoji="0" lang="en-US" sz="2400" b="0" i="0" u="sng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5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is not </a:t>
            </a:r>
            <a:r>
              <a:rPr kumimoji="0" lang="en-US" sz="2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solvable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3) Next, prove that every degree n polynomial generates a Galois group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which is a sub-group of </a:t>
            </a:r>
            <a:r>
              <a:rPr lang="en-US" sz="24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4)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Finally, you find a 5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degree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polynomial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 whose Galois group is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</a:t>
            </a:r>
            <a:r>
              <a:rPr kumimoji="0" lang="en-US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5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 </a:t>
            </a: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splitting field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of this polynomial cannot be a radical field extension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because all radical field extensions have solvable Galois groups.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 the roots of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 cannot be built up from +, −, ×, / and the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roots.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cs typeface="Arial" panose="020B0604020202020204" pitchFamily="34" charset="0"/>
              </a:rPr>
              <a:t>Hence no formula.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86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examples of groups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Cyclic </a:t>
            </a:r>
            <a:r>
              <a:rPr lang="en-IN" dirty="0" smtClean="0"/>
              <a:t>group</a:t>
            </a:r>
          </a:p>
          <a:p>
            <a:endParaRPr lang="en-IN" dirty="0"/>
          </a:p>
          <a:p>
            <a:r>
              <a:rPr lang="en-IN" dirty="0" smtClean="0"/>
              <a:t>Symmetric group: {group of permutations}</a:t>
            </a:r>
          </a:p>
          <a:p>
            <a:endParaRPr lang="en-IN" dirty="0"/>
          </a:p>
          <a:p>
            <a:r>
              <a:rPr lang="en-IN" dirty="0" err="1" smtClean="0"/>
              <a:t>Automorphisms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1750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path ahead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108468"/>
            <a:ext cx="1147782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1) First,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prove that the </a:t>
            </a: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Galois group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of any </a:t>
            </a: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radical field extension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is </a:t>
            </a: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solvable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2) Next, you prove that the </a:t>
            </a: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group </a:t>
            </a:r>
            <a:r>
              <a:rPr kumimoji="0" lang="en-US" sz="2400" b="0" i="1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</a:t>
            </a:r>
            <a:r>
              <a:rPr kumimoji="0" lang="en-US" sz="2400" b="0" i="0" u="sng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5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is not </a:t>
            </a:r>
            <a:r>
              <a:rPr kumimoji="0" lang="en-US" sz="2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solvable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3) Every degree n polynomial generates a Galois group which is a sub-group of </a:t>
            </a:r>
            <a:r>
              <a:rPr lang="en-US" sz="24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4)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Finally, you find a 5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degree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polynomial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 whose Galois group is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</a:t>
            </a:r>
            <a:r>
              <a:rPr kumimoji="0" lang="en-US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5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Suppose the </a:t>
            </a: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splitting field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of this polynomial is a radical field extension, then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its Galois group is solvable. However S</a:t>
            </a:r>
            <a:r>
              <a:rPr kumimoji="0" lang="en-US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5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is not solvable.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 the roots of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 cannot be built up from +, −, ×, / and the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roots.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cs typeface="Arial" panose="020B0604020202020204" pitchFamily="34" charset="0"/>
              </a:rPr>
              <a:t>Hence no formula.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25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examples of fields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Q</a:t>
                </a:r>
              </a:p>
              <a:p>
                <a:r>
                  <a:rPr lang="en-IN" dirty="0" smtClean="0"/>
                  <a:t>Q[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IN" dirty="0"/>
                  <a:t>] = {a + b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: </a:t>
                </a:r>
                <a:r>
                  <a:rPr lang="en-IN" dirty="0" err="1" smtClean="0"/>
                  <a:t>a,b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Q</a:t>
                </a:r>
                <a:r>
                  <a:rPr lang="en-IN" dirty="0" smtClean="0"/>
                  <a:t>}</a:t>
                </a:r>
              </a:p>
              <a:p>
                <a:pPr marL="0" indent="0">
                  <a:buNone/>
                </a:pPr>
                <a:r>
                  <a:rPr lang="en-IN" dirty="0" smtClean="0"/>
                  <a:t> (c </a:t>
                </a:r>
                <a:r>
                  <a:rPr lang="en-IN" dirty="0"/>
                  <a:t>+ </a:t>
                </a:r>
                <a:r>
                  <a:rPr lang="en-IN" dirty="0" smtClean="0"/>
                  <a:t>d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IN" dirty="0" smtClean="0"/>
                  <a:t>)/(a </a:t>
                </a:r>
                <a:r>
                  <a:rPr lang="en-IN" dirty="0"/>
                  <a:t>+ </a:t>
                </a:r>
                <a:r>
                  <a:rPr lang="en-IN" dirty="0" smtClean="0"/>
                  <a:t>b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IN" dirty="0" smtClean="0"/>
                  <a:t>) can be written as (e </a:t>
                </a:r>
                <a:r>
                  <a:rPr lang="en-IN" dirty="0"/>
                  <a:t>+ f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if a &amp; b both are not 0.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 smtClean="0"/>
                  <a:t>Q[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IN" b="0" i="1" smtClean="0">
                        <a:latin typeface="Cambria Math" panose="02040503050406030204" pitchFamily="18" charset="0"/>
                      </a:rPr>
                      <m:t> ,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IN" dirty="0" smtClean="0"/>
                  <a:t>] = {a + b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IN" dirty="0" smtClean="0"/>
                  <a:t> + c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IN" dirty="0" smtClean="0"/>
                  <a:t>: </a:t>
                </a:r>
                <a:r>
                  <a:rPr lang="en-IN" dirty="0" err="1" smtClean="0"/>
                  <a:t>a,b,c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Q} ???</a:t>
                </a:r>
              </a:p>
              <a:p>
                <a:r>
                  <a:rPr lang="en-IN" dirty="0"/>
                  <a:t>Q[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IN" i="1">
                        <a:latin typeface="Cambria Math" panose="02040503050406030204" pitchFamily="18" charset="0"/>
                      </a:rPr>
                      <m:t> ,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IN" dirty="0"/>
                  <a:t>] = {a + b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IN" dirty="0"/>
                  <a:t> + c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IN" dirty="0" smtClean="0"/>
                  <a:t> + d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rad>
                  </m:oMath>
                </a14:m>
                <a:r>
                  <a:rPr lang="en-IN" dirty="0" smtClean="0"/>
                  <a:t>: </a:t>
                </a:r>
                <a:r>
                  <a:rPr lang="en-IN" dirty="0" err="1"/>
                  <a:t>a,b,c</a:t>
                </a:r>
                <a:r>
                  <a:rPr lang="en-IN" dirty="0" err="1" smtClean="0"/>
                  <a:t>,d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Q</a:t>
                </a:r>
                <a:r>
                  <a:rPr lang="en-IN" dirty="0" smtClean="0"/>
                  <a:t>} ???</a:t>
                </a:r>
                <a:endParaRPr lang="en-IN" dirty="0"/>
              </a:p>
              <a:p>
                <a:endParaRPr lang="en-IN" dirty="0" smtClean="0"/>
              </a:p>
              <a:p>
                <a:endParaRPr lang="en-I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94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Field extensions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dirty="0" smtClean="0">
                    <a:solidFill>
                      <a:srgbClr val="000000"/>
                    </a:solidFill>
                    <a:cs typeface="Arial" panose="020B0604020202020204" pitchFamily="34" charset="0"/>
                  </a:rPr>
                  <a:t>A </a:t>
                </a:r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field extension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 of a field </a:t>
                </a:r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F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 is a field </a:t>
                </a:r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K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 containing </a:t>
                </a:r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F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 (we write a field extension </a:t>
                </a:r>
                <a:r>
                  <a:rPr lang="en-US" dirty="0" smtClean="0">
                    <a:solidFill>
                      <a:srgbClr val="000000"/>
                    </a:solidFill>
                    <a:cs typeface="Arial" panose="020B0604020202020204" pitchFamily="34" charset="0"/>
                  </a:rPr>
                  <a:t>as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 </a:t>
                </a:r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F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⊆</a:t>
                </a:r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K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 or </a:t>
                </a:r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K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/</a:t>
                </a:r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F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). 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dirty="0" smtClean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rgbClr val="000000"/>
                    </a:solidFill>
                    <a:cs typeface="Arial" panose="020B0604020202020204" pitchFamily="34" charset="0"/>
                  </a:rPr>
                  <a:t>R is 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a field extension of </a:t>
                </a:r>
                <a:r>
                  <a:rPr lang="en-US" dirty="0" smtClean="0">
                    <a:solidFill>
                      <a:srgbClr val="000000"/>
                    </a:solidFill>
                    <a:cs typeface="Arial" panose="020B0604020202020204" pitchFamily="34" charset="0"/>
                  </a:rPr>
                  <a:t>Q, </a:t>
                </a:r>
                <a:r>
                  <a:rPr lang="en-IN" dirty="0"/>
                  <a:t>(as Q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⊆ </a:t>
                </a:r>
                <a:r>
                  <a:rPr lang="en-IN" dirty="0" smtClean="0"/>
                  <a:t>R)</a:t>
                </a:r>
                <a:endParaRPr lang="en-US" dirty="0" smtClean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dirty="0" smtClean="0"/>
                  <a:t>Q[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dirty="0" smtClean="0"/>
                  <a:t>]/Q is a field extension (as Q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cs typeface="Arial" panose="020B0604020202020204" pitchFamily="34" charset="0"/>
                  </a:rPr>
                  <a:t>⊆ </a:t>
                </a:r>
                <a:r>
                  <a:rPr lang="en-IN" dirty="0"/>
                  <a:t>Q[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√2</m:t>
                    </m:r>
                  </m:oMath>
                </a14:m>
                <a:r>
                  <a:rPr lang="en-IN" dirty="0" smtClean="0"/>
                  <a:t>]</a:t>
                </a:r>
                <a:r>
                  <a:rPr lang="en-IN" dirty="0" smtClean="0"/>
                  <a:t> 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49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Cyclotomic</a:t>
            </a:r>
            <a:r>
              <a:rPr lang="en-IN" dirty="0" smtClean="0"/>
              <a:t> field extensions</a:t>
            </a:r>
            <a:endParaRPr lang="en-I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21680" y="1662569"/>
            <a:ext cx="1147032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First, you define a 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cyclotomic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field extension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be a field extension of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where you take an element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in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 add the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n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th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root.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So,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Q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[√</a:t>
            </a:r>
            <a:r>
              <a:rPr lang="en-US" sz="2400" dirty="0">
                <a:solidFill>
                  <a:srgbClr val="000000"/>
                </a:solidFill>
                <a:latin typeface="MathJax_Main"/>
              </a:rPr>
              <a:t>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]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cyclotomic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field extension of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Q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651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</TotalTime>
  <Words>1022</Words>
  <Application>Microsoft Office PowerPoint</Application>
  <PresentationFormat>Widescreen</PresentationFormat>
  <Paragraphs>264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MathJax_Main</vt:lpstr>
      <vt:lpstr>MathJax_Math</vt:lpstr>
      <vt:lpstr>Times New Roman</vt:lpstr>
      <vt:lpstr>Verdana</vt:lpstr>
      <vt:lpstr>Office Theme</vt:lpstr>
      <vt:lpstr>GALOIS THEORY AND ROOTS OF FIFTH DEGREE POLYNOMIALS</vt:lpstr>
      <vt:lpstr>Notation</vt:lpstr>
      <vt:lpstr>Evariste Galois</vt:lpstr>
      <vt:lpstr>The path ahead</vt:lpstr>
      <vt:lpstr>Some examples of groups</vt:lpstr>
      <vt:lpstr>The path ahead</vt:lpstr>
      <vt:lpstr>Some examples of fields</vt:lpstr>
      <vt:lpstr>Field extensions</vt:lpstr>
      <vt:lpstr>Cyclotomic field extensions</vt:lpstr>
      <vt:lpstr>Radical field extensions</vt:lpstr>
      <vt:lpstr>The path</vt:lpstr>
      <vt:lpstr>Splitting fields</vt:lpstr>
      <vt:lpstr>The path</vt:lpstr>
      <vt:lpstr>Field automorphism</vt:lpstr>
      <vt:lpstr>F-automorphism</vt:lpstr>
      <vt:lpstr>Galois group</vt:lpstr>
      <vt:lpstr>The path</vt:lpstr>
      <vt:lpstr>Solvable group</vt:lpstr>
      <vt:lpstr>Solvable groups</vt:lpstr>
      <vt:lpstr>The path</vt:lpstr>
      <vt:lpstr>Theorem</vt:lpstr>
      <vt:lpstr>Example</vt:lpstr>
      <vt:lpstr>Lattices</vt:lpstr>
      <vt:lpstr>Fundamental Theorem of Galois Theory</vt:lpstr>
      <vt:lpstr>Lots of “can be proved that…”</vt:lpstr>
      <vt:lpstr>Other problems based on fields</vt:lpstr>
      <vt:lpstr>References</vt:lpstr>
      <vt:lpstr>Any Questions?</vt:lpstr>
      <vt:lpstr>THANK YOU</vt:lpstr>
      <vt:lpstr>Backup slides</vt:lpstr>
      <vt:lpstr>Intermediate steps</vt:lpstr>
      <vt:lpstr>Diagram of bijection between subfields and elements of group</vt:lpstr>
      <vt:lpstr>Algebraic extensions</vt:lpstr>
      <vt:lpstr>Normal extension</vt:lpstr>
      <vt:lpstr>Separable extension</vt:lpstr>
      <vt:lpstr>Galois extension</vt:lpstr>
      <vt:lpstr>Fundamental theorem of Galois theory</vt:lpstr>
      <vt:lpstr>Irreducible polynomial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shanay</dc:creator>
  <cp:lastModifiedBy>shanay</cp:lastModifiedBy>
  <cp:revision>181</cp:revision>
  <dcterms:created xsi:type="dcterms:W3CDTF">2015-01-19T10:13:44Z</dcterms:created>
  <dcterms:modified xsi:type="dcterms:W3CDTF">2015-01-21T15:20:17Z</dcterms:modified>
</cp:coreProperties>
</file>