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4100" cy="42799000"/>
  <p:notesSz cx="6858000" cy="9144000"/>
  <p:defaultTextStyle>
    <a:lvl1pPr>
      <a:defRPr sz="2400">
        <a:solidFill>
          <a:srgbClr val="CEF0F8"/>
        </a:solidFill>
        <a:latin typeface="+mn-lt"/>
        <a:ea typeface="+mn-ea"/>
        <a:cs typeface="+mn-cs"/>
        <a:sym typeface="Avenir Roman"/>
      </a:defRPr>
    </a:lvl1pPr>
    <a:lvl2pPr>
      <a:defRPr sz="2400">
        <a:solidFill>
          <a:srgbClr val="CEF0F8"/>
        </a:solidFill>
        <a:latin typeface="+mn-lt"/>
        <a:ea typeface="+mn-ea"/>
        <a:cs typeface="+mn-cs"/>
        <a:sym typeface="Avenir Roman"/>
      </a:defRPr>
    </a:lvl2pPr>
    <a:lvl3pPr>
      <a:defRPr sz="2400">
        <a:solidFill>
          <a:srgbClr val="CEF0F8"/>
        </a:solidFill>
        <a:latin typeface="+mn-lt"/>
        <a:ea typeface="+mn-ea"/>
        <a:cs typeface="+mn-cs"/>
        <a:sym typeface="Avenir Roman"/>
      </a:defRPr>
    </a:lvl3pPr>
    <a:lvl4pPr>
      <a:defRPr sz="2400">
        <a:solidFill>
          <a:srgbClr val="CEF0F8"/>
        </a:solidFill>
        <a:latin typeface="+mn-lt"/>
        <a:ea typeface="+mn-ea"/>
        <a:cs typeface="+mn-cs"/>
        <a:sym typeface="Avenir Roman"/>
      </a:defRPr>
    </a:lvl4pPr>
    <a:lvl5pPr>
      <a:defRPr sz="2400">
        <a:solidFill>
          <a:srgbClr val="CEF0F8"/>
        </a:solidFill>
        <a:latin typeface="+mn-lt"/>
        <a:ea typeface="+mn-ea"/>
        <a:cs typeface="+mn-cs"/>
        <a:sym typeface="Avenir Roman"/>
      </a:defRPr>
    </a:lvl5pPr>
    <a:lvl6pPr>
      <a:defRPr sz="2400">
        <a:solidFill>
          <a:srgbClr val="CEF0F8"/>
        </a:solidFill>
        <a:latin typeface="+mn-lt"/>
        <a:ea typeface="+mn-ea"/>
        <a:cs typeface="+mn-cs"/>
        <a:sym typeface="Avenir Roman"/>
      </a:defRPr>
    </a:lvl6pPr>
    <a:lvl7pPr>
      <a:defRPr sz="2400">
        <a:solidFill>
          <a:srgbClr val="CEF0F8"/>
        </a:solidFill>
        <a:latin typeface="+mn-lt"/>
        <a:ea typeface="+mn-ea"/>
        <a:cs typeface="+mn-cs"/>
        <a:sym typeface="Avenir Roman"/>
      </a:defRPr>
    </a:lvl7pPr>
    <a:lvl8pPr>
      <a:defRPr sz="2400">
        <a:solidFill>
          <a:srgbClr val="CEF0F8"/>
        </a:solidFill>
        <a:latin typeface="+mn-lt"/>
        <a:ea typeface="+mn-ea"/>
        <a:cs typeface="+mn-cs"/>
        <a:sym typeface="Avenir Roman"/>
      </a:defRPr>
    </a:lvl8pPr>
    <a:lvl9pPr>
      <a:defRPr sz="2400">
        <a:solidFill>
          <a:srgbClr val="CEF0F8"/>
        </a:solidFill>
        <a:latin typeface="+mn-lt"/>
        <a:ea typeface="+mn-ea"/>
        <a:cs typeface="+mn-cs"/>
        <a:sym typeface="Avenir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venir Black"/>
          <a:ea typeface="Avenir Black"/>
          <a:cs typeface="Avenir Black"/>
        </a:font>
        <a:srgbClr val="1BADC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0F0F0"/>
          </a:solidFill>
        </a:fill>
      </a:tcStyle>
    </a:wholeTbl>
    <a:band2H>
      <a:tcTxStyle/>
      <a:tcStyle>
        <a:tcBdr/>
        <a:fill>
          <a:solidFill>
            <a:srgbClr val="F8F8F8"/>
          </a:solidFill>
        </a:fill>
      </a:tcStyle>
    </a:band2H>
    <a:firstCol>
      <a:tcTxStyle b="on" i="on">
        <a:font>
          <a:latin typeface="Avenir Black"/>
          <a:ea typeface="Avenir Black"/>
          <a:cs typeface="Avenir Blac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D7D7"/>
          </a:solidFill>
        </a:fill>
      </a:tcStyle>
    </a:firstCol>
    <a:lastRow>
      <a:tcTxStyle b="on" i="on">
        <a:font>
          <a:latin typeface="Avenir Black"/>
          <a:ea typeface="Avenir Black"/>
          <a:cs typeface="Avenir Blac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D7D7"/>
          </a:solidFill>
        </a:fill>
      </a:tcStyle>
    </a:lastRow>
    <a:firstRow>
      <a:tcTxStyle b="on" i="on">
        <a:font>
          <a:latin typeface="Avenir Black"/>
          <a:ea typeface="Avenir Black"/>
          <a:cs typeface="Avenir Blac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D7D7"/>
          </a:solidFill>
        </a:fill>
      </a:tcStyle>
    </a:firstRow>
  </a:tblStyle>
  <a:tblStyle styleId="{C7B018BB-80A7-4F77-B60F-C8B233D01FF8}" styleName="">
    <a:tblBg/>
    <a:wholeTbl>
      <a:tcTxStyle b="on" i="on">
        <a:font>
          <a:latin typeface="Avenir Black"/>
          <a:ea typeface="Avenir Black"/>
          <a:cs typeface="Avenir Black"/>
        </a:font>
        <a:srgbClr val="CEF0F8"/>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F0F0F0"/>
          </a:solidFill>
        </a:fill>
      </a:tcStyle>
    </a:wholeTbl>
    <a:band2H>
      <a:tcTxStyle/>
      <a:tcStyle>
        <a:tcBdr/>
        <a:fill>
          <a:solidFill>
            <a:srgbClr val="F8F8F8"/>
          </a:solidFill>
        </a:fill>
      </a:tcStyle>
    </a:band2H>
    <a:firstCol>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D7D7D7"/>
          </a:solidFill>
        </a:fill>
      </a:tcStyle>
    </a:firstCol>
    <a:lastRow>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381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D7D7D7"/>
          </a:solidFill>
        </a:fill>
      </a:tcStyle>
    </a:lastRow>
    <a:firstRow>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381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D7D7D7"/>
          </a:solidFill>
        </a:fill>
      </a:tcStyle>
    </a:firstRow>
  </a:tblStyle>
  <a:tblStyle styleId="{EEE7283C-3CF3-47DC-8721-378D4A62B228}" styleName="">
    <a:tblBg/>
    <a:wholeTbl>
      <a:tcTxStyle b="on" i="on">
        <a:font>
          <a:latin typeface="Avenir Black"/>
          <a:ea typeface="Avenir Black"/>
          <a:cs typeface="Avenir Black"/>
        </a:font>
        <a:srgbClr val="CEF0F8"/>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DBDBDB"/>
          </a:solidFill>
        </a:fill>
      </a:tcStyle>
    </a:wholeTbl>
    <a:band2H>
      <a:tcTxStyle/>
      <a:tcStyle>
        <a:tcBdr/>
        <a:fill>
          <a:solidFill>
            <a:srgbClr val="EEEEEE"/>
          </a:solidFill>
        </a:fill>
      </a:tcStyle>
    </a:band2H>
    <a:firstCol>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8F8F8F"/>
          </a:solidFill>
        </a:fill>
      </a:tcStyle>
    </a:firstCol>
    <a:lastRow>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381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8F8F8F"/>
          </a:solidFill>
        </a:fill>
      </a:tcStyle>
    </a:lastRow>
    <a:firstRow>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381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8F8F8F"/>
          </a:solidFill>
        </a:fill>
      </a:tcStyle>
    </a:firstRow>
  </a:tblStyle>
  <a:tblStyle styleId="{CF821DB8-F4EB-4A41-A1BA-3FCAFE7338EE}" styleName="">
    <a:tblBg/>
    <a:wholeTbl>
      <a:tcTxStyle b="on" i="on">
        <a:font>
          <a:latin typeface="Avenir Black"/>
          <a:ea typeface="Avenir Black"/>
          <a:cs typeface="Avenir Black"/>
        </a:font>
        <a:srgbClr val="CEF0F8"/>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CACFD1"/>
          </a:solidFill>
        </a:fill>
      </a:tcStyle>
    </a:wholeTbl>
    <a:band2H>
      <a:tcTxStyle/>
      <a:tcStyle>
        <a:tcBdr/>
        <a:fill>
          <a:solidFill>
            <a:srgbClr val="E6E8E9"/>
          </a:solidFill>
        </a:fill>
      </a:tcStyle>
    </a:band2H>
    <a:firstCol>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0C4E5D"/>
          </a:solidFill>
        </a:fill>
      </a:tcStyle>
    </a:firstCol>
    <a:lastRow>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381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0C4E5D"/>
          </a:solidFill>
        </a:fill>
      </a:tcStyle>
    </a:lastRow>
    <a:firstRow>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381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0C4E5D"/>
          </a:solidFill>
        </a:fill>
      </a:tcStyle>
    </a:firstRow>
  </a:tblStyle>
  <a:tblStyle styleId="{33BA23B1-9221-436E-865A-0063620EA4FD}" styleName="">
    <a:tblBg/>
    <a:wholeTbl>
      <a:tcTxStyle b="on" i="on">
        <a:font>
          <a:latin typeface="Avenir Black"/>
          <a:ea typeface="Avenir Black"/>
          <a:cs typeface="Avenir Black"/>
        </a:font>
        <a:srgbClr val="CEF0F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6FCFE"/>
          </a:solidFill>
        </a:fill>
      </a:tcStyle>
    </a:wholeTbl>
    <a:band2H>
      <a:tcTxStyle/>
      <a:tcStyle>
        <a:tcBdr/>
        <a:fill>
          <a:solidFill>
            <a:srgbClr val="1BADCF"/>
          </a:solidFill>
        </a:fill>
      </a:tcStyle>
    </a:band2H>
    <a:firstCol>
      <a:tcTxStyle b="on" i="on">
        <a:font>
          <a:latin typeface="Avenir Black"/>
          <a:ea typeface="Avenir Black"/>
          <a:cs typeface="Avenir Black"/>
        </a:font>
        <a:srgbClr val="1BADC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7D7D7"/>
          </a:solidFill>
        </a:fill>
      </a:tcStyle>
    </a:firstCol>
    <a:lastRow>
      <a:tcTxStyle b="on" i="on">
        <a:font>
          <a:latin typeface="Avenir Black"/>
          <a:ea typeface="Avenir Black"/>
          <a:cs typeface="Avenir Black"/>
        </a:font>
        <a:srgbClr val="CEF0F8"/>
      </a:tcTxStyle>
      <a:tcStyle>
        <a:tcBdr>
          <a:left>
            <a:ln w="12700" cap="flat">
              <a:noFill/>
              <a:miter lim="400000"/>
            </a:ln>
          </a:left>
          <a:right>
            <a:ln w="12700" cap="flat">
              <a:noFill/>
              <a:miter lim="400000"/>
            </a:ln>
          </a:right>
          <a:top>
            <a:ln w="50800" cap="flat">
              <a:solidFill>
                <a:srgbClr val="CEF0F8"/>
              </a:solidFill>
              <a:prstDash val="solid"/>
              <a:bevel/>
            </a:ln>
          </a:top>
          <a:bottom>
            <a:ln w="25400" cap="flat">
              <a:solidFill>
                <a:srgbClr val="CEF0F8"/>
              </a:solidFill>
              <a:prstDash val="solid"/>
              <a:bevel/>
            </a:ln>
          </a:bottom>
          <a:insideH>
            <a:ln w="12700" cap="flat">
              <a:noFill/>
              <a:miter lim="400000"/>
            </a:ln>
          </a:insideH>
          <a:insideV>
            <a:ln w="12700" cap="flat">
              <a:noFill/>
              <a:miter lim="400000"/>
            </a:ln>
          </a:insideV>
        </a:tcBdr>
        <a:fill>
          <a:solidFill>
            <a:srgbClr val="1BADCF"/>
          </a:solidFill>
        </a:fill>
      </a:tcStyle>
    </a:lastRow>
    <a:firstRow>
      <a:tcTxStyle b="on" i="on">
        <a:font>
          <a:latin typeface="Avenir Black"/>
          <a:ea typeface="Avenir Black"/>
          <a:cs typeface="Avenir Black"/>
        </a:font>
        <a:srgbClr val="1BADCF"/>
      </a:tcTxStyle>
      <a:tcStyle>
        <a:tcBdr>
          <a:left>
            <a:ln w="12700" cap="flat">
              <a:noFill/>
              <a:miter lim="400000"/>
            </a:ln>
          </a:left>
          <a:right>
            <a:ln w="12700" cap="flat">
              <a:noFill/>
              <a:miter lim="400000"/>
            </a:ln>
          </a:right>
          <a:top>
            <a:ln w="25400" cap="flat">
              <a:solidFill>
                <a:srgbClr val="CEF0F8"/>
              </a:solidFill>
              <a:prstDash val="solid"/>
              <a:bevel/>
            </a:ln>
          </a:top>
          <a:bottom>
            <a:ln w="25400" cap="flat">
              <a:solidFill>
                <a:srgbClr val="CEF0F8"/>
              </a:solidFill>
              <a:prstDash val="solid"/>
              <a:bevel/>
            </a:ln>
          </a:bottom>
          <a:insideH>
            <a:ln w="12700" cap="flat">
              <a:noFill/>
              <a:miter lim="400000"/>
            </a:ln>
          </a:insideH>
          <a:insideV>
            <a:ln w="12700" cap="flat">
              <a:noFill/>
              <a:miter lim="400000"/>
            </a:ln>
          </a:insideV>
        </a:tcBdr>
        <a:fill>
          <a:solidFill>
            <a:srgbClr val="D7D7D7"/>
          </a:solidFill>
        </a:fill>
      </a:tcStyle>
    </a:firstRow>
  </a:tblStyle>
  <a:tblStyle styleId="{2708684C-4D16-4618-839F-0558EEFCDFE6}" styleName="">
    <a:tblBg/>
    <a:wholeTbl>
      <a:tcTxStyle b="on" i="on">
        <a:font>
          <a:latin typeface="Avenir Black"/>
          <a:ea typeface="Avenir Black"/>
          <a:cs typeface="Avenir Black"/>
        </a:font>
        <a:srgbClr val="CEF0F8"/>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EDF9FC"/>
          </a:solidFill>
        </a:fill>
      </a:tcStyle>
    </a:wholeTbl>
    <a:band2H>
      <a:tcTxStyle/>
      <a:tcStyle>
        <a:tcBdr/>
        <a:fill>
          <a:solidFill>
            <a:srgbClr val="F6FCFE"/>
          </a:solidFill>
        </a:fill>
      </a:tcStyle>
    </a:band2H>
    <a:firstCol>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CEF0F8"/>
          </a:solidFill>
        </a:fill>
      </a:tcStyle>
    </a:firstCol>
    <a:lastRow>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38100" cap="flat">
              <a:solidFill>
                <a:srgbClr val="1BADCF"/>
              </a:solidFill>
              <a:prstDash val="solid"/>
              <a:bevel/>
            </a:ln>
          </a:top>
          <a:bottom>
            <a:ln w="127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CEF0F8"/>
          </a:solidFill>
        </a:fill>
      </a:tcStyle>
    </a:lastRow>
    <a:firstRow>
      <a:tcTxStyle b="on" i="on">
        <a:font>
          <a:latin typeface="Avenir Black"/>
          <a:ea typeface="Avenir Black"/>
          <a:cs typeface="Avenir Black"/>
        </a:font>
        <a:srgbClr val="1BADCF"/>
      </a:tcTxStyle>
      <a:tcStyle>
        <a:tcBdr>
          <a:left>
            <a:ln w="12700" cap="flat">
              <a:solidFill>
                <a:srgbClr val="1BADCF"/>
              </a:solidFill>
              <a:prstDash val="solid"/>
              <a:bevel/>
            </a:ln>
          </a:left>
          <a:right>
            <a:ln w="12700" cap="flat">
              <a:solidFill>
                <a:srgbClr val="1BADCF"/>
              </a:solidFill>
              <a:prstDash val="solid"/>
              <a:bevel/>
            </a:ln>
          </a:right>
          <a:top>
            <a:ln w="12700" cap="flat">
              <a:solidFill>
                <a:srgbClr val="1BADCF"/>
              </a:solidFill>
              <a:prstDash val="solid"/>
              <a:bevel/>
            </a:ln>
          </a:top>
          <a:bottom>
            <a:ln w="38100" cap="flat">
              <a:solidFill>
                <a:srgbClr val="1BADCF"/>
              </a:solidFill>
              <a:prstDash val="solid"/>
              <a:bevel/>
            </a:ln>
          </a:bottom>
          <a:insideH>
            <a:ln w="12700" cap="flat">
              <a:solidFill>
                <a:srgbClr val="1BADCF"/>
              </a:solidFill>
              <a:prstDash val="solid"/>
              <a:bevel/>
            </a:ln>
          </a:insideH>
          <a:insideV>
            <a:ln w="12700" cap="flat">
              <a:solidFill>
                <a:srgbClr val="1BADCF"/>
              </a:solidFill>
              <a:prstDash val="solid"/>
              <a:bevel/>
            </a:ln>
          </a:insideV>
        </a:tcBdr>
        <a:fill>
          <a:solidFill>
            <a:srgbClr val="CEF0F8"/>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2"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86871294"/>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 name="Shape 8"/>
          <p:cNvSpPr/>
          <p:nvPr/>
        </p:nvSpPr>
        <p:spPr>
          <a:xfrm>
            <a:off x="-1" y="-2"/>
            <a:ext cx="30275214" cy="5291141"/>
          </a:xfrm>
          <a:prstGeom prst="rect">
            <a:avLst/>
          </a:prstGeom>
          <a:solidFill>
            <a:srgbClr val="1BADCF"/>
          </a:solidFill>
          <a:ln w="12700">
            <a:miter lim="400000"/>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9" name="Shape 9"/>
          <p:cNvSpPr/>
          <p:nvPr/>
        </p:nvSpPr>
        <p:spPr>
          <a:xfrm>
            <a:off x="644525" y="6242050"/>
            <a:ext cx="9321800" cy="35625088"/>
          </a:xfrm>
          <a:prstGeom prst="rect">
            <a:avLst/>
          </a:prstGeom>
          <a:solidFill>
            <a:srgbClr val="F4F1E9"/>
          </a:solidFill>
          <a:ln>
            <a:solidFill>
              <a:srgbClr val="1BADCF"/>
            </a:solidFill>
            <a:round/>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10" name="Shape 10"/>
          <p:cNvSpPr/>
          <p:nvPr/>
        </p:nvSpPr>
        <p:spPr>
          <a:xfrm>
            <a:off x="20259675" y="6242050"/>
            <a:ext cx="9321800" cy="35625088"/>
          </a:xfrm>
          <a:prstGeom prst="rect">
            <a:avLst/>
          </a:prstGeom>
          <a:solidFill>
            <a:srgbClr val="F4F1E9"/>
          </a:solidFill>
          <a:ln w="12700">
            <a:solidFill>
              <a:srgbClr val="1BADCF"/>
            </a:solidFill>
            <a:round/>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11" name="Shape 11"/>
          <p:cNvSpPr/>
          <p:nvPr/>
        </p:nvSpPr>
        <p:spPr>
          <a:xfrm>
            <a:off x="10452099" y="6242050"/>
            <a:ext cx="9320215" cy="35625088"/>
          </a:xfrm>
          <a:prstGeom prst="rect">
            <a:avLst/>
          </a:prstGeom>
          <a:solidFill>
            <a:srgbClr val="F4F1E9"/>
          </a:solidFill>
          <a:ln w="12700">
            <a:solidFill>
              <a:srgbClr val="1BADCF"/>
            </a:solidFill>
            <a:round/>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12" name="Shape 12"/>
          <p:cNvSpPr/>
          <p:nvPr/>
        </p:nvSpPr>
        <p:spPr>
          <a:xfrm>
            <a:off x="644525" y="42244962"/>
            <a:ext cx="3308350" cy="185817"/>
          </a:xfrm>
          <a:prstGeom prst="rect">
            <a:avLst/>
          </a:prstGeom>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defTabSz="749300">
              <a:lnSpc>
                <a:spcPct val="65000"/>
              </a:lnSpc>
              <a:spcBef>
                <a:spcPts val="400"/>
              </a:spcBef>
              <a:defRPr sz="800">
                <a:solidFill>
                  <a:srgbClr val="1BADCF"/>
                </a:solidFill>
                <a:latin typeface="Arial Bold"/>
                <a:ea typeface="Arial Bold"/>
                <a:cs typeface="Arial Bold"/>
                <a:sym typeface="Arial Bold"/>
              </a:defRPr>
            </a:lvl1pPr>
          </a:lstStyle>
          <a:p>
            <a:pPr lvl="0">
              <a:defRPr sz="1800">
                <a:solidFill>
                  <a:srgbClr val="000000"/>
                </a:solidFill>
              </a:defRPr>
            </a:pPr>
            <a:r>
              <a:rPr sz="800">
                <a:solidFill>
                  <a:srgbClr val="1BADCF"/>
                </a:solidFill>
              </a:rPr>
              <a:t>Poster template by ResearchPosters.co.za</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Shape 14"/>
          <p:cNvSpPr/>
          <p:nvPr/>
        </p:nvSpPr>
        <p:spPr>
          <a:xfrm>
            <a:off x="-1" y="0"/>
            <a:ext cx="30275214" cy="5473700"/>
          </a:xfrm>
          <a:prstGeom prst="rect">
            <a:avLst/>
          </a:prstGeom>
          <a:solidFill>
            <a:srgbClr val="1BADCF"/>
          </a:solidFill>
          <a:ln w="12700">
            <a:miter lim="400000"/>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15" name="Shape 15"/>
          <p:cNvSpPr/>
          <p:nvPr/>
        </p:nvSpPr>
        <p:spPr>
          <a:xfrm>
            <a:off x="646112" y="6248400"/>
            <a:ext cx="6880226" cy="35625088"/>
          </a:xfrm>
          <a:prstGeom prst="rect">
            <a:avLst/>
          </a:prstGeom>
          <a:solidFill>
            <a:srgbClr val="F4F1E9"/>
          </a:solidFill>
          <a:ln>
            <a:solidFill>
              <a:srgbClr val="1BADCF"/>
            </a:solidFill>
            <a:round/>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16" name="Shape 16"/>
          <p:cNvSpPr/>
          <p:nvPr/>
        </p:nvSpPr>
        <p:spPr>
          <a:xfrm>
            <a:off x="7926386" y="6248400"/>
            <a:ext cx="14322428" cy="35625088"/>
          </a:xfrm>
          <a:prstGeom prst="rect">
            <a:avLst/>
          </a:prstGeom>
          <a:solidFill>
            <a:srgbClr val="F4F1E9"/>
          </a:solidFill>
          <a:ln>
            <a:solidFill>
              <a:srgbClr val="1BADCF"/>
            </a:solidFill>
            <a:round/>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17" name="Shape 17"/>
          <p:cNvSpPr/>
          <p:nvPr/>
        </p:nvSpPr>
        <p:spPr>
          <a:xfrm>
            <a:off x="22696487" y="6248400"/>
            <a:ext cx="6884989" cy="35625088"/>
          </a:xfrm>
          <a:prstGeom prst="rect">
            <a:avLst/>
          </a:prstGeom>
          <a:solidFill>
            <a:srgbClr val="F4F1E9"/>
          </a:solidFill>
          <a:ln>
            <a:solidFill>
              <a:srgbClr val="1BADCF"/>
            </a:solidFill>
            <a:round/>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18" name="Shape 18"/>
          <p:cNvSpPr/>
          <p:nvPr/>
        </p:nvSpPr>
        <p:spPr>
          <a:xfrm>
            <a:off x="646111" y="42260837"/>
            <a:ext cx="3308353" cy="185817"/>
          </a:xfrm>
          <a:prstGeom prst="rect">
            <a:avLst/>
          </a:prstGeom>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defTabSz="749300">
              <a:lnSpc>
                <a:spcPct val="65000"/>
              </a:lnSpc>
              <a:spcBef>
                <a:spcPts val="400"/>
              </a:spcBef>
              <a:defRPr sz="800">
                <a:solidFill>
                  <a:srgbClr val="1BADCF"/>
                </a:solidFill>
                <a:latin typeface="Arial Bold"/>
                <a:ea typeface="Arial Bold"/>
                <a:cs typeface="Arial Bold"/>
                <a:sym typeface="Arial Bold"/>
              </a:defRPr>
            </a:lvl1pPr>
          </a:lstStyle>
          <a:p>
            <a:pPr lvl="0">
              <a:defRPr sz="1800">
                <a:solidFill>
                  <a:srgbClr val="000000"/>
                </a:solidFill>
              </a:defRPr>
            </a:pPr>
            <a:r>
              <a:rPr sz="800">
                <a:solidFill>
                  <a:srgbClr val="1BADCF"/>
                </a:solidFill>
              </a:rPr>
              <a:t>Poster template by ResearchPosters.co.za</a:t>
            </a:r>
          </a:p>
        </p:txBody>
      </p:sp>
      <p:sp>
        <p:nvSpPr>
          <p:cNvPr id="19" name="Shape 19"/>
          <p:cNvSpPr>
            <a:spLocks noGrp="1"/>
          </p:cNvSpPr>
          <p:nvPr>
            <p:ph type="title"/>
          </p:nvPr>
        </p:nvSpPr>
        <p:spPr>
          <a:prstGeom prst="rect">
            <a:avLst/>
          </a:prstGeom>
        </p:spPr>
        <p:txBody>
          <a:bodyPr/>
          <a:lstStyle/>
          <a:p>
            <a:pPr lvl="0">
              <a:defRPr sz="1800" b="0">
                <a:solidFill>
                  <a:srgbClr val="000000"/>
                </a:solidFill>
              </a:defRPr>
            </a:pPr>
            <a:r>
              <a:rPr sz="7100" b="1">
                <a:solidFill>
                  <a:srgbClr val="FFFFFF"/>
                </a:solidFill>
              </a:rPr>
              <a:t>Click to edit Master title style</a:t>
            </a:r>
          </a:p>
        </p:txBody>
      </p:sp>
      <p:sp>
        <p:nvSpPr>
          <p:cNvPr id="20" name="Shape 20"/>
          <p:cNvSpPr>
            <a:spLocks noGrp="1"/>
          </p:cNvSpPr>
          <p:nvPr>
            <p:ph type="body" idx="1"/>
          </p:nvPr>
        </p:nvSpPr>
        <p:spPr>
          <a:xfrm>
            <a:off x="646112" y="6264275"/>
            <a:ext cx="6880226" cy="36534725"/>
          </a:xfrm>
          <a:prstGeom prst="rect">
            <a:avLst/>
          </a:prstGeom>
        </p:spPr>
        <p:txBody>
          <a:bodyPr/>
          <a:lstStyle/>
          <a:p>
            <a:pPr lvl="0">
              <a:defRPr sz="1800"/>
            </a:pPr>
            <a:r>
              <a:rPr sz="2400"/>
              <a:t>Click to edit Master text styles</a:t>
            </a:r>
          </a:p>
          <a:p>
            <a:pPr lvl="1">
              <a:defRPr sz="1800"/>
            </a:pPr>
            <a:r>
              <a:rPr sz="2400"/>
              <a:t>Second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b="0">
                <a:solidFill>
                  <a:srgbClr val="000000"/>
                </a:solidFill>
              </a:defRPr>
            </a:pPr>
            <a:r>
              <a:rPr sz="7100" b="1">
                <a:solidFill>
                  <a:srgbClr val="FFFFFF"/>
                </a:solidFill>
              </a:rPr>
              <a:t>Click to edit Master title style</a:t>
            </a:r>
          </a:p>
        </p:txBody>
      </p:sp>
      <p:sp>
        <p:nvSpPr>
          <p:cNvPr id="23" name="Shape 23"/>
          <p:cNvSpPr>
            <a:spLocks noGrp="1"/>
          </p:cNvSpPr>
          <p:nvPr>
            <p:ph type="body" idx="1"/>
          </p:nvPr>
        </p:nvSpPr>
        <p:spPr>
          <a:prstGeom prst="rect">
            <a:avLst/>
          </a:prstGeom>
        </p:spPr>
        <p:txBody>
          <a:bodyPr/>
          <a:lstStyle/>
          <a:p>
            <a:pPr lvl="0">
              <a:defRPr sz="1800"/>
            </a:pPr>
            <a:r>
              <a:rPr sz="2400"/>
              <a:t>Click to edit Master text styles</a:t>
            </a:r>
          </a:p>
          <a:p>
            <a:pPr lvl="1">
              <a:defRPr sz="1800"/>
            </a:pPr>
            <a:r>
              <a:rPr sz="2400"/>
              <a:t>Second level</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2" name="Shape 2"/>
          <p:cNvSpPr/>
          <p:nvPr/>
        </p:nvSpPr>
        <p:spPr>
          <a:xfrm>
            <a:off x="-1" y="0"/>
            <a:ext cx="30275214" cy="5473700"/>
          </a:xfrm>
          <a:prstGeom prst="rect">
            <a:avLst/>
          </a:prstGeom>
          <a:solidFill>
            <a:srgbClr val="1BADCF"/>
          </a:solidFill>
          <a:ln w="12700">
            <a:miter lim="400000"/>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3" name="Shape 3"/>
          <p:cNvSpPr/>
          <p:nvPr/>
        </p:nvSpPr>
        <p:spPr>
          <a:xfrm>
            <a:off x="477837" y="6248400"/>
            <a:ext cx="29224288" cy="35625088"/>
          </a:xfrm>
          <a:prstGeom prst="rect">
            <a:avLst/>
          </a:prstGeom>
          <a:solidFill>
            <a:srgbClr val="F4F1E9"/>
          </a:solidFill>
          <a:ln>
            <a:solidFill>
              <a:srgbClr val="1BADCF"/>
            </a:solidFill>
            <a:round/>
          </a:ln>
        </p:spPr>
        <p:txBody>
          <a:bodyPr lIns="0" tIns="0" rIns="0" bIns="0" anchor="ctr"/>
          <a:lstStyle/>
          <a:p>
            <a:pPr lvl="0" defTabSz="457200">
              <a:defRPr sz="1800">
                <a:solidFill>
                  <a:srgbClr val="1BADCF"/>
                </a:solidFill>
                <a:latin typeface="Arial"/>
                <a:ea typeface="Arial"/>
                <a:cs typeface="Arial"/>
                <a:sym typeface="Arial"/>
              </a:defRPr>
            </a:pPr>
            <a:endParaRPr/>
          </a:p>
        </p:txBody>
      </p:sp>
      <p:sp>
        <p:nvSpPr>
          <p:cNvPr id="4" name="Shape 4"/>
          <p:cNvSpPr/>
          <p:nvPr/>
        </p:nvSpPr>
        <p:spPr>
          <a:xfrm>
            <a:off x="477836" y="42244962"/>
            <a:ext cx="3308353" cy="185817"/>
          </a:xfrm>
          <a:prstGeom prst="rect">
            <a:avLst/>
          </a:prstGeom>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defTabSz="749300">
              <a:lnSpc>
                <a:spcPct val="65000"/>
              </a:lnSpc>
              <a:spcBef>
                <a:spcPts val="400"/>
              </a:spcBef>
              <a:defRPr sz="800">
                <a:solidFill>
                  <a:srgbClr val="1BADCF"/>
                </a:solidFill>
                <a:latin typeface="Arial Bold"/>
                <a:ea typeface="Arial Bold"/>
                <a:cs typeface="Arial Bold"/>
                <a:sym typeface="Arial Bold"/>
              </a:defRPr>
            </a:lvl1pPr>
          </a:lstStyle>
          <a:p>
            <a:pPr lvl="0">
              <a:defRPr sz="1800">
                <a:solidFill>
                  <a:srgbClr val="000000"/>
                </a:solidFill>
              </a:defRPr>
            </a:pPr>
            <a:r>
              <a:rPr sz="800">
                <a:solidFill>
                  <a:srgbClr val="1BADCF"/>
                </a:solidFill>
              </a:rPr>
              <a:t>Poster template by ResearchPosters.co.za</a:t>
            </a:r>
          </a:p>
        </p:txBody>
      </p:sp>
      <p:sp>
        <p:nvSpPr>
          <p:cNvPr id="5" name="Shape 5"/>
          <p:cNvSpPr>
            <a:spLocks noGrp="1"/>
          </p:cNvSpPr>
          <p:nvPr>
            <p:ph type="title"/>
          </p:nvPr>
        </p:nvSpPr>
        <p:spPr>
          <a:xfrm>
            <a:off x="661987" y="0"/>
            <a:ext cx="28919488" cy="6173788"/>
          </a:xfrm>
          <a:prstGeom prst="rect">
            <a:avLst/>
          </a:prstGeom>
          <a:ln w="12700">
            <a:miter lim="400000"/>
          </a:ln>
          <a:extLst>
            <a:ext uri="{C572A759-6A51-4108-AA02-DFA0A04FC94B}">
              <ma14:wrappingTextBoxFlag xmlns:ma14="http://schemas.microsoft.com/office/mac/drawingml/2011/main" xmlns="" val="1"/>
            </a:ext>
          </a:extLst>
        </p:spPr>
        <p:txBody>
          <a:bodyPr lIns="37419" tIns="37419" rIns="37419" bIns="37419" anchor="ctr"/>
          <a:lstStyle/>
          <a:p>
            <a:pPr lvl="0">
              <a:defRPr sz="1800" b="0">
                <a:solidFill>
                  <a:srgbClr val="000000"/>
                </a:solidFill>
              </a:defRPr>
            </a:pPr>
            <a:r>
              <a:rPr sz="7100" b="1">
                <a:solidFill>
                  <a:srgbClr val="FFFFFF"/>
                </a:solidFill>
              </a:rPr>
              <a:t>Click to edit Master title style</a:t>
            </a:r>
          </a:p>
        </p:txBody>
      </p:sp>
      <p:sp>
        <p:nvSpPr>
          <p:cNvPr id="6" name="Shape 6"/>
          <p:cNvSpPr>
            <a:spLocks noGrp="1"/>
          </p:cNvSpPr>
          <p:nvPr>
            <p:ph type="body" idx="1"/>
          </p:nvPr>
        </p:nvSpPr>
        <p:spPr>
          <a:xfrm>
            <a:off x="477837" y="6248400"/>
            <a:ext cx="29103638" cy="36550600"/>
          </a:xfrm>
          <a:prstGeom prst="rect">
            <a:avLst/>
          </a:prstGeom>
          <a:ln w="12700">
            <a:miter lim="400000"/>
          </a:ln>
          <a:extLst>
            <a:ext uri="{C572A759-6A51-4108-AA02-DFA0A04FC94B}">
              <ma14:wrappingTextBoxFlag xmlns:ma14="http://schemas.microsoft.com/office/mac/drawingml/2011/main" xmlns="" val="1"/>
            </a:ext>
          </a:extLst>
        </p:spPr>
        <p:txBody>
          <a:bodyPr lIns="374345" tIns="374345" rIns="374345" bIns="374345"/>
          <a:lstStyle/>
          <a:p>
            <a:pPr lvl="0">
              <a:defRPr sz="1800"/>
            </a:pPr>
            <a:r>
              <a:rPr sz="2400"/>
              <a:t>Click to edit Master text styles</a:t>
            </a:r>
          </a:p>
          <a:p>
            <a:pPr lvl="1">
              <a:defRPr sz="1800"/>
            </a:pPr>
            <a:r>
              <a:rPr sz="2400"/>
              <a:t>Second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ctr" defTabSz="749300">
        <a:defRPr sz="7100" b="1">
          <a:solidFill>
            <a:srgbClr val="FFFFFF"/>
          </a:solidFill>
          <a:latin typeface="Arial Black"/>
          <a:ea typeface="Arial Black"/>
          <a:cs typeface="Arial Black"/>
          <a:sym typeface="Arial Black"/>
        </a:defRPr>
      </a:lvl1pPr>
      <a:lvl2pPr algn="ctr" defTabSz="749300">
        <a:defRPr sz="7100" b="1">
          <a:solidFill>
            <a:srgbClr val="FFFFFF"/>
          </a:solidFill>
          <a:latin typeface="Arial Black"/>
          <a:ea typeface="Arial Black"/>
          <a:cs typeface="Arial Black"/>
          <a:sym typeface="Arial Black"/>
        </a:defRPr>
      </a:lvl2pPr>
      <a:lvl3pPr algn="ctr" defTabSz="749300">
        <a:defRPr sz="7100" b="1">
          <a:solidFill>
            <a:srgbClr val="FFFFFF"/>
          </a:solidFill>
          <a:latin typeface="Arial Black"/>
          <a:ea typeface="Arial Black"/>
          <a:cs typeface="Arial Black"/>
          <a:sym typeface="Arial Black"/>
        </a:defRPr>
      </a:lvl3pPr>
      <a:lvl4pPr algn="ctr" defTabSz="749300">
        <a:defRPr sz="7100" b="1">
          <a:solidFill>
            <a:srgbClr val="FFFFFF"/>
          </a:solidFill>
          <a:latin typeface="Arial Black"/>
          <a:ea typeface="Arial Black"/>
          <a:cs typeface="Arial Black"/>
          <a:sym typeface="Arial Black"/>
        </a:defRPr>
      </a:lvl4pPr>
      <a:lvl5pPr algn="ctr" defTabSz="749300">
        <a:defRPr sz="7100" b="1">
          <a:solidFill>
            <a:srgbClr val="FFFFFF"/>
          </a:solidFill>
          <a:latin typeface="Arial Black"/>
          <a:ea typeface="Arial Black"/>
          <a:cs typeface="Arial Black"/>
          <a:sym typeface="Arial Black"/>
        </a:defRPr>
      </a:lvl5pPr>
      <a:lvl6pPr algn="ctr" defTabSz="749300">
        <a:defRPr sz="7100" b="1">
          <a:solidFill>
            <a:srgbClr val="FFFFFF"/>
          </a:solidFill>
          <a:latin typeface="Arial Black"/>
          <a:ea typeface="Arial Black"/>
          <a:cs typeface="Arial Black"/>
          <a:sym typeface="Arial Black"/>
        </a:defRPr>
      </a:lvl6pPr>
      <a:lvl7pPr algn="ctr" defTabSz="749300">
        <a:defRPr sz="7100" b="1">
          <a:solidFill>
            <a:srgbClr val="FFFFFF"/>
          </a:solidFill>
          <a:latin typeface="Arial Black"/>
          <a:ea typeface="Arial Black"/>
          <a:cs typeface="Arial Black"/>
          <a:sym typeface="Arial Black"/>
        </a:defRPr>
      </a:lvl7pPr>
      <a:lvl8pPr algn="ctr" defTabSz="749300">
        <a:defRPr sz="7100" b="1">
          <a:solidFill>
            <a:srgbClr val="FFFFFF"/>
          </a:solidFill>
          <a:latin typeface="Arial Black"/>
          <a:ea typeface="Arial Black"/>
          <a:cs typeface="Arial Black"/>
          <a:sym typeface="Arial Black"/>
        </a:defRPr>
      </a:lvl8pPr>
      <a:lvl9pPr algn="ctr" defTabSz="749300">
        <a:defRPr sz="7100" b="1">
          <a:solidFill>
            <a:srgbClr val="FFFFFF"/>
          </a:solidFill>
          <a:latin typeface="Arial Black"/>
          <a:ea typeface="Arial Black"/>
          <a:cs typeface="Arial Black"/>
          <a:sym typeface="Arial Black"/>
        </a:defRPr>
      </a:lvl9pPr>
    </p:titleStyle>
    <p:bodyStyle>
      <a:lvl1pPr marL="280986" indent="-280986" defTabSz="749300">
        <a:spcBef>
          <a:spcPts val="500"/>
        </a:spcBef>
        <a:buSzPct val="100000"/>
        <a:buChar char="»"/>
        <a:defRPr sz="2400">
          <a:latin typeface="Arial"/>
          <a:ea typeface="Arial"/>
          <a:cs typeface="Arial"/>
          <a:sym typeface="Arial"/>
        </a:defRPr>
      </a:lvl1pPr>
      <a:lvl2pPr marL="683682" indent="-309033" defTabSz="749300">
        <a:spcBef>
          <a:spcPts val="500"/>
        </a:spcBef>
        <a:buSzPct val="100000"/>
        <a:buChar char="–"/>
        <a:defRPr sz="2400">
          <a:latin typeface="Arial"/>
          <a:ea typeface="Arial"/>
          <a:cs typeface="Arial"/>
          <a:sym typeface="Arial"/>
        </a:defRPr>
      </a:lvl2pPr>
      <a:lvl3pPr marL="975994" indent="-226694" defTabSz="749300">
        <a:spcBef>
          <a:spcPts val="500"/>
        </a:spcBef>
        <a:buSzPct val="100000"/>
        <a:buChar char="•"/>
        <a:defRPr sz="2400">
          <a:latin typeface="Arial"/>
          <a:ea typeface="Arial"/>
          <a:cs typeface="Arial"/>
          <a:sym typeface="Arial"/>
        </a:defRPr>
      </a:lvl3pPr>
      <a:lvl4pPr marL="1406525" indent="-280987" defTabSz="749300">
        <a:spcBef>
          <a:spcPts val="500"/>
        </a:spcBef>
        <a:buSzPct val="100000"/>
        <a:buChar char="–"/>
        <a:defRPr sz="2400">
          <a:latin typeface="Arial"/>
          <a:ea typeface="Arial"/>
          <a:cs typeface="Arial"/>
          <a:sym typeface="Arial"/>
        </a:defRPr>
      </a:lvl4pPr>
      <a:lvl5pPr marL="1749954" indent="-249765" defTabSz="749300">
        <a:spcBef>
          <a:spcPts val="500"/>
        </a:spcBef>
        <a:buSzPct val="100000"/>
        <a:buChar char="»"/>
        <a:defRPr sz="2400">
          <a:latin typeface="Arial"/>
          <a:ea typeface="Arial"/>
          <a:cs typeface="Arial"/>
          <a:sym typeface="Arial"/>
        </a:defRPr>
      </a:lvl5pPr>
      <a:lvl6pPr marL="2207154" indent="-249765" defTabSz="749300">
        <a:spcBef>
          <a:spcPts val="500"/>
        </a:spcBef>
        <a:buSzPct val="100000"/>
        <a:buChar char="•"/>
        <a:defRPr sz="2400">
          <a:latin typeface="Arial"/>
          <a:ea typeface="Arial"/>
          <a:cs typeface="Arial"/>
          <a:sym typeface="Arial"/>
        </a:defRPr>
      </a:lvl6pPr>
      <a:lvl7pPr marL="2664354" indent="-249765" defTabSz="749300">
        <a:spcBef>
          <a:spcPts val="500"/>
        </a:spcBef>
        <a:buSzPct val="100000"/>
        <a:buChar char="•"/>
        <a:defRPr sz="2400">
          <a:latin typeface="Arial"/>
          <a:ea typeface="Arial"/>
          <a:cs typeface="Arial"/>
          <a:sym typeface="Arial"/>
        </a:defRPr>
      </a:lvl7pPr>
      <a:lvl8pPr marL="3121554" indent="-249765" defTabSz="749300">
        <a:spcBef>
          <a:spcPts val="500"/>
        </a:spcBef>
        <a:buSzPct val="100000"/>
        <a:buChar char="•"/>
        <a:defRPr sz="2400">
          <a:latin typeface="Arial"/>
          <a:ea typeface="Arial"/>
          <a:cs typeface="Arial"/>
          <a:sym typeface="Arial"/>
        </a:defRPr>
      </a:lvl8pPr>
      <a:lvl9pPr marL="3578754" indent="-249766" defTabSz="749300">
        <a:spcBef>
          <a:spcPts val="500"/>
        </a:spcBef>
        <a:buSzPct val="100000"/>
        <a:buChar char="•"/>
        <a:defRPr sz="2400">
          <a:latin typeface="Arial"/>
          <a:ea typeface="Arial"/>
          <a:cs typeface="Arial"/>
          <a:sym typeface="Arial"/>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Flowchart: Document 108"/>
          <p:cNvSpPr/>
          <p:nvPr/>
        </p:nvSpPr>
        <p:spPr>
          <a:xfrm>
            <a:off x="20490905" y="22323542"/>
            <a:ext cx="8769896" cy="11586735"/>
          </a:xfrm>
          <a:prstGeom prst="flowChartDocument">
            <a:avLst/>
          </a:prstGeom>
          <a:solidFill>
            <a:schemeClr val="tx1"/>
          </a:solidFill>
          <a:ln w="25400" cap="flat">
            <a:solidFill>
              <a:srgbClr val="D7D7D7"/>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CEF0F8"/>
              </a:solidFill>
              <a:effectLst/>
              <a:uFillTx/>
              <a:latin typeface="+mn-lt"/>
              <a:ea typeface="+mn-ea"/>
              <a:cs typeface="+mn-cs"/>
              <a:sym typeface="Avenir Roman"/>
            </a:endParaRPr>
          </a:p>
        </p:txBody>
      </p:sp>
      <p:sp>
        <p:nvSpPr>
          <p:cNvPr id="27" name="Shape 27"/>
          <p:cNvSpPr/>
          <p:nvPr/>
        </p:nvSpPr>
        <p:spPr>
          <a:xfrm>
            <a:off x="477837" y="1309687"/>
            <a:ext cx="29213176" cy="3614983"/>
          </a:xfrm>
          <a:prstGeom prst="rect">
            <a:avLst/>
          </a:prstGeom>
          <a:ln w="12700">
            <a:miter lim="400000"/>
          </a:ln>
          <a:extLst>
            <a:ext uri="{C572A759-6A51-4108-AA02-DFA0A04FC94B}">
              <ma14:wrappingTextBoxFlag xmlns:ma14="http://schemas.microsoft.com/office/mac/drawingml/2011/main" xmlns="" val="1"/>
            </a:ext>
          </a:extLst>
        </p:spPr>
        <p:txBody>
          <a:bodyPr lIns="37411" tIns="37411" rIns="37411" bIns="37411">
            <a:spAutoFit/>
          </a:bodyPr>
          <a:lstStyle/>
          <a:p>
            <a:pPr lvl="0" algn="ctr" defTabSz="749300">
              <a:spcBef>
                <a:spcPts val="3600"/>
              </a:spcBef>
              <a:defRPr sz="1800">
                <a:solidFill>
                  <a:srgbClr val="000000"/>
                </a:solidFill>
              </a:defRPr>
            </a:pPr>
            <a:r>
              <a:rPr lang="en-US" sz="6000" b="1" dirty="0" smtClean="0">
                <a:solidFill>
                  <a:srgbClr val="FFFFFF"/>
                </a:solidFill>
                <a:latin typeface="Arial Black"/>
                <a:ea typeface="Arial Black"/>
                <a:cs typeface="Arial Black"/>
                <a:sym typeface="Arial Black"/>
              </a:rPr>
              <a:t>Graphical Simulation and Modelling of Inner Coma Outgassing Jets From Comets</a:t>
            </a:r>
          </a:p>
          <a:p>
            <a:pPr lvl="0" algn="ctr" defTabSz="749300">
              <a:defRPr sz="1800">
                <a:solidFill>
                  <a:srgbClr val="000000"/>
                </a:solidFill>
              </a:defRPr>
            </a:pPr>
            <a:r>
              <a:rPr lang="en-US" sz="4100" dirty="0" smtClean="0">
                <a:solidFill>
                  <a:srgbClr val="FFFFFF"/>
                </a:solidFill>
                <a:latin typeface="Arial Bold"/>
                <a:ea typeface="Arial Bold"/>
                <a:cs typeface="Arial Bold"/>
                <a:sym typeface="Arial Bold"/>
              </a:rPr>
              <a:t>Presented By: Arijit Das, Bachelor of Technology, Information Technology</a:t>
            </a:r>
          </a:p>
          <a:p>
            <a:pPr lvl="0" algn="ctr" defTabSz="749300">
              <a:defRPr sz="1800">
                <a:solidFill>
                  <a:srgbClr val="000000"/>
                </a:solidFill>
              </a:defRPr>
            </a:pPr>
            <a:r>
              <a:rPr lang="en-US" sz="4100" dirty="0" smtClean="0">
                <a:solidFill>
                  <a:srgbClr val="FFFFFF"/>
                </a:solidFill>
                <a:latin typeface="Arial Bold"/>
                <a:ea typeface="Arial Bold"/>
                <a:cs typeface="Arial Bold"/>
                <a:sym typeface="Arial Bold"/>
              </a:rPr>
              <a:t>Mentor : Dr. </a:t>
            </a:r>
            <a:r>
              <a:rPr lang="en-US" sz="4100" dirty="0" err="1" smtClean="0">
                <a:solidFill>
                  <a:srgbClr val="FFFFFF"/>
                </a:solidFill>
                <a:latin typeface="Arial Bold"/>
                <a:ea typeface="Arial Bold"/>
                <a:cs typeface="Arial Bold"/>
                <a:sym typeface="Arial Bold"/>
              </a:rPr>
              <a:t>Pavan</a:t>
            </a:r>
            <a:r>
              <a:rPr lang="en-US" sz="4100" dirty="0" smtClean="0">
                <a:solidFill>
                  <a:srgbClr val="FFFFFF"/>
                </a:solidFill>
                <a:latin typeface="Arial Bold"/>
                <a:ea typeface="Arial Bold"/>
                <a:cs typeface="Arial Bold"/>
                <a:sym typeface="Arial Bold"/>
              </a:rPr>
              <a:t> </a:t>
            </a:r>
            <a:r>
              <a:rPr lang="en-US" sz="4100" dirty="0" err="1" smtClean="0">
                <a:solidFill>
                  <a:srgbClr val="FFFFFF"/>
                </a:solidFill>
                <a:latin typeface="Arial Bold"/>
                <a:ea typeface="Arial Bold"/>
                <a:cs typeface="Arial Bold"/>
                <a:sym typeface="Arial Bold"/>
              </a:rPr>
              <a:t>Chakraborty</a:t>
            </a:r>
            <a:r>
              <a:rPr sz="4100" dirty="0" smtClean="0">
                <a:solidFill>
                  <a:srgbClr val="FFFFFF"/>
                </a:solidFill>
                <a:latin typeface="Arial Bold"/>
                <a:ea typeface="Arial Bold"/>
                <a:cs typeface="Arial Bold"/>
                <a:sym typeface="Arial Bold"/>
              </a:rPr>
              <a:t/>
            </a:r>
            <a:br>
              <a:rPr sz="4100" dirty="0" smtClean="0">
                <a:solidFill>
                  <a:srgbClr val="FFFFFF"/>
                </a:solidFill>
                <a:latin typeface="Arial Bold"/>
                <a:ea typeface="Arial Bold"/>
                <a:cs typeface="Arial Bold"/>
                <a:sym typeface="Arial Bold"/>
              </a:rPr>
            </a:br>
            <a:r>
              <a:rPr lang="en-US" sz="2800" dirty="0" smtClean="0">
                <a:solidFill>
                  <a:srgbClr val="FFFFFF"/>
                </a:solidFill>
                <a:latin typeface="Arial Bold"/>
                <a:ea typeface="Arial Bold"/>
                <a:cs typeface="Arial Bold"/>
                <a:sym typeface="Arial Bold"/>
              </a:rPr>
              <a:t>Indian Institute of Information Technology, Allahabad</a:t>
            </a:r>
            <a:endParaRPr sz="2800" dirty="0">
              <a:solidFill>
                <a:srgbClr val="FFFFFF"/>
              </a:solidFill>
              <a:latin typeface="Arial Bold"/>
              <a:ea typeface="Arial Bold"/>
              <a:cs typeface="Arial Bold"/>
              <a:sym typeface="Arial Bold"/>
            </a:endParaRPr>
          </a:p>
        </p:txBody>
      </p:sp>
      <p:sp>
        <p:nvSpPr>
          <p:cNvPr id="28" name="Shape 28"/>
          <p:cNvSpPr/>
          <p:nvPr/>
        </p:nvSpPr>
        <p:spPr>
          <a:xfrm>
            <a:off x="646112" y="6248398"/>
            <a:ext cx="9321801" cy="568011"/>
          </a:xfrm>
          <a:prstGeom prst="rect">
            <a:avLst/>
          </a:prstGeom>
          <a:solidFill>
            <a:srgbClr val="1BADCF"/>
          </a:solidFill>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algn="ctr" defTabSz="749300">
              <a:spcBef>
                <a:spcPts val="2100"/>
              </a:spcBef>
              <a:defRPr sz="3600">
                <a:solidFill>
                  <a:srgbClr val="FFFFFF"/>
                </a:solidFill>
                <a:latin typeface="Arial Bold"/>
                <a:ea typeface="Arial Bold"/>
                <a:cs typeface="Arial Bold"/>
                <a:sym typeface="Arial Bold"/>
              </a:defRPr>
            </a:lvl1pPr>
          </a:lstStyle>
          <a:p>
            <a:pPr lvl="0">
              <a:defRPr sz="1800">
                <a:solidFill>
                  <a:srgbClr val="000000"/>
                </a:solidFill>
              </a:defRPr>
            </a:pPr>
            <a:r>
              <a:rPr lang="en-US" sz="3200" dirty="0" smtClean="0">
                <a:solidFill>
                  <a:schemeClr val="bg2">
                    <a:lumMod val="20000"/>
                    <a:lumOff val="80000"/>
                  </a:schemeClr>
                </a:solidFill>
              </a:rPr>
              <a:t>INTRODUCTION</a:t>
            </a:r>
            <a:endParaRPr sz="3200" dirty="0">
              <a:solidFill>
                <a:schemeClr val="bg2">
                  <a:lumMod val="20000"/>
                  <a:lumOff val="80000"/>
                </a:schemeClr>
              </a:solidFill>
            </a:endParaRPr>
          </a:p>
        </p:txBody>
      </p:sp>
      <p:sp>
        <p:nvSpPr>
          <p:cNvPr id="40" name="Shape 40"/>
          <p:cNvSpPr/>
          <p:nvPr/>
        </p:nvSpPr>
        <p:spPr>
          <a:xfrm>
            <a:off x="646112" y="32699325"/>
            <a:ext cx="9315451" cy="1157420"/>
          </a:xfrm>
          <a:prstGeom prst="rect">
            <a:avLst/>
          </a:prstGeom>
          <a:ln w="12700">
            <a:miter lim="400000"/>
          </a:ln>
          <a:extLst>
            <a:ext uri="{C572A759-6A51-4108-AA02-DFA0A04FC94B}">
              <ma14:wrappingTextBoxFlag xmlns:ma14="http://schemas.microsoft.com/office/mac/drawingml/2011/main" xmlns="" val="1"/>
            </a:ext>
          </a:extLst>
        </p:spPr>
        <p:txBody>
          <a:bodyPr lIns="374993" tIns="374993" rIns="374993" bIns="374993">
            <a:spAutoFit/>
          </a:bodyPr>
          <a:lstStyle/>
          <a:p>
            <a:pPr lvl="0" defTabSz="3600450">
              <a:defRPr sz="1800">
                <a:solidFill>
                  <a:srgbClr val="000000"/>
                </a:solidFill>
              </a:defRPr>
            </a:pPr>
            <a:endParaRPr sz="2600" dirty="0">
              <a:latin typeface="Arial"/>
              <a:ea typeface="Arial"/>
              <a:cs typeface="Arial"/>
              <a:sym typeface="Arial"/>
            </a:endParaRPr>
          </a:p>
        </p:txBody>
      </p:sp>
      <p:sp>
        <p:nvSpPr>
          <p:cNvPr id="44" name="Shape 44"/>
          <p:cNvSpPr/>
          <p:nvPr/>
        </p:nvSpPr>
        <p:spPr>
          <a:xfrm>
            <a:off x="10453686" y="6248398"/>
            <a:ext cx="9320214" cy="568011"/>
          </a:xfrm>
          <a:prstGeom prst="rect">
            <a:avLst/>
          </a:prstGeom>
          <a:solidFill>
            <a:srgbClr val="1BADCF"/>
          </a:solidFill>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algn="ctr" defTabSz="749300">
              <a:spcBef>
                <a:spcPts val="2100"/>
              </a:spcBef>
              <a:defRPr sz="3600">
                <a:solidFill>
                  <a:srgbClr val="FFFFFF"/>
                </a:solidFill>
                <a:latin typeface="Arial Bold"/>
                <a:ea typeface="Arial Bold"/>
                <a:cs typeface="Arial Bold"/>
                <a:sym typeface="Arial Bold"/>
              </a:defRPr>
            </a:lvl1pPr>
          </a:lstStyle>
          <a:p>
            <a:pPr lvl="0">
              <a:defRPr sz="1800">
                <a:solidFill>
                  <a:srgbClr val="000000"/>
                </a:solidFill>
              </a:defRPr>
            </a:pPr>
            <a:r>
              <a:rPr lang="en-US" sz="3200" dirty="0" smtClean="0">
                <a:solidFill>
                  <a:schemeClr val="bg2">
                    <a:lumMod val="20000"/>
                    <a:lumOff val="80000"/>
                  </a:schemeClr>
                </a:solidFill>
              </a:rPr>
              <a:t>PROPOSED APPROACH</a:t>
            </a:r>
            <a:endParaRPr sz="5400" dirty="0">
              <a:solidFill>
                <a:schemeClr val="bg2">
                  <a:lumMod val="20000"/>
                  <a:lumOff val="80000"/>
                </a:schemeClr>
              </a:solidFill>
            </a:endParaRPr>
          </a:p>
        </p:txBody>
      </p:sp>
      <p:sp>
        <p:nvSpPr>
          <p:cNvPr id="53" name="Shape 53"/>
          <p:cNvSpPr/>
          <p:nvPr/>
        </p:nvSpPr>
        <p:spPr>
          <a:xfrm>
            <a:off x="20253324" y="6248398"/>
            <a:ext cx="9320215" cy="568011"/>
          </a:xfrm>
          <a:prstGeom prst="rect">
            <a:avLst/>
          </a:prstGeom>
          <a:solidFill>
            <a:srgbClr val="1BADCF"/>
          </a:solidFill>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algn="ctr" defTabSz="749300">
              <a:spcBef>
                <a:spcPts val="2100"/>
              </a:spcBef>
              <a:defRPr sz="3600">
                <a:solidFill>
                  <a:srgbClr val="FFFFFF"/>
                </a:solidFill>
                <a:latin typeface="Arial Bold"/>
                <a:ea typeface="Arial Bold"/>
                <a:cs typeface="Arial Bold"/>
                <a:sym typeface="Arial Bold"/>
              </a:defRPr>
            </a:lvl1pPr>
          </a:lstStyle>
          <a:p>
            <a:pPr lvl="0">
              <a:defRPr sz="1800">
                <a:solidFill>
                  <a:srgbClr val="000000"/>
                </a:solidFill>
              </a:defRPr>
            </a:pPr>
            <a:r>
              <a:rPr lang="en-US" sz="3200" dirty="0" smtClean="0">
                <a:solidFill>
                  <a:schemeClr val="bg2">
                    <a:lumMod val="20000"/>
                    <a:lumOff val="80000"/>
                  </a:schemeClr>
                </a:solidFill>
              </a:rPr>
              <a:t>RESULTS</a:t>
            </a:r>
            <a:endParaRPr sz="8800" dirty="0">
              <a:solidFill>
                <a:schemeClr val="bg2">
                  <a:lumMod val="20000"/>
                  <a:lumOff val="80000"/>
                </a:schemeClr>
              </a:solidFill>
            </a:endParaRPr>
          </a:p>
        </p:txBody>
      </p:sp>
      <p:sp>
        <p:nvSpPr>
          <p:cNvPr id="54" name="Shape 54"/>
          <p:cNvSpPr/>
          <p:nvPr/>
        </p:nvSpPr>
        <p:spPr>
          <a:xfrm>
            <a:off x="20213637" y="6873874"/>
            <a:ext cx="9320214" cy="1157420"/>
          </a:xfrm>
          <a:prstGeom prst="rect">
            <a:avLst/>
          </a:prstGeom>
          <a:ln w="12700">
            <a:miter lim="400000"/>
          </a:ln>
          <a:extLst>
            <a:ext uri="{C572A759-6A51-4108-AA02-DFA0A04FC94B}">
              <ma14:wrappingTextBoxFlag xmlns:ma14="http://schemas.microsoft.com/office/mac/drawingml/2011/main" xmlns="" val="1"/>
            </a:ext>
          </a:extLst>
        </p:spPr>
        <p:txBody>
          <a:bodyPr lIns="374993" tIns="374993" rIns="374993" bIns="374993">
            <a:spAutoFit/>
          </a:bodyPr>
          <a:lstStyle/>
          <a:p>
            <a:pPr lvl="0" defTabSz="3600450">
              <a:defRPr sz="1800">
                <a:solidFill>
                  <a:srgbClr val="000000"/>
                </a:solidFill>
              </a:defRPr>
            </a:pPr>
            <a:endParaRPr sz="2600" dirty="0">
              <a:latin typeface="Arial"/>
              <a:ea typeface="Arial"/>
              <a:cs typeface="Arial"/>
              <a:sym typeface="Arial"/>
            </a:endParaRPr>
          </a:p>
        </p:txBody>
      </p:sp>
      <p:sp>
        <p:nvSpPr>
          <p:cNvPr id="65" name="Shape 65"/>
          <p:cNvSpPr/>
          <p:nvPr/>
        </p:nvSpPr>
        <p:spPr>
          <a:xfrm>
            <a:off x="646112" y="18726148"/>
            <a:ext cx="9321801" cy="1157420"/>
          </a:xfrm>
          <a:prstGeom prst="rect">
            <a:avLst/>
          </a:prstGeom>
          <a:ln w="12700">
            <a:miter lim="400000"/>
          </a:ln>
          <a:extLst>
            <a:ext uri="{C572A759-6A51-4108-AA02-DFA0A04FC94B}">
              <ma14:wrappingTextBoxFlag xmlns:ma14="http://schemas.microsoft.com/office/mac/drawingml/2011/main" xmlns="" val="1"/>
            </a:ext>
          </a:extLst>
        </p:spPr>
        <p:txBody>
          <a:bodyPr lIns="374993" tIns="374993" rIns="374993" bIns="374993">
            <a:spAutoFit/>
          </a:bodyPr>
          <a:lstStyle/>
          <a:p>
            <a:pPr lvl="0" defTabSz="3600450">
              <a:defRPr sz="1800">
                <a:solidFill>
                  <a:srgbClr val="000000"/>
                </a:solidFill>
              </a:defRPr>
            </a:pPr>
            <a:endParaRPr sz="2600" dirty="0">
              <a:latin typeface="Arial"/>
              <a:ea typeface="Arial"/>
              <a:cs typeface="Arial"/>
              <a:sym typeface="Arial"/>
            </a:endParaRPr>
          </a:p>
        </p:txBody>
      </p:sp>
      <p:sp>
        <p:nvSpPr>
          <p:cNvPr id="3" name="Horizontal Scroll 2"/>
          <p:cNvSpPr/>
          <p:nvPr/>
        </p:nvSpPr>
        <p:spPr>
          <a:xfrm>
            <a:off x="779462" y="6910386"/>
            <a:ext cx="9024905" cy="9267808"/>
          </a:xfrm>
          <a:prstGeom prst="horizontalScroll">
            <a:avLst/>
          </a:prstGeom>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CEF0F8"/>
              </a:solidFill>
              <a:effectLst/>
              <a:uFillTx/>
              <a:latin typeface="+mn-lt"/>
              <a:ea typeface="+mn-ea"/>
              <a:cs typeface="+mn-cs"/>
              <a:sym typeface="Avenir Roman"/>
            </a:endParaRPr>
          </a:p>
        </p:txBody>
      </p:sp>
      <p:sp>
        <p:nvSpPr>
          <p:cNvPr id="29" name="Shape 29"/>
          <p:cNvSpPr/>
          <p:nvPr/>
        </p:nvSpPr>
        <p:spPr>
          <a:xfrm>
            <a:off x="1652259" y="7728825"/>
            <a:ext cx="7856865" cy="1372863"/>
          </a:xfrm>
          <a:prstGeom prst="rect">
            <a:avLst/>
          </a:prstGeom>
          <a:ln w="12700">
            <a:miter lim="400000"/>
          </a:ln>
          <a:extLst>
            <a:ext uri="{C572A759-6A51-4108-AA02-DFA0A04FC94B}">
              <ma14:wrappingTextBoxFlag xmlns:ma14="http://schemas.microsoft.com/office/mac/drawingml/2011/main" xmlns="" val="1"/>
            </a:ext>
          </a:extLst>
        </p:spPr>
        <p:txBody>
          <a:bodyPr wrap="square" lIns="374993" tIns="374993" rIns="374993" bIns="374993">
            <a:spAutoFit/>
          </a:bodyPr>
          <a:lstStyle/>
          <a:p>
            <a:pPr lvl="0" algn="ctr" defTabSz="3600450">
              <a:defRPr sz="1800">
                <a:solidFill>
                  <a:srgbClr val="000000"/>
                </a:solidFill>
              </a:defRPr>
            </a:pPr>
            <a:r>
              <a:rPr lang="en-US" sz="2600" b="1" u="sng" dirty="0" smtClean="0">
                <a:solidFill>
                  <a:schemeClr val="bg2">
                    <a:lumMod val="50000"/>
                  </a:schemeClr>
                </a:solidFill>
                <a:latin typeface="AR JULIAN" panose="02000000000000000000" pitchFamily="2" charset="0"/>
                <a:ea typeface="Arial"/>
                <a:cs typeface="Arial"/>
                <a:sym typeface="Arial"/>
              </a:rPr>
              <a:t> </a:t>
            </a:r>
            <a:r>
              <a:rPr lang="en-US" sz="4000" b="1" u="sng" dirty="0" smtClean="0">
                <a:solidFill>
                  <a:schemeClr val="bg2">
                    <a:lumMod val="50000"/>
                  </a:schemeClr>
                </a:solidFill>
                <a:latin typeface="AR JULIAN" panose="02000000000000000000" pitchFamily="2" charset="0"/>
                <a:ea typeface="Arial"/>
                <a:cs typeface="Arial"/>
                <a:sym typeface="Arial"/>
              </a:rPr>
              <a:t>COMETS</a:t>
            </a:r>
            <a:r>
              <a:rPr lang="en-US" sz="2600" i="1" dirty="0" smtClean="0">
                <a:solidFill>
                  <a:schemeClr val="bg2">
                    <a:lumMod val="50000"/>
                  </a:schemeClr>
                </a:solidFill>
                <a:latin typeface="Arial"/>
                <a:ea typeface="Arial"/>
                <a:cs typeface="Arial"/>
                <a:sym typeface="Arial"/>
              </a:rPr>
              <a:t> </a:t>
            </a:r>
            <a:endParaRPr sz="2600" i="1" dirty="0" smtClean="0">
              <a:solidFill>
                <a:schemeClr val="bg2">
                  <a:lumMod val="50000"/>
                </a:schemeClr>
              </a:solidFill>
              <a:latin typeface="Arial"/>
              <a:ea typeface="Arial"/>
              <a:cs typeface="Arial"/>
              <a:sym typeface="Arial"/>
            </a:endParaRPr>
          </a:p>
        </p:txBody>
      </p:sp>
      <p:pic>
        <p:nvPicPr>
          <p:cNvPr id="86" name="Picture 6" descr="halebop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374" y="10768318"/>
            <a:ext cx="207962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stardus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774" y="10692118"/>
            <a:ext cx="2132013"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10" descr="kuiper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0987" y="9270070"/>
            <a:ext cx="2971800"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62163" y="13665214"/>
            <a:ext cx="7062787" cy="1200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chemeClr val="bg2">
                    <a:lumMod val="50000"/>
                  </a:schemeClr>
                </a:solidFill>
              </a:rPr>
              <a:t>A</a:t>
            </a:r>
            <a:r>
              <a:rPr lang="en-US" dirty="0" smtClean="0">
                <a:solidFill>
                  <a:schemeClr val="bg2">
                    <a:lumMod val="50000"/>
                  </a:schemeClr>
                </a:solidFill>
              </a:rPr>
              <a:t> </a:t>
            </a:r>
            <a:r>
              <a:rPr lang="en-US" dirty="0">
                <a:solidFill>
                  <a:schemeClr val="bg2">
                    <a:lumMod val="50000"/>
                  </a:schemeClr>
                </a:solidFill>
              </a:rPr>
              <a:t>celestial object consisting of a nucleus of ice and dust and, when near the sun, a ‘tail’ of gas and dust particles pointing away from the sun.</a:t>
            </a:r>
            <a:endParaRPr kumimoji="0" lang="en-US" sz="2400" b="0" i="0" u="none" strike="noStrike" cap="none" spc="0" normalizeH="0" baseline="0" dirty="0">
              <a:ln>
                <a:noFill/>
              </a:ln>
              <a:solidFill>
                <a:schemeClr val="bg2">
                  <a:lumMod val="50000"/>
                </a:schemeClr>
              </a:solidFill>
              <a:effectLst/>
              <a:uFillTx/>
              <a:sym typeface="Avenir Roman"/>
            </a:endParaRPr>
          </a:p>
        </p:txBody>
      </p:sp>
      <p:sp>
        <p:nvSpPr>
          <p:cNvPr id="6" name="TextBox 5"/>
          <p:cNvSpPr txBox="1"/>
          <p:nvPr/>
        </p:nvSpPr>
        <p:spPr>
          <a:xfrm>
            <a:off x="2062164" y="16386296"/>
            <a:ext cx="7062786" cy="15696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3200" b="1" i="0" u="sng" strike="noStrike" cap="none" spc="0" normalizeH="0" baseline="0" dirty="0" smtClean="0">
                <a:ln>
                  <a:noFill/>
                </a:ln>
                <a:solidFill>
                  <a:schemeClr val="tx2"/>
                </a:solidFill>
                <a:effectLst/>
                <a:uFillTx/>
                <a:latin typeface="+mn-lt"/>
                <a:ea typeface="+mn-ea"/>
                <a:cs typeface="+mn-cs"/>
                <a:sym typeface="Avenir Roman"/>
              </a:rPr>
              <a:t>PHYSICAL CHARACTERISTICS</a:t>
            </a:r>
          </a:p>
          <a:p>
            <a:pPr marL="0" marR="0" indent="0" algn="ctr" defTabSz="914400" rtl="0" fontAlgn="auto" latinLnBrk="1" hangingPunct="0">
              <a:lnSpc>
                <a:spcPct val="100000"/>
              </a:lnSpc>
              <a:spcBef>
                <a:spcPts val="0"/>
              </a:spcBef>
              <a:spcAft>
                <a:spcPts val="0"/>
              </a:spcAft>
              <a:buClrTx/>
              <a:buSzTx/>
              <a:buFontTx/>
              <a:buNone/>
              <a:tabLst/>
            </a:pPr>
            <a:endParaRPr lang="en-US" sz="3200" u="sng" dirty="0">
              <a:solidFill>
                <a:schemeClr val="tx2"/>
              </a:solidFill>
            </a:endParaRPr>
          </a:p>
          <a:p>
            <a:pPr marL="0" marR="0" indent="0" algn="ctr" defTabSz="914400" rtl="0" fontAlgn="auto" latinLnBrk="1" hangingPunct="0">
              <a:lnSpc>
                <a:spcPct val="100000"/>
              </a:lnSpc>
              <a:spcBef>
                <a:spcPts val="0"/>
              </a:spcBef>
              <a:spcAft>
                <a:spcPts val="0"/>
              </a:spcAft>
              <a:buClrTx/>
              <a:buSzTx/>
              <a:buFontTx/>
              <a:buNone/>
              <a:tabLst/>
            </a:pPr>
            <a:r>
              <a:rPr lang="en-US" sz="3200" dirty="0" smtClean="0">
                <a:solidFill>
                  <a:schemeClr val="tx2"/>
                </a:solidFill>
              </a:rPr>
              <a:t>1.Nucleus 2.Coma 3.Tail 4.Jets</a:t>
            </a:r>
            <a:endParaRPr kumimoji="0" lang="en-US" sz="3200" b="0" i="0" strike="noStrike" cap="none" spc="0" normalizeH="0" baseline="0" dirty="0" smtClean="0">
              <a:ln>
                <a:noFill/>
              </a:ln>
              <a:solidFill>
                <a:schemeClr val="tx2"/>
              </a:solidFill>
              <a:effectLst/>
              <a:uFillTx/>
              <a:sym typeface="Avenir Roman"/>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459" y="18328965"/>
            <a:ext cx="8606409" cy="8911331"/>
          </a:xfrm>
          <a:prstGeom prst="rect">
            <a:avLst/>
          </a:prstGeom>
          <a:effectLst>
            <a:glow rad="254000">
              <a:schemeClr val="accent1">
                <a:alpha val="74000"/>
              </a:schemeClr>
            </a:glow>
            <a:softEdge rad="393700"/>
          </a:effectLst>
        </p:spPr>
      </p:pic>
      <p:sp>
        <p:nvSpPr>
          <p:cNvPr id="92" name="Shape 49"/>
          <p:cNvSpPr/>
          <p:nvPr/>
        </p:nvSpPr>
        <p:spPr>
          <a:xfrm>
            <a:off x="654556" y="28400667"/>
            <a:ext cx="9320214" cy="568011"/>
          </a:xfrm>
          <a:prstGeom prst="rect">
            <a:avLst/>
          </a:prstGeom>
          <a:solidFill>
            <a:srgbClr val="1BADCF"/>
          </a:solidFill>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algn="ctr" defTabSz="749300">
              <a:spcBef>
                <a:spcPts val="2100"/>
              </a:spcBef>
              <a:defRPr sz="3600">
                <a:solidFill>
                  <a:srgbClr val="FFFFFF"/>
                </a:solidFill>
                <a:latin typeface="Arial Bold"/>
                <a:ea typeface="Arial Bold"/>
                <a:cs typeface="Arial Bold"/>
                <a:sym typeface="Arial Bold"/>
              </a:defRPr>
            </a:lvl1pPr>
          </a:lstStyle>
          <a:p>
            <a:pPr lvl="0">
              <a:defRPr sz="1800">
                <a:solidFill>
                  <a:srgbClr val="000000"/>
                </a:solidFill>
              </a:defRPr>
            </a:pPr>
            <a:r>
              <a:rPr lang="en-US" sz="3200" dirty="0" smtClean="0">
                <a:solidFill>
                  <a:schemeClr val="accent5"/>
                </a:solidFill>
              </a:rPr>
              <a:t>PROBLEM </a:t>
            </a:r>
            <a:r>
              <a:rPr lang="en-US" sz="3200" dirty="0" smtClean="0">
                <a:solidFill>
                  <a:schemeClr val="bg2">
                    <a:lumMod val="20000"/>
                    <a:lumOff val="80000"/>
                  </a:schemeClr>
                </a:solidFill>
              </a:rPr>
              <a:t>DEFINITION</a:t>
            </a:r>
            <a:endParaRPr sz="3200" dirty="0">
              <a:solidFill>
                <a:schemeClr val="bg2">
                  <a:lumMod val="20000"/>
                  <a:lumOff val="80000"/>
                </a:schemeClr>
              </a:solidFill>
            </a:endParaRPr>
          </a:p>
        </p:txBody>
      </p:sp>
      <p:sp>
        <p:nvSpPr>
          <p:cNvPr id="8" name="TextBox 7"/>
          <p:cNvSpPr txBox="1"/>
          <p:nvPr/>
        </p:nvSpPr>
        <p:spPr>
          <a:xfrm>
            <a:off x="1011459" y="29409804"/>
            <a:ext cx="8792908" cy="378564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IN" dirty="0">
                <a:solidFill>
                  <a:srgbClr val="000000"/>
                </a:solidFill>
              </a:rPr>
              <a:t>Our main objective is to model the </a:t>
            </a:r>
            <a:r>
              <a:rPr lang="en-IN" b="1" dirty="0">
                <a:solidFill>
                  <a:srgbClr val="000000"/>
                </a:solidFill>
              </a:rPr>
              <a:t>outgassing jets</a:t>
            </a:r>
            <a:r>
              <a:rPr lang="en-IN" dirty="0">
                <a:solidFill>
                  <a:srgbClr val="000000"/>
                </a:solidFill>
              </a:rPr>
              <a:t> from comet and to simulate the effects of sun’s gravity and spontaneous </a:t>
            </a:r>
            <a:endParaRPr lang="en-IN" dirty="0" smtClean="0">
              <a:solidFill>
                <a:srgbClr val="000000"/>
              </a:solidFill>
            </a:endParaRPr>
          </a:p>
          <a:p>
            <a:pPr marL="0" marR="0" indent="0" algn="l" defTabSz="914400" rtl="0" fontAlgn="auto" latinLnBrk="1" hangingPunct="0">
              <a:lnSpc>
                <a:spcPct val="100000"/>
              </a:lnSpc>
              <a:spcBef>
                <a:spcPts val="0"/>
              </a:spcBef>
              <a:spcAft>
                <a:spcPts val="0"/>
              </a:spcAft>
              <a:buClrTx/>
              <a:buSzTx/>
              <a:buFontTx/>
              <a:buNone/>
              <a:tabLst/>
            </a:pPr>
            <a:r>
              <a:rPr lang="en-IN" dirty="0" smtClean="0">
                <a:solidFill>
                  <a:srgbClr val="000000"/>
                </a:solidFill>
              </a:rPr>
              <a:t>radiations </a:t>
            </a:r>
            <a:r>
              <a:rPr lang="en-IN" dirty="0">
                <a:solidFill>
                  <a:srgbClr val="000000"/>
                </a:solidFill>
              </a:rPr>
              <a:t>on the outgassing jets as well as to model the </a:t>
            </a:r>
            <a:endParaRPr lang="en-IN" dirty="0" smtClean="0">
              <a:solidFill>
                <a:srgbClr val="000000"/>
              </a:solidFill>
            </a:endParaRPr>
          </a:p>
          <a:p>
            <a:pPr marL="0" marR="0" indent="0" algn="l" defTabSz="914400" rtl="0" fontAlgn="auto" latinLnBrk="1" hangingPunct="0">
              <a:lnSpc>
                <a:spcPct val="100000"/>
              </a:lnSpc>
              <a:spcBef>
                <a:spcPts val="0"/>
              </a:spcBef>
              <a:spcAft>
                <a:spcPts val="0"/>
              </a:spcAft>
              <a:buClrTx/>
              <a:buSzTx/>
              <a:buFontTx/>
              <a:buNone/>
              <a:tabLst/>
            </a:pPr>
            <a:r>
              <a:rPr lang="en-IN" dirty="0" smtClean="0">
                <a:solidFill>
                  <a:srgbClr val="000000"/>
                </a:solidFill>
              </a:rPr>
              <a:t>trajectories </a:t>
            </a:r>
            <a:r>
              <a:rPr lang="en-IN" dirty="0">
                <a:solidFill>
                  <a:srgbClr val="000000"/>
                </a:solidFill>
              </a:rPr>
              <a:t>of the gas and dust particles with respect </a:t>
            </a:r>
            <a:r>
              <a:rPr lang="en-IN" dirty="0" smtClean="0">
                <a:solidFill>
                  <a:srgbClr val="000000"/>
                </a:solidFill>
              </a:rPr>
              <a:t>to</a:t>
            </a:r>
          </a:p>
          <a:p>
            <a:pPr marL="0" marR="0" indent="0" algn="l" defTabSz="914400" rtl="0" fontAlgn="auto" latinLnBrk="1" hangingPunct="0">
              <a:lnSpc>
                <a:spcPct val="100000"/>
              </a:lnSpc>
              <a:spcBef>
                <a:spcPts val="0"/>
              </a:spcBef>
              <a:spcAft>
                <a:spcPts val="0"/>
              </a:spcAft>
              <a:buClrTx/>
              <a:buSzTx/>
              <a:buFontTx/>
              <a:buNone/>
              <a:tabLst/>
            </a:pPr>
            <a:r>
              <a:rPr lang="en-IN" dirty="0" smtClean="0">
                <a:solidFill>
                  <a:srgbClr val="000000"/>
                </a:solidFill>
              </a:rPr>
              <a:t>rotation </a:t>
            </a:r>
            <a:r>
              <a:rPr lang="en-IN" dirty="0">
                <a:solidFill>
                  <a:srgbClr val="000000"/>
                </a:solidFill>
              </a:rPr>
              <a:t>and </a:t>
            </a:r>
            <a:r>
              <a:rPr lang="en-IN" dirty="0" smtClean="0">
                <a:solidFill>
                  <a:srgbClr val="000000"/>
                </a:solidFill>
              </a:rPr>
              <a:t>typical </a:t>
            </a:r>
            <a:r>
              <a:rPr lang="en-IN" dirty="0">
                <a:solidFill>
                  <a:srgbClr val="000000"/>
                </a:solidFill>
              </a:rPr>
              <a:t>motion of any comet in general. Basically </a:t>
            </a:r>
            <a:endParaRPr lang="en-IN" dirty="0" smtClean="0">
              <a:solidFill>
                <a:srgbClr val="000000"/>
              </a:solidFill>
            </a:endParaRPr>
          </a:p>
          <a:p>
            <a:pPr marL="0" marR="0" indent="0" algn="l" defTabSz="914400" rtl="0" fontAlgn="auto" latinLnBrk="1" hangingPunct="0">
              <a:lnSpc>
                <a:spcPct val="100000"/>
              </a:lnSpc>
              <a:spcBef>
                <a:spcPts val="0"/>
              </a:spcBef>
              <a:spcAft>
                <a:spcPts val="0"/>
              </a:spcAft>
              <a:buClrTx/>
              <a:buSzTx/>
              <a:buFontTx/>
              <a:buNone/>
              <a:tabLst/>
            </a:pPr>
            <a:r>
              <a:rPr lang="en-IN" dirty="0" smtClean="0">
                <a:solidFill>
                  <a:srgbClr val="000000"/>
                </a:solidFill>
              </a:rPr>
              <a:t>we </a:t>
            </a:r>
            <a:r>
              <a:rPr lang="en-IN" dirty="0">
                <a:solidFill>
                  <a:srgbClr val="000000"/>
                </a:solidFill>
              </a:rPr>
              <a:t>are creating a tool or </a:t>
            </a:r>
            <a:r>
              <a:rPr lang="en-IN" b="1" dirty="0">
                <a:solidFill>
                  <a:srgbClr val="000000"/>
                </a:solidFill>
              </a:rPr>
              <a:t>SRS</a:t>
            </a:r>
            <a:r>
              <a:rPr lang="en-IN" dirty="0">
                <a:solidFill>
                  <a:srgbClr val="000000"/>
                </a:solidFill>
              </a:rPr>
              <a:t>(Software Resource </a:t>
            </a:r>
            <a:r>
              <a:rPr lang="en-IN" dirty="0" smtClean="0">
                <a:solidFill>
                  <a:srgbClr val="000000"/>
                </a:solidFill>
              </a:rPr>
              <a:t>Service)to</a:t>
            </a:r>
          </a:p>
          <a:p>
            <a:pPr marL="0" marR="0" indent="0" algn="l" defTabSz="914400" rtl="0" fontAlgn="auto" latinLnBrk="1" hangingPunct="0">
              <a:lnSpc>
                <a:spcPct val="100000"/>
              </a:lnSpc>
              <a:spcBef>
                <a:spcPts val="0"/>
              </a:spcBef>
              <a:spcAft>
                <a:spcPts val="0"/>
              </a:spcAft>
              <a:buClrTx/>
              <a:buSzTx/>
              <a:buFontTx/>
              <a:buNone/>
              <a:tabLst/>
            </a:pPr>
            <a:r>
              <a:rPr lang="en-IN" dirty="0" smtClean="0">
                <a:solidFill>
                  <a:srgbClr val="000000"/>
                </a:solidFill>
              </a:rPr>
              <a:t>analyse </a:t>
            </a:r>
            <a:r>
              <a:rPr lang="en-IN" dirty="0">
                <a:solidFill>
                  <a:srgbClr val="000000"/>
                </a:solidFill>
              </a:rPr>
              <a:t>any </a:t>
            </a:r>
            <a:r>
              <a:rPr lang="en-IN" dirty="0" smtClean="0">
                <a:solidFill>
                  <a:srgbClr val="000000"/>
                </a:solidFill>
              </a:rPr>
              <a:t>comet </a:t>
            </a:r>
            <a:r>
              <a:rPr lang="en-IN" dirty="0">
                <a:solidFill>
                  <a:srgbClr val="000000"/>
                </a:solidFill>
              </a:rPr>
              <a:t>characteristics </a:t>
            </a:r>
            <a:r>
              <a:rPr lang="en-IN" dirty="0" smtClean="0">
                <a:solidFill>
                  <a:srgbClr val="000000"/>
                </a:solidFill>
              </a:rPr>
              <a:t>visually. At macroscopic</a:t>
            </a:r>
          </a:p>
          <a:p>
            <a:pPr marL="0" marR="0" indent="0" algn="l" defTabSz="914400" rtl="0" fontAlgn="auto" latinLnBrk="1" hangingPunct="0">
              <a:lnSpc>
                <a:spcPct val="100000"/>
              </a:lnSpc>
              <a:spcBef>
                <a:spcPts val="0"/>
              </a:spcBef>
              <a:spcAft>
                <a:spcPts val="0"/>
              </a:spcAft>
              <a:buClrTx/>
              <a:buSzTx/>
              <a:buFontTx/>
              <a:buNone/>
              <a:tabLst/>
            </a:pPr>
            <a:r>
              <a:rPr lang="en-IN" dirty="0" smtClean="0">
                <a:solidFill>
                  <a:srgbClr val="000000"/>
                </a:solidFill>
              </a:rPr>
              <a:t>level, </a:t>
            </a:r>
            <a:r>
              <a:rPr lang="en-IN" b="1" dirty="0" err="1" smtClean="0">
                <a:solidFill>
                  <a:srgbClr val="000000"/>
                </a:solidFill>
              </a:rPr>
              <a:t>Finson-Probstein</a:t>
            </a:r>
            <a:r>
              <a:rPr lang="en-IN" dirty="0" smtClean="0">
                <a:solidFill>
                  <a:srgbClr val="000000"/>
                </a:solidFill>
              </a:rPr>
              <a:t> Dynamic Theory is utilised to plot the </a:t>
            </a:r>
          </a:p>
          <a:p>
            <a:pPr marL="0" marR="0" indent="0" algn="l" defTabSz="914400" rtl="0" fontAlgn="auto" latinLnBrk="1" hangingPunct="0">
              <a:lnSpc>
                <a:spcPct val="100000"/>
              </a:lnSpc>
              <a:spcBef>
                <a:spcPts val="0"/>
              </a:spcBef>
              <a:spcAft>
                <a:spcPts val="0"/>
              </a:spcAft>
              <a:buClrTx/>
              <a:buSzTx/>
              <a:buFontTx/>
              <a:buNone/>
              <a:tabLst/>
            </a:pPr>
            <a:r>
              <a:rPr lang="en-IN" dirty="0" smtClean="0">
                <a:solidFill>
                  <a:srgbClr val="000000"/>
                </a:solidFill>
              </a:rPr>
              <a:t>Tail structure as a model of grid formed by </a:t>
            </a:r>
            <a:r>
              <a:rPr lang="en-IN" b="1" dirty="0" err="1" smtClean="0">
                <a:solidFill>
                  <a:srgbClr val="000000"/>
                </a:solidFill>
              </a:rPr>
              <a:t>Syndynes</a:t>
            </a:r>
            <a:r>
              <a:rPr lang="en-IN" dirty="0" smtClean="0">
                <a:solidFill>
                  <a:srgbClr val="000000"/>
                </a:solidFill>
              </a:rPr>
              <a:t> and </a:t>
            </a:r>
          </a:p>
          <a:p>
            <a:pPr marL="0" marR="0" indent="0" algn="l" defTabSz="914400" rtl="0" fontAlgn="auto" latinLnBrk="1" hangingPunct="0">
              <a:lnSpc>
                <a:spcPct val="100000"/>
              </a:lnSpc>
              <a:spcBef>
                <a:spcPts val="0"/>
              </a:spcBef>
              <a:spcAft>
                <a:spcPts val="0"/>
              </a:spcAft>
              <a:buClrTx/>
              <a:buSzTx/>
              <a:buFontTx/>
              <a:buNone/>
              <a:tabLst/>
            </a:pPr>
            <a:r>
              <a:rPr lang="en-IN" b="1" dirty="0" err="1" smtClean="0">
                <a:solidFill>
                  <a:srgbClr val="000000"/>
                </a:solidFill>
              </a:rPr>
              <a:t>Synchrones</a:t>
            </a:r>
            <a:r>
              <a:rPr lang="en-IN" dirty="0" smtClean="0">
                <a:solidFill>
                  <a:srgbClr val="000000"/>
                </a:solidFill>
              </a:rPr>
              <a:t>. </a:t>
            </a:r>
            <a:endParaRPr kumimoji="0" lang="en-US" sz="2400" b="0" i="0" u="none" strike="noStrike" cap="none" spc="0" normalizeH="0" baseline="0" dirty="0">
              <a:ln>
                <a:noFill/>
              </a:ln>
              <a:solidFill>
                <a:srgbClr val="000000"/>
              </a:solidFill>
              <a:effectLst/>
              <a:uFillTx/>
              <a:sym typeface="Avenir Roman"/>
            </a:endParaRPr>
          </a:p>
        </p:txBody>
      </p:sp>
      <p:sp>
        <p:nvSpPr>
          <p:cNvPr id="93" name="Shape 49"/>
          <p:cNvSpPr/>
          <p:nvPr/>
        </p:nvSpPr>
        <p:spPr>
          <a:xfrm>
            <a:off x="654556" y="33512944"/>
            <a:ext cx="9320214" cy="568011"/>
          </a:xfrm>
          <a:prstGeom prst="rect">
            <a:avLst/>
          </a:prstGeom>
          <a:solidFill>
            <a:srgbClr val="1BADCF"/>
          </a:solidFill>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algn="ctr" defTabSz="749300">
              <a:spcBef>
                <a:spcPts val="2100"/>
              </a:spcBef>
              <a:defRPr sz="3600">
                <a:solidFill>
                  <a:srgbClr val="FFFFFF"/>
                </a:solidFill>
                <a:latin typeface="Arial Bold"/>
                <a:ea typeface="Arial Bold"/>
                <a:cs typeface="Arial Bold"/>
                <a:sym typeface="Arial Bold"/>
              </a:defRPr>
            </a:lvl1pPr>
          </a:lstStyle>
          <a:p>
            <a:pPr lvl="0">
              <a:defRPr sz="1800">
                <a:solidFill>
                  <a:srgbClr val="000000"/>
                </a:solidFill>
              </a:defRPr>
            </a:pPr>
            <a:r>
              <a:rPr lang="en-US" sz="3200" dirty="0" smtClean="0">
                <a:solidFill>
                  <a:schemeClr val="accent5"/>
                </a:solidFill>
              </a:rPr>
              <a:t>COMET</a:t>
            </a:r>
            <a:r>
              <a:rPr lang="en-US" sz="3200" dirty="0" smtClean="0">
                <a:solidFill>
                  <a:schemeClr val="accent5"/>
                </a:solidFill>
              </a:rPr>
              <a:t> JETS </a:t>
            </a:r>
            <a:endParaRPr sz="3200" dirty="0">
              <a:solidFill>
                <a:schemeClr val="accent5"/>
              </a:solidFill>
            </a:endParaRPr>
          </a:p>
        </p:txBody>
      </p:sp>
      <p:pic>
        <p:nvPicPr>
          <p:cNvPr id="1026" name="Picture 2" descr="http://static.ddmcdn.com/gif/comets-hartley-14080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913" y="34430449"/>
            <a:ext cx="3821641" cy="2972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kyandtelescope.com/wp-content/uploads/Comet_structure_l.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5285" y="36119070"/>
            <a:ext cx="3846513" cy="311054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3" descr="11may_res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7913" y="38884804"/>
            <a:ext cx="4061531" cy="2642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01379" y="34901673"/>
            <a:ext cx="3289608"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smtClean="0">
                <a:ln/>
                <a:solidFill>
                  <a:srgbClr val="00B0F0"/>
                </a:solidFill>
              </a:rPr>
              <a:t>Jets from Surface</a:t>
            </a:r>
            <a:endParaRPr lang="en-US" sz="2800" b="1" cap="none" spc="0" dirty="0">
              <a:ln/>
              <a:solidFill>
                <a:srgbClr val="00B0F0"/>
              </a:solidFill>
              <a:effectLst/>
            </a:endParaRPr>
          </a:p>
        </p:txBody>
      </p:sp>
      <p:sp>
        <p:nvSpPr>
          <p:cNvPr id="10" name="Notched Right Arrow 9"/>
          <p:cNvSpPr/>
          <p:nvPr/>
        </p:nvSpPr>
        <p:spPr>
          <a:xfrm>
            <a:off x="4122850" y="39915264"/>
            <a:ext cx="972432" cy="564445"/>
          </a:xfrm>
          <a:prstGeom prst="notchedRightArrow">
            <a:avLst/>
          </a:prstGeom>
          <a:solidFill>
            <a:srgbClr val="1BADCF"/>
          </a:solidFill>
          <a:ln w="25400" cap="flat">
            <a:solidFill>
              <a:srgbClr val="D7D7D7"/>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CEF0F8"/>
              </a:solidFill>
              <a:effectLst/>
              <a:uFillTx/>
              <a:latin typeface="+mn-lt"/>
              <a:ea typeface="+mn-ea"/>
              <a:cs typeface="+mn-cs"/>
              <a:sym typeface="Avenir Roman"/>
            </a:endParaRPr>
          </a:p>
        </p:txBody>
      </p:sp>
      <p:sp>
        <p:nvSpPr>
          <p:cNvPr id="98" name="Notched Right Arrow 97"/>
          <p:cNvSpPr/>
          <p:nvPr/>
        </p:nvSpPr>
        <p:spPr>
          <a:xfrm>
            <a:off x="4122850" y="34947661"/>
            <a:ext cx="972432" cy="564445"/>
          </a:xfrm>
          <a:prstGeom prst="notchedRightArrow">
            <a:avLst/>
          </a:prstGeom>
          <a:solidFill>
            <a:srgbClr val="1BADCF"/>
          </a:solidFill>
          <a:ln w="25400" cap="flat">
            <a:solidFill>
              <a:srgbClr val="D7D7D7"/>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CEF0F8"/>
              </a:solidFill>
              <a:effectLst/>
              <a:uFillTx/>
              <a:latin typeface="+mn-lt"/>
              <a:ea typeface="+mn-ea"/>
              <a:cs typeface="+mn-cs"/>
              <a:sym typeface="Avenir Roman"/>
            </a:endParaRPr>
          </a:p>
        </p:txBody>
      </p:sp>
      <p:sp>
        <p:nvSpPr>
          <p:cNvPr id="99" name="Rectangle 98"/>
          <p:cNvSpPr/>
          <p:nvPr/>
        </p:nvSpPr>
        <p:spPr>
          <a:xfrm>
            <a:off x="833242" y="39488836"/>
            <a:ext cx="3289608" cy="181588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smtClean="0">
                <a:ln/>
                <a:solidFill>
                  <a:srgbClr val="00B0F0"/>
                </a:solidFill>
              </a:rPr>
              <a:t>Image Taken from </a:t>
            </a:r>
          </a:p>
          <a:p>
            <a:pPr algn="ctr"/>
            <a:r>
              <a:rPr lang="en-US" sz="2800" b="1" cap="none" spc="0" dirty="0" err="1" smtClean="0">
                <a:ln/>
                <a:solidFill>
                  <a:srgbClr val="00B0F0"/>
                </a:solidFill>
                <a:effectLst/>
              </a:rPr>
              <a:t>Dr.Pavan</a:t>
            </a:r>
            <a:r>
              <a:rPr lang="en-US" sz="2800" b="1" cap="none" spc="0" dirty="0" smtClean="0">
                <a:ln/>
                <a:solidFill>
                  <a:srgbClr val="00B0F0"/>
                </a:solidFill>
                <a:effectLst/>
              </a:rPr>
              <a:t> </a:t>
            </a:r>
            <a:r>
              <a:rPr lang="en-US" sz="2800" b="1" cap="none" spc="0" dirty="0" err="1" smtClean="0">
                <a:ln/>
                <a:solidFill>
                  <a:srgbClr val="00B0F0"/>
                </a:solidFill>
                <a:effectLst/>
              </a:rPr>
              <a:t>Chakraborty</a:t>
            </a:r>
            <a:r>
              <a:rPr lang="en-US" sz="2800" b="1" cap="none" spc="0" dirty="0" smtClean="0">
                <a:ln/>
                <a:solidFill>
                  <a:srgbClr val="00B0F0"/>
                </a:solidFill>
                <a:effectLst/>
              </a:rPr>
              <a:t>, PhD Thesis</a:t>
            </a:r>
            <a:endParaRPr lang="en-US" b="1" cap="none" spc="0" dirty="0">
              <a:ln/>
              <a:solidFill>
                <a:srgbClr val="00B0F0"/>
              </a:solidFill>
              <a:effectLst/>
            </a:endParaRPr>
          </a:p>
        </p:txBody>
      </p:sp>
      <p:sp>
        <p:nvSpPr>
          <p:cNvPr id="11" name="Rectangle 10"/>
          <p:cNvSpPr/>
          <p:nvPr/>
        </p:nvSpPr>
        <p:spPr>
          <a:xfrm>
            <a:off x="10805768" y="7114760"/>
            <a:ext cx="8549032" cy="12772727"/>
          </a:xfrm>
          <a:prstGeom prst="rect">
            <a:avLst/>
          </a:prstGeom>
        </p:spPr>
        <p:txBody>
          <a:bodyPr wrap="square">
            <a:spAutoFit/>
          </a:bodyPr>
          <a:lstStyle/>
          <a:p>
            <a:r>
              <a:rPr lang="en-IN" sz="28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COMPUTATION OF THE TRACK OF THE DUST GRAINS IN THE </a:t>
            </a:r>
            <a:r>
              <a:rPr lang="en-IN" sz="2800" b="1" u="sng"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JETS</a:t>
            </a:r>
          </a:p>
          <a:p>
            <a:endParaRPr lang="en-IN" sz="2800" b="1" u="sng" dirty="0">
              <a:solidFill>
                <a:srgbClr val="000000"/>
              </a:solidFill>
              <a:latin typeface="Calibri" panose="020F0502020204030204" pitchFamily="34" charset="0"/>
              <a:cs typeface="Times New Roman" panose="02020603050405020304" pitchFamily="18" charset="0"/>
            </a:endParaRPr>
          </a:p>
          <a:p>
            <a:r>
              <a:rPr lang="en-US" sz="2800" b="1" dirty="0" smtClean="0">
                <a:solidFill>
                  <a:srgbClr val="000000"/>
                </a:solidFill>
              </a:rPr>
              <a:t>Velocity and Acceleration of the grains :</a:t>
            </a:r>
          </a:p>
          <a:p>
            <a:endParaRPr lang="en-US" sz="2800" b="1" dirty="0" smtClean="0">
              <a:solidFill>
                <a:srgbClr val="000000"/>
              </a:solidFill>
            </a:endParaRPr>
          </a:p>
          <a:p>
            <a:r>
              <a:rPr lang="en-IN" sz="2000" dirty="0">
                <a:solidFill>
                  <a:srgbClr val="000000"/>
                </a:solidFill>
              </a:rPr>
              <a:t>The sources are assumed to emit jets of gas and dust from local sunrise to sunset. Diurnal changes in production rates from the sources are neglected. A mean period of </a:t>
            </a:r>
            <a:r>
              <a:rPr lang="en-IN" sz="2000" b="1" dirty="0">
                <a:solidFill>
                  <a:srgbClr val="000000"/>
                </a:solidFill>
              </a:rPr>
              <a:t>11.34</a:t>
            </a:r>
            <a:r>
              <a:rPr lang="en-IN" sz="2000" dirty="0">
                <a:solidFill>
                  <a:srgbClr val="000000"/>
                </a:solidFill>
              </a:rPr>
              <a:t> h reported by </a:t>
            </a:r>
            <a:r>
              <a:rPr lang="en-IN" sz="2000" dirty="0" err="1">
                <a:solidFill>
                  <a:srgbClr val="000000"/>
                </a:solidFill>
              </a:rPr>
              <a:t>Licandro</a:t>
            </a:r>
            <a:r>
              <a:rPr lang="en-IN" sz="2000" dirty="0">
                <a:solidFill>
                  <a:srgbClr val="000000"/>
                </a:solidFill>
              </a:rPr>
              <a:t> et al. (1998), which is close to the value of </a:t>
            </a:r>
            <a:r>
              <a:rPr lang="en-IN" sz="2000" b="1" dirty="0">
                <a:solidFill>
                  <a:srgbClr val="000000"/>
                </a:solidFill>
              </a:rPr>
              <a:t>11.35 ± .04 h</a:t>
            </a:r>
            <a:r>
              <a:rPr lang="en-IN" sz="2000" dirty="0">
                <a:solidFill>
                  <a:srgbClr val="000000"/>
                </a:solidFill>
              </a:rPr>
              <a:t> reported by </a:t>
            </a:r>
            <a:r>
              <a:rPr lang="en-IN" sz="2000" dirty="0" err="1">
                <a:solidFill>
                  <a:srgbClr val="000000"/>
                </a:solidFill>
              </a:rPr>
              <a:t>Jorda</a:t>
            </a:r>
            <a:r>
              <a:rPr lang="en-IN" sz="2000" dirty="0">
                <a:solidFill>
                  <a:srgbClr val="000000"/>
                </a:solidFill>
              </a:rPr>
              <a:t> et al. (1999) is used in the present analysis. On leaving the nucleus radially, the dust grains move under the combined force of solar radiation pressure and solar gravity. We neglect the gravitational force of the nucleus. The velocity </a:t>
            </a:r>
            <a:r>
              <a:rPr lang="en-IN" sz="2000" b="1" dirty="0" err="1">
                <a:solidFill>
                  <a:srgbClr val="000000"/>
                </a:solidFill>
              </a:rPr>
              <a:t>vgr</a:t>
            </a:r>
            <a:r>
              <a:rPr lang="en-IN" sz="2000" b="1" dirty="0">
                <a:solidFill>
                  <a:srgbClr val="000000"/>
                </a:solidFill>
              </a:rPr>
              <a:t> </a:t>
            </a:r>
            <a:r>
              <a:rPr lang="en-IN" sz="2000" dirty="0">
                <a:solidFill>
                  <a:srgbClr val="000000"/>
                </a:solidFill>
              </a:rPr>
              <a:t>and acceleration </a:t>
            </a:r>
            <a:r>
              <a:rPr lang="en-IN" sz="2000" b="1" dirty="0">
                <a:solidFill>
                  <a:srgbClr val="000000"/>
                </a:solidFill>
              </a:rPr>
              <a:t>α</a:t>
            </a:r>
            <a:r>
              <a:rPr lang="en-IN" sz="2000" dirty="0">
                <a:solidFill>
                  <a:srgbClr val="000000"/>
                </a:solidFill>
              </a:rPr>
              <a:t> due to solar radiation pressure depend on the size and nature of the grains and the heliocentric distance. In the absence of the knowledge of the nature of the grains, we estimated α using the </a:t>
            </a:r>
            <a:r>
              <a:rPr lang="en-IN" sz="2000" dirty="0" smtClean="0">
                <a:solidFill>
                  <a:srgbClr val="000000"/>
                </a:solidFill>
              </a:rPr>
              <a:t>relation</a:t>
            </a:r>
          </a:p>
          <a:p>
            <a:endParaRPr lang="en-US" sz="2000" dirty="0">
              <a:solidFill>
                <a:srgbClr val="000000"/>
              </a:solidFill>
            </a:endParaRPr>
          </a:p>
          <a:p>
            <a:r>
              <a:rPr lang="en-IN" sz="2000" dirty="0">
                <a:solidFill>
                  <a:srgbClr val="000000"/>
                </a:solidFill>
              </a:rPr>
              <a:t> </a:t>
            </a:r>
            <a:r>
              <a:rPr lang="en-IN" sz="2000" b="1" dirty="0">
                <a:solidFill>
                  <a:srgbClr val="000000"/>
                </a:solidFill>
              </a:rPr>
              <a:t>α = β</a:t>
            </a:r>
            <a:r>
              <a:rPr lang="en-IN" sz="2000" b="1" dirty="0" err="1">
                <a:solidFill>
                  <a:srgbClr val="000000"/>
                </a:solidFill>
              </a:rPr>
              <a:t>gsun</a:t>
            </a:r>
            <a:r>
              <a:rPr lang="en-IN" sz="2000" b="1" dirty="0">
                <a:solidFill>
                  <a:srgbClr val="000000"/>
                </a:solidFill>
              </a:rPr>
              <a:t>(1)/r ^2 , (1</a:t>
            </a:r>
            <a:r>
              <a:rPr lang="en-IN" sz="2000" b="1" dirty="0" smtClean="0">
                <a:solidFill>
                  <a:srgbClr val="000000"/>
                </a:solidFill>
              </a:rPr>
              <a:t>)</a:t>
            </a:r>
          </a:p>
          <a:p>
            <a:endParaRPr lang="en-US" sz="2000" b="1" dirty="0">
              <a:solidFill>
                <a:srgbClr val="000000"/>
              </a:solidFill>
            </a:endParaRPr>
          </a:p>
          <a:p>
            <a:r>
              <a:rPr lang="en-IN" sz="2000" dirty="0">
                <a:solidFill>
                  <a:srgbClr val="000000"/>
                </a:solidFill>
              </a:rPr>
              <a:t> where β is the ratio of the force due to solar radiation pressure on the grain to the gravitational force and ‘</a:t>
            </a:r>
            <a:r>
              <a:rPr lang="en-IN" sz="2000" b="1" dirty="0" err="1">
                <a:solidFill>
                  <a:srgbClr val="000000"/>
                </a:solidFill>
              </a:rPr>
              <a:t>gsun</a:t>
            </a:r>
            <a:r>
              <a:rPr lang="en-IN" sz="2000" b="1" dirty="0">
                <a:solidFill>
                  <a:srgbClr val="000000"/>
                </a:solidFill>
              </a:rPr>
              <a:t>’</a:t>
            </a:r>
            <a:r>
              <a:rPr lang="en-IN" sz="2000" dirty="0">
                <a:solidFill>
                  <a:srgbClr val="000000"/>
                </a:solidFill>
              </a:rPr>
              <a:t> is the acceleration due to solar gravity at one AU (0.6 × 10−5 km s−2). The velocity attained by the grains by the time the dust and gas get decoupled from each other within a few nuclear radii (</a:t>
            </a:r>
            <a:r>
              <a:rPr lang="en-IN" sz="2000" dirty="0" err="1">
                <a:solidFill>
                  <a:srgbClr val="000000"/>
                </a:solidFill>
              </a:rPr>
              <a:t>Probstein</a:t>
            </a:r>
            <a:r>
              <a:rPr lang="en-IN" sz="2000" dirty="0">
                <a:solidFill>
                  <a:srgbClr val="000000"/>
                </a:solidFill>
              </a:rPr>
              <a:t> 1969) was calculated using the empirical relation by </a:t>
            </a:r>
            <a:r>
              <a:rPr lang="en-IN" sz="2000" dirty="0" err="1">
                <a:solidFill>
                  <a:srgbClr val="000000"/>
                </a:solidFill>
              </a:rPr>
              <a:t>Sekanina</a:t>
            </a:r>
            <a:r>
              <a:rPr lang="en-IN" sz="2000" dirty="0">
                <a:solidFill>
                  <a:srgbClr val="000000"/>
                </a:solidFill>
              </a:rPr>
              <a:t> (1981b) </a:t>
            </a:r>
            <a:endParaRPr lang="en-IN" sz="2000" dirty="0" smtClean="0">
              <a:solidFill>
                <a:srgbClr val="000000"/>
              </a:solidFill>
            </a:endParaRPr>
          </a:p>
          <a:p>
            <a:endParaRPr lang="en-US" sz="2000" dirty="0">
              <a:solidFill>
                <a:srgbClr val="000000"/>
              </a:solidFill>
            </a:endParaRPr>
          </a:p>
          <a:p>
            <a:r>
              <a:rPr lang="en-IN" sz="2000" b="1" dirty="0">
                <a:solidFill>
                  <a:srgbClr val="000000"/>
                </a:solidFill>
              </a:rPr>
              <a:t>1 </a:t>
            </a:r>
            <a:r>
              <a:rPr lang="en-IN" sz="2000" b="1" dirty="0" err="1">
                <a:solidFill>
                  <a:srgbClr val="000000"/>
                </a:solidFill>
              </a:rPr>
              <a:t>vgr</a:t>
            </a:r>
            <a:r>
              <a:rPr lang="en-IN" sz="2000" b="1" dirty="0">
                <a:solidFill>
                  <a:srgbClr val="000000"/>
                </a:solidFill>
              </a:rPr>
              <a:t> = a + b √β , (2</a:t>
            </a:r>
            <a:r>
              <a:rPr lang="en-IN" sz="2000" b="1" dirty="0" smtClean="0">
                <a:solidFill>
                  <a:srgbClr val="000000"/>
                </a:solidFill>
              </a:rPr>
              <a:t>)</a:t>
            </a:r>
          </a:p>
          <a:p>
            <a:endParaRPr lang="en-US" sz="2000" b="1" dirty="0">
              <a:solidFill>
                <a:srgbClr val="000000"/>
              </a:solidFill>
            </a:endParaRPr>
          </a:p>
          <a:p>
            <a:r>
              <a:rPr lang="en-IN" sz="2000" dirty="0">
                <a:solidFill>
                  <a:srgbClr val="000000"/>
                </a:solidFill>
              </a:rPr>
              <a:t>where a and b are coefficients which depend on the velocity of the gas driving the dust, dust and gas production rates, nature of the dust grain, and the nuclear radius. </a:t>
            </a:r>
            <a:r>
              <a:rPr lang="en-IN" sz="2000" dirty="0" err="1">
                <a:solidFill>
                  <a:srgbClr val="000000"/>
                </a:solidFill>
              </a:rPr>
              <a:t>Sekanina</a:t>
            </a:r>
            <a:r>
              <a:rPr lang="en-IN" sz="2000" dirty="0">
                <a:solidFill>
                  <a:srgbClr val="000000"/>
                </a:solidFill>
              </a:rPr>
              <a:t> and Larson (1984) have used this equation, with success, for dust emission from discrete sources and pointed out that the linear relation between (1/</a:t>
            </a:r>
            <a:r>
              <a:rPr lang="en-IN" sz="2000" dirty="0" err="1">
                <a:solidFill>
                  <a:srgbClr val="000000"/>
                </a:solidFill>
              </a:rPr>
              <a:t>vgr</a:t>
            </a:r>
            <a:r>
              <a:rPr lang="en-IN" sz="2000" dirty="0">
                <a:solidFill>
                  <a:srgbClr val="000000"/>
                </a:solidFill>
              </a:rPr>
              <a:t>, 1/ √β) in Eq. (2) is valid for grains with β ≤ 0.6 with slightly absorbing grains. Here we assume β to vary between 0.03 and 0.8 and that </a:t>
            </a:r>
            <a:r>
              <a:rPr lang="en-IN" sz="2000" dirty="0" err="1">
                <a:solidFill>
                  <a:srgbClr val="000000"/>
                </a:solidFill>
              </a:rPr>
              <a:t>Probstein’s</a:t>
            </a:r>
            <a:r>
              <a:rPr lang="en-IN" sz="2000" dirty="0">
                <a:solidFill>
                  <a:srgbClr val="000000"/>
                </a:solidFill>
              </a:rPr>
              <a:t> approach is applicable.</a:t>
            </a:r>
            <a:endParaRPr lang="en-US" sz="2800" dirty="0">
              <a:solidFill>
                <a:srgbClr val="000000"/>
              </a:solidFill>
            </a:endParaRPr>
          </a:p>
          <a:p>
            <a:endParaRPr lang="en-US" sz="2800" b="1" dirty="0" smtClean="0">
              <a:solidFill>
                <a:srgbClr val="000000"/>
              </a:solidFill>
            </a:endParaRPr>
          </a:p>
          <a:p>
            <a:r>
              <a:rPr lang="en-US" sz="2800" b="1" dirty="0" smtClean="0">
                <a:solidFill>
                  <a:srgbClr val="000000"/>
                </a:solidFill>
              </a:rPr>
              <a:t>The Geometry</a:t>
            </a:r>
          </a:p>
          <a:p>
            <a:endParaRPr lang="en-US" sz="2800" b="1" dirty="0">
              <a:solidFill>
                <a:srgbClr val="000000"/>
              </a:solidFill>
            </a:endParaRPr>
          </a:p>
        </p:txBody>
      </p:sp>
      <p:sp>
        <p:nvSpPr>
          <p:cNvPr id="12" name="Rectangle 6"/>
          <p:cNvSpPr>
            <a:spLocks noChangeArrowheads="1"/>
          </p:cNvSpPr>
          <p:nvPr/>
        </p:nvSpPr>
        <p:spPr bwMode="auto">
          <a:xfrm>
            <a:off x="0" y="0"/>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2583" y="20538706"/>
            <a:ext cx="5947114" cy="3781499"/>
          </a:xfrm>
          <a:prstGeom prst="rect">
            <a:avLst/>
          </a:prstGeom>
          <a:noFill/>
          <a:effectLst>
            <a:softEdge rad="139700"/>
          </a:effectLst>
          <a:extLst>
            <a:ext uri="{909E8E84-426E-40DD-AFC4-6F175D3DCCD1}">
              <a14:hiddenFill xmlns:a14="http://schemas.microsoft.com/office/drawing/2010/main">
                <a:solidFill>
                  <a:srgbClr val="FFFFFF"/>
                </a:solidFill>
              </a14:hiddenFill>
            </a:ext>
          </a:extLst>
        </p:spPr>
      </p:pic>
      <p:sp>
        <p:nvSpPr>
          <p:cNvPr id="13" name="Rectangle 7"/>
          <p:cNvSpPr>
            <a:spLocks noChangeArrowheads="1"/>
          </p:cNvSpPr>
          <p:nvPr/>
        </p:nvSpPr>
        <p:spPr bwMode="auto">
          <a:xfrm>
            <a:off x="10874939" y="24971424"/>
            <a:ext cx="851422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 Geometry indicating the location of the source G and the directions of the initial velocity </a:t>
            </a:r>
            <a:r>
              <a:rPr kumimoji="0" lang="en-US" sz="2800" b="1" i="0" u="none" strike="noStrike" cap="none" normalizeH="0" baseline="0" dirty="0" err="1"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vgr</a:t>
            </a:r>
            <a:r>
              <a:rPr kumimoji="0" lang="en-US" sz="2800" b="1"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acceleration α of the ejected grain. The sub-Sun point, sub-Earth point, and the North pole of the comet are S, E, and NC , respectively</a:t>
            </a:r>
            <a:endParaRPr kumimoji="0" lang="en-US" sz="4400" b="0" i="0" u="none" strike="noStrike" cap="none" normalizeH="0" baseline="0" dirty="0" smtClean="0">
              <a:ln>
                <a:noFill/>
              </a:ln>
              <a:solidFill>
                <a:srgbClr val="000000"/>
              </a:solidFill>
              <a:effectLst/>
              <a:latin typeface="Arial" panose="020B0604020202020204" pitchFamily="34" charset="0"/>
            </a:endParaRPr>
          </a:p>
        </p:txBody>
      </p:sp>
      <p:sp>
        <p:nvSpPr>
          <p:cNvPr id="14" name="Rectangle 13"/>
          <p:cNvSpPr/>
          <p:nvPr/>
        </p:nvSpPr>
        <p:spPr>
          <a:xfrm>
            <a:off x="10796739" y="28197014"/>
            <a:ext cx="9011292" cy="1832296"/>
          </a:xfrm>
          <a:prstGeom prst="rect">
            <a:avLst/>
          </a:prstGeom>
        </p:spPr>
        <p:txBody>
          <a:bodyPr wrap="square">
            <a:spAutoFit/>
          </a:bodyPr>
          <a:lstStyle/>
          <a:p>
            <a:pPr marL="0" marR="0">
              <a:lnSpc>
                <a:spcPct val="115000"/>
              </a:lnSpc>
              <a:spcBef>
                <a:spcPts val="0"/>
              </a:spcBef>
              <a:spcAft>
                <a:spcPts val="1000"/>
              </a:spcAft>
            </a:pP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r’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φ’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u’ =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vgrt</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φ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u − (1/2)αt 2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B’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U’’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r’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φ’ sin u’ =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vgrt</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φ sin u − (1/2)αt 2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cos</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B’ sin U’’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r’sin</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φ’ = </a:t>
            </a:r>
            <a:r>
              <a:rPr lang="en-IN" sz="28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vgrt</a:t>
            </a:r>
            <a:r>
              <a:rPr lang="en-IN"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sin φ − (1/2)αt 2 sin B’ </a:t>
            </a:r>
            <a:endParaRPr lang="en-US" sz="2800" dirty="0">
              <a:solidFill>
                <a:srgbClr val="000000"/>
              </a:solidFill>
            </a:endParaRPr>
          </a:p>
        </p:txBody>
      </p:sp>
      <p:sp>
        <p:nvSpPr>
          <p:cNvPr id="15" name="Rectangle 14"/>
          <p:cNvSpPr/>
          <p:nvPr/>
        </p:nvSpPr>
        <p:spPr>
          <a:xfrm>
            <a:off x="10638594" y="30559376"/>
            <a:ext cx="8967843" cy="1649682"/>
          </a:xfrm>
          <a:prstGeom prst="rect">
            <a:avLst/>
          </a:prstGeom>
        </p:spPr>
        <p:txBody>
          <a:bodyPr wrap="square">
            <a:spAutoFit/>
          </a:bodyPr>
          <a:lstStyle/>
          <a:p>
            <a:pPr marL="0" marR="0">
              <a:lnSpc>
                <a:spcPct val="115000"/>
              </a:lnSpc>
              <a:spcBef>
                <a:spcPts val="0"/>
              </a:spcBef>
              <a:spcAft>
                <a:spcPts val="0"/>
              </a:spcAft>
            </a:pPr>
            <a:r>
              <a:rPr lang="en-IN" sz="3200" u="sng" dirty="0" err="1">
                <a:solidFill>
                  <a:srgbClr val="222222"/>
                </a:solidFill>
                <a:latin typeface="Arial Rounded MT Bold" panose="020F0704030504030204" pitchFamily="34" charset="0"/>
                <a:ea typeface="Times New Roman" panose="02020603050405020304" pitchFamily="18" charset="0"/>
                <a:cs typeface="Arial" panose="020B0604020202020204" pitchFamily="34" charset="0"/>
              </a:rPr>
              <a:t>Finson-Probstein</a:t>
            </a:r>
            <a:r>
              <a:rPr lang="en-IN" sz="3200" u="sng" dirty="0">
                <a:solidFill>
                  <a:srgbClr val="222222"/>
                </a:solidFill>
                <a:latin typeface="Arial Rounded MT Bold" panose="020F0704030504030204" pitchFamily="34" charset="0"/>
                <a:ea typeface="Times New Roman" panose="02020603050405020304" pitchFamily="18" charset="0"/>
                <a:cs typeface="Arial" panose="020B0604020202020204" pitchFamily="34" charset="0"/>
              </a:rPr>
              <a:t> Dynamical Theory to Model the </a:t>
            </a:r>
            <a:r>
              <a:rPr lang="en-IN" sz="3200" u="sng" dirty="0" err="1">
                <a:solidFill>
                  <a:srgbClr val="222222"/>
                </a:solidFill>
                <a:latin typeface="Arial Rounded MT Bold" panose="020F0704030504030204" pitchFamily="34" charset="0"/>
                <a:ea typeface="Times New Roman" panose="02020603050405020304" pitchFamily="18" charset="0"/>
                <a:cs typeface="Arial" panose="020B0604020202020204" pitchFamily="34" charset="0"/>
              </a:rPr>
              <a:t>Syndynes</a:t>
            </a:r>
            <a:r>
              <a:rPr lang="en-IN" sz="3200" u="sng" dirty="0">
                <a:solidFill>
                  <a:srgbClr val="222222"/>
                </a:solidFill>
                <a:latin typeface="Arial Rounded MT Bold" panose="020F0704030504030204" pitchFamily="34" charset="0"/>
                <a:ea typeface="Times New Roman" panose="02020603050405020304" pitchFamily="18" charset="0"/>
                <a:cs typeface="Arial" panose="020B0604020202020204" pitchFamily="34" charset="0"/>
              </a:rPr>
              <a:t> and </a:t>
            </a:r>
            <a:r>
              <a:rPr lang="en-IN" sz="3200" u="sng" dirty="0" err="1">
                <a:solidFill>
                  <a:srgbClr val="222222"/>
                </a:solidFill>
                <a:latin typeface="Arial Rounded MT Bold" panose="020F0704030504030204" pitchFamily="34" charset="0"/>
                <a:ea typeface="Times New Roman" panose="02020603050405020304" pitchFamily="18" charset="0"/>
                <a:cs typeface="Arial" panose="020B0604020202020204" pitchFamily="34" charset="0"/>
              </a:rPr>
              <a:t>Synchrones</a:t>
            </a:r>
            <a:endParaRPr lang="en-US" sz="2800" u="sng"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IN" dirty="0">
                <a:solidFill>
                  <a:srgbClr val="222222"/>
                </a:solidFill>
                <a:latin typeface="Arial Rounded MT Bold" panose="020F07040305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10546480" y="32182895"/>
            <a:ext cx="9139969" cy="4832092"/>
          </a:xfrm>
          <a:prstGeom prst="rect">
            <a:avLst/>
          </a:prstGeom>
        </p:spPr>
        <p:txBody>
          <a:bodyPr wrap="square">
            <a:spAutoFit/>
          </a:bodyPr>
          <a:lstStyle/>
          <a:p>
            <a:r>
              <a:rPr lang="en-IN"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In the tail, dust and gas are decoupled and the only significant forces affecting the grain trajectories are the solar gravity and radiation pressure. Both forces depend on the square of the heliocentric distance but work in opposite directions. Their sum can be seen as a reduced solar gravity, and the equation of motion is simply m × a = (1 − β) × </a:t>
            </a:r>
            <a:r>
              <a:rPr lang="en-IN" sz="2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Sungravity</a:t>
            </a:r>
            <a:r>
              <a:rPr lang="en-IN"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where β is the ratio </a:t>
            </a:r>
            <a:r>
              <a:rPr lang="en-IN" sz="2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Pradiation</a:t>
            </a:r>
            <a:r>
              <a:rPr lang="en-IN"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IN" sz="2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Sungravity</a:t>
            </a:r>
            <a:r>
              <a:rPr lang="en-IN"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and is inversely proportional to the size of the grains for particles larger than 1 micron. From this relation, </a:t>
            </a:r>
            <a:r>
              <a:rPr lang="en-IN" sz="2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Finson</a:t>
            </a:r>
            <a:r>
              <a:rPr lang="en-IN"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&amp; </a:t>
            </a:r>
            <a:r>
              <a:rPr lang="en-IN" sz="2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Probstein</a:t>
            </a:r>
            <a:r>
              <a:rPr lang="en-IN"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(1968, [7]) proposed a model which describes the full tail geometry with a grid of </a:t>
            </a:r>
            <a:r>
              <a:rPr lang="en-IN" sz="2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synchrones</a:t>
            </a:r>
            <a:r>
              <a:rPr lang="en-IN"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and </a:t>
            </a:r>
            <a:r>
              <a:rPr lang="en-IN" sz="2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syndynes</a:t>
            </a:r>
            <a:endParaRPr lang="en-US" sz="2800" dirty="0">
              <a:solidFill>
                <a:srgbClr val="000000"/>
              </a:solidFill>
            </a:endParaRPr>
          </a:p>
        </p:txBody>
      </p:sp>
      <p:pic>
        <p:nvPicPr>
          <p:cNvPr id="1034" name="Picture 29" descr="Synchrone and frame relat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74938" y="37161478"/>
            <a:ext cx="4238061" cy="2006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28" descr="Syndyne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31472" y="37161478"/>
            <a:ext cx="3345527" cy="39967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939" y="39504628"/>
            <a:ext cx="4238061" cy="17272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1"/>
          <p:cNvSpPr>
            <a:spLocks noChangeArrowheads="1"/>
          </p:cNvSpPr>
          <p:nvPr/>
        </p:nvSpPr>
        <p:spPr bwMode="auto">
          <a:xfrm>
            <a:off x="13335000" y="36564578"/>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2"/>
          <p:cNvSpPr>
            <a:spLocks noChangeArrowheads="1"/>
          </p:cNvSpPr>
          <p:nvPr/>
        </p:nvSpPr>
        <p:spPr bwMode="auto">
          <a:xfrm>
            <a:off x="13335000" y="40774628"/>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3"/>
          <p:cNvSpPr>
            <a:spLocks noChangeArrowheads="1"/>
          </p:cNvSpPr>
          <p:nvPr/>
        </p:nvSpPr>
        <p:spPr bwMode="auto">
          <a:xfrm>
            <a:off x="13335000" y="42959028"/>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0" name="Picture 99"/>
          <p:cNvPicPr/>
          <p:nvPr/>
        </p:nvPicPr>
        <p:blipFill>
          <a:blip r:embed="rId13"/>
          <a:stretch>
            <a:fillRect/>
          </a:stretch>
        </p:blipFill>
        <p:spPr>
          <a:xfrm>
            <a:off x="23826293" y="7105361"/>
            <a:ext cx="5091607" cy="3022126"/>
          </a:xfrm>
          <a:prstGeom prst="rect">
            <a:avLst/>
          </a:prstGeom>
          <a:effectLst>
            <a:softEdge rad="330200"/>
          </a:effectLst>
        </p:spPr>
      </p:pic>
      <p:pic>
        <p:nvPicPr>
          <p:cNvPr id="1038" name="Picture 21" descr="p5_201309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33942" y="9637844"/>
            <a:ext cx="2912257" cy="371349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
        <p:nvSpPr>
          <p:cNvPr id="20" name="Rectangle 16"/>
          <p:cNvSpPr>
            <a:spLocks noChangeArrowheads="1"/>
          </p:cNvSpPr>
          <p:nvPr/>
        </p:nvSpPr>
        <p:spPr bwMode="auto">
          <a:xfrm>
            <a:off x="0" y="0"/>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7"/>
          <p:cNvSpPr>
            <a:spLocks noChangeArrowheads="1"/>
          </p:cNvSpPr>
          <p:nvPr/>
        </p:nvSpPr>
        <p:spPr bwMode="auto">
          <a:xfrm>
            <a:off x="0" y="2654300"/>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8"/>
          <p:cNvSpPr>
            <a:spLocks noChangeArrowheads="1"/>
          </p:cNvSpPr>
          <p:nvPr/>
        </p:nvSpPr>
        <p:spPr bwMode="auto">
          <a:xfrm>
            <a:off x="0" y="5295900"/>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9"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73991" y="9671457"/>
            <a:ext cx="3159951" cy="3687661"/>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pic>
        <p:nvPicPr>
          <p:cNvPr id="107" name="Picture 106"/>
          <p:cNvPicPr/>
          <p:nvPr/>
        </p:nvPicPr>
        <p:blipFill>
          <a:blip r:embed="rId16"/>
          <a:stretch>
            <a:fillRect/>
          </a:stretch>
        </p:blipFill>
        <p:spPr>
          <a:xfrm>
            <a:off x="24408765" y="12647208"/>
            <a:ext cx="4509135" cy="4170680"/>
          </a:xfrm>
          <a:prstGeom prst="rect">
            <a:avLst/>
          </a:prstGeom>
          <a:effectLst>
            <a:softEdge rad="215900"/>
          </a:effectLst>
        </p:spPr>
      </p:pic>
      <p:sp>
        <p:nvSpPr>
          <p:cNvPr id="23" name="Notched Right Arrow 22"/>
          <p:cNvSpPr/>
          <p:nvPr/>
        </p:nvSpPr>
        <p:spPr>
          <a:xfrm>
            <a:off x="26746199" y="10930762"/>
            <a:ext cx="676175" cy="593287"/>
          </a:xfrm>
          <a:prstGeom prst="notchedRightArrow">
            <a:avLst/>
          </a:prstGeom>
          <a:solidFill>
            <a:srgbClr val="1BADCF"/>
          </a:solidFill>
          <a:ln w="25400" cap="flat">
            <a:solidFill>
              <a:srgbClr val="D7D7D7"/>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CEF0F8"/>
              </a:solidFill>
              <a:effectLst/>
              <a:uFillTx/>
              <a:latin typeface="+mn-lt"/>
              <a:ea typeface="+mn-ea"/>
              <a:cs typeface="+mn-cs"/>
              <a:sym typeface="Avenir Roman"/>
            </a:endParaRPr>
          </a:p>
        </p:txBody>
      </p:sp>
      <p:sp>
        <p:nvSpPr>
          <p:cNvPr id="25" name="Rectangle 24"/>
          <p:cNvSpPr/>
          <p:nvPr/>
        </p:nvSpPr>
        <p:spPr>
          <a:xfrm>
            <a:off x="27195751" y="10692118"/>
            <a:ext cx="2309864" cy="138499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err="1" smtClean="0">
                <a:ln/>
                <a:solidFill>
                  <a:schemeClr val="accent4"/>
                </a:solidFill>
                <a:effectLst/>
              </a:rPr>
              <a:t>Finson-Probstein</a:t>
            </a:r>
            <a:r>
              <a:rPr lang="en-US" sz="2800" b="1" cap="none" spc="0" dirty="0" smtClean="0">
                <a:ln/>
                <a:solidFill>
                  <a:schemeClr val="accent4"/>
                </a:solidFill>
                <a:effectLst/>
              </a:rPr>
              <a:t> Model</a:t>
            </a:r>
            <a:endParaRPr lang="en-US" sz="2800" b="1" cap="none" spc="0" dirty="0">
              <a:ln/>
              <a:solidFill>
                <a:schemeClr val="accent4"/>
              </a:solidFill>
              <a:effectLst/>
            </a:endParaRPr>
          </a:p>
        </p:txBody>
      </p:sp>
      <p:sp>
        <p:nvSpPr>
          <p:cNvPr id="111" name="Notched Right Arrow 110"/>
          <p:cNvSpPr/>
          <p:nvPr/>
        </p:nvSpPr>
        <p:spPr>
          <a:xfrm>
            <a:off x="22959807" y="8146527"/>
            <a:ext cx="676175" cy="593287"/>
          </a:xfrm>
          <a:prstGeom prst="notchedRightArrow">
            <a:avLst/>
          </a:prstGeom>
          <a:solidFill>
            <a:srgbClr val="1BADCF"/>
          </a:solidFill>
          <a:ln w="25400" cap="flat">
            <a:solidFill>
              <a:srgbClr val="D7D7D7"/>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CEF0F8"/>
              </a:solidFill>
              <a:effectLst/>
              <a:uFillTx/>
              <a:latin typeface="+mn-lt"/>
              <a:ea typeface="+mn-ea"/>
              <a:cs typeface="+mn-cs"/>
              <a:sym typeface="Avenir Roman"/>
            </a:endParaRPr>
          </a:p>
        </p:txBody>
      </p:sp>
      <p:sp>
        <p:nvSpPr>
          <p:cNvPr id="112" name="Rectangle 111"/>
          <p:cNvSpPr/>
          <p:nvPr/>
        </p:nvSpPr>
        <p:spPr>
          <a:xfrm>
            <a:off x="20726850" y="7930545"/>
            <a:ext cx="2309864" cy="95410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smtClean="0">
                <a:ln/>
                <a:solidFill>
                  <a:schemeClr val="accent4"/>
                </a:solidFill>
                <a:effectLst/>
              </a:rPr>
              <a:t>Modelled Nucleus</a:t>
            </a:r>
            <a:endParaRPr lang="en-US" sz="2800" b="1" cap="none" spc="0" dirty="0">
              <a:ln/>
              <a:solidFill>
                <a:schemeClr val="accent4"/>
              </a:solidFill>
              <a:effectLst/>
            </a:endParaRPr>
          </a:p>
        </p:txBody>
      </p:sp>
      <p:sp>
        <p:nvSpPr>
          <p:cNvPr id="114" name="Notched Right Arrow 113"/>
          <p:cNvSpPr/>
          <p:nvPr/>
        </p:nvSpPr>
        <p:spPr>
          <a:xfrm>
            <a:off x="23564849" y="14626462"/>
            <a:ext cx="676175" cy="593287"/>
          </a:xfrm>
          <a:prstGeom prst="notchedRightArrow">
            <a:avLst/>
          </a:prstGeom>
          <a:solidFill>
            <a:srgbClr val="1BADCF"/>
          </a:solidFill>
          <a:ln w="25400" cap="flat">
            <a:solidFill>
              <a:srgbClr val="D7D7D7"/>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CEF0F8"/>
              </a:solidFill>
              <a:effectLst/>
              <a:uFillTx/>
              <a:latin typeface="+mn-lt"/>
              <a:ea typeface="+mn-ea"/>
              <a:cs typeface="+mn-cs"/>
              <a:sym typeface="Avenir Roman"/>
            </a:endParaRPr>
          </a:p>
        </p:txBody>
      </p:sp>
      <p:sp>
        <p:nvSpPr>
          <p:cNvPr id="115" name="Rectangle 114"/>
          <p:cNvSpPr/>
          <p:nvPr/>
        </p:nvSpPr>
        <p:spPr>
          <a:xfrm>
            <a:off x="20794951" y="14197318"/>
            <a:ext cx="2309864" cy="1815882"/>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smtClean="0">
                <a:ln/>
                <a:solidFill>
                  <a:schemeClr val="accent4"/>
                </a:solidFill>
              </a:rPr>
              <a:t>Inner Coma Outgassing Jets Simulation</a:t>
            </a:r>
            <a:endParaRPr lang="en-US" sz="2800" b="1" cap="none" spc="0" dirty="0">
              <a:ln/>
              <a:solidFill>
                <a:schemeClr val="accent4"/>
              </a:solidFill>
              <a:effectLst/>
            </a:endParaRPr>
          </a:p>
        </p:txBody>
      </p:sp>
      <p:pic>
        <p:nvPicPr>
          <p:cNvPr id="1043" name="Picture 24" descr="sup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046491" y="18309668"/>
            <a:ext cx="4459124" cy="3477565"/>
          </a:xfrm>
          <a:prstGeom prst="rect">
            <a:avLst/>
          </a:prstGeom>
          <a:noFill/>
          <a:effectLst>
            <a:softEdge rad="152400"/>
          </a:effectLst>
          <a:extLst>
            <a:ext uri="{909E8E84-426E-40DD-AFC4-6F175D3DCCD1}">
              <a14:hiddenFill xmlns:a14="http://schemas.microsoft.com/office/drawing/2010/main">
                <a:solidFill>
                  <a:srgbClr val="FFFFFF"/>
                </a:solidFill>
              </a14:hiddenFill>
            </a:ext>
          </a:extLst>
        </p:spPr>
      </p:pic>
      <p:cxnSp>
        <p:nvCxnSpPr>
          <p:cNvPr id="120" name="Straight Arrow Connector 119"/>
          <p:cNvCxnSpPr/>
          <p:nvPr/>
        </p:nvCxnSpPr>
        <p:spPr>
          <a:xfrm flipV="1">
            <a:off x="26416000" y="19393038"/>
            <a:ext cx="0" cy="18707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3"/>
          <p:cNvSpPr>
            <a:spLocks noChangeArrowheads="1"/>
          </p:cNvSpPr>
          <p:nvPr/>
        </p:nvSpPr>
        <p:spPr bwMode="auto">
          <a:xfrm>
            <a:off x="0" y="0"/>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1" name="Rectangle 24"/>
          <p:cNvSpPr>
            <a:spLocks noChangeArrowheads="1"/>
          </p:cNvSpPr>
          <p:nvPr/>
        </p:nvSpPr>
        <p:spPr bwMode="auto">
          <a:xfrm>
            <a:off x="0" y="457200"/>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2" name="Rectangle 25"/>
          <p:cNvSpPr>
            <a:spLocks noChangeArrowheads="1"/>
          </p:cNvSpPr>
          <p:nvPr/>
        </p:nvSpPr>
        <p:spPr bwMode="auto">
          <a:xfrm>
            <a:off x="0" y="8972550"/>
            <a:ext cx="302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4" name="Folded Corner 103"/>
          <p:cNvSpPr/>
          <p:nvPr/>
        </p:nvSpPr>
        <p:spPr>
          <a:xfrm>
            <a:off x="23363716" y="17216469"/>
            <a:ext cx="3052284" cy="1726342"/>
          </a:xfrm>
          <a:prstGeom prst="foldedCorner">
            <a:avLst/>
          </a:prstGeom>
          <a:solidFill>
            <a:srgbClr val="1BADCF">
              <a:alpha val="49000"/>
            </a:srgbClr>
          </a:solidFill>
          <a:ln w="25400" cap="flat">
            <a:solidFill>
              <a:srgbClr val="D7D7D7"/>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3200" b="1" dirty="0" smtClean="0">
                <a:solidFill>
                  <a:schemeClr val="bg1">
                    <a:lumMod val="10000"/>
                  </a:schemeClr>
                </a:solidFill>
              </a:rPr>
              <a:t>DUST SHELLS DEPICTED</a:t>
            </a:r>
            <a:endParaRPr kumimoji="0" lang="en-US" sz="3200" b="1" i="0" strike="noStrike" cap="none" spc="0" normalizeH="0" baseline="0" dirty="0" smtClean="0">
              <a:ln>
                <a:noFill/>
              </a:ln>
              <a:solidFill>
                <a:schemeClr val="bg1">
                  <a:lumMod val="10000"/>
                </a:schemeClr>
              </a:solidFill>
              <a:effectLst/>
              <a:uFillTx/>
              <a:sym typeface="Avenir Roman"/>
            </a:endParaRPr>
          </a:p>
          <a:p>
            <a:pPr marL="0" marR="0" indent="0" algn="ctr" defTabSz="914400" rtl="0" fontAlgn="auto" latinLnBrk="1" hangingPunct="0">
              <a:lnSpc>
                <a:spcPct val="100000"/>
              </a:lnSpc>
              <a:spcBef>
                <a:spcPts val="0"/>
              </a:spcBef>
              <a:spcAft>
                <a:spcPts val="0"/>
              </a:spcAft>
              <a:buClrTx/>
              <a:buSzTx/>
              <a:buFontTx/>
              <a:buNone/>
              <a:tabLst/>
            </a:pPr>
            <a:endParaRPr kumimoji="0" lang="en-US" sz="2400" b="0" i="0" u="sng" strike="noStrike" cap="none" spc="0" normalizeH="0" baseline="0" dirty="0">
              <a:ln>
                <a:noFill/>
              </a:ln>
              <a:solidFill>
                <a:srgbClr val="CEF0F8"/>
              </a:solidFill>
              <a:effectLst/>
              <a:uFillTx/>
              <a:latin typeface="+mn-lt"/>
              <a:ea typeface="+mn-ea"/>
              <a:cs typeface="+mn-cs"/>
              <a:sym typeface="Avenir Roman"/>
            </a:endParaRPr>
          </a:p>
        </p:txBody>
      </p:sp>
      <p:pic>
        <p:nvPicPr>
          <p:cNvPr id="1044" name="Picture 26" descr="sup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42700" y="18372205"/>
            <a:ext cx="4459122" cy="3415028"/>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cxnSp>
        <p:nvCxnSpPr>
          <p:cNvPr id="124" name="Straight Arrow Connector 123"/>
          <p:cNvCxnSpPr/>
          <p:nvPr/>
        </p:nvCxnSpPr>
        <p:spPr>
          <a:xfrm flipH="1" flipV="1">
            <a:off x="22064270" y="19674002"/>
            <a:ext cx="21030" cy="12301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8" name="Picture 127" descr="C:\Users\Arijit\Desktop\folders warehouse\comet im\sup1.png"/>
          <p:cNvPicPr/>
          <p:nvPr/>
        </p:nvPicPr>
        <p:blipFill>
          <a:blip r:embed="rId19">
            <a:extLst>
              <a:ext uri="{28A0092B-C50C-407E-A947-70E740481C1C}">
                <a14:useLocalDpi xmlns:a14="http://schemas.microsoft.com/office/drawing/2010/main" val="0"/>
              </a:ext>
            </a:extLst>
          </a:blip>
          <a:srcRect/>
          <a:stretch>
            <a:fillRect/>
          </a:stretch>
        </p:blipFill>
        <p:spPr bwMode="auto">
          <a:xfrm>
            <a:off x="20955881" y="22509529"/>
            <a:ext cx="8122949" cy="4322543"/>
          </a:xfrm>
          <a:prstGeom prst="rect">
            <a:avLst/>
          </a:prstGeom>
          <a:noFill/>
          <a:ln>
            <a:noFill/>
          </a:ln>
          <a:effectLst>
            <a:softEdge rad="304800"/>
          </a:effectLst>
        </p:spPr>
      </p:pic>
      <p:pic>
        <p:nvPicPr>
          <p:cNvPr id="129" name="Picture 128" descr="C:\Users\Arijit\Desktop\folders warehouse\comet im\sup5.png"/>
          <p:cNvPicPr/>
          <p:nvPr/>
        </p:nvPicPr>
        <p:blipFill>
          <a:blip r:embed="rId20">
            <a:extLst>
              <a:ext uri="{28A0092B-C50C-407E-A947-70E740481C1C}">
                <a14:useLocalDpi xmlns:a14="http://schemas.microsoft.com/office/drawing/2010/main" val="0"/>
              </a:ext>
            </a:extLst>
          </a:blip>
          <a:srcRect/>
          <a:stretch>
            <a:fillRect/>
          </a:stretch>
        </p:blipFill>
        <p:spPr bwMode="auto">
          <a:xfrm>
            <a:off x="20708181" y="27728610"/>
            <a:ext cx="5356412" cy="4307777"/>
          </a:xfrm>
          <a:prstGeom prst="rect">
            <a:avLst/>
          </a:prstGeom>
          <a:noFill/>
          <a:ln>
            <a:noFill/>
          </a:ln>
          <a:effectLst>
            <a:softEdge rad="190500"/>
          </a:effectLst>
        </p:spPr>
      </p:pic>
      <p:sp>
        <p:nvSpPr>
          <p:cNvPr id="110" name="Rectangle 109"/>
          <p:cNvSpPr/>
          <p:nvPr/>
        </p:nvSpPr>
        <p:spPr>
          <a:xfrm>
            <a:off x="20955881" y="26866852"/>
            <a:ext cx="703269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bg1">
                    <a:lumMod val="10000"/>
                  </a:schemeClr>
                </a:solidFill>
              </a:rPr>
              <a:t>Image Superposition</a:t>
            </a:r>
            <a:endParaRPr lang="en-US" sz="5400" b="1" cap="none" spc="0" dirty="0">
              <a:ln/>
              <a:solidFill>
                <a:schemeClr val="bg1">
                  <a:lumMod val="10000"/>
                </a:schemeClr>
              </a:solidFill>
              <a:effectLst/>
            </a:endParaRPr>
          </a:p>
        </p:txBody>
      </p:sp>
      <p:sp>
        <p:nvSpPr>
          <p:cNvPr id="132" name="Shape 49"/>
          <p:cNvSpPr/>
          <p:nvPr/>
        </p:nvSpPr>
        <p:spPr>
          <a:xfrm>
            <a:off x="20271366" y="34046941"/>
            <a:ext cx="9320214" cy="568011"/>
          </a:xfrm>
          <a:prstGeom prst="rect">
            <a:avLst/>
          </a:prstGeom>
          <a:solidFill>
            <a:srgbClr val="1BADCF"/>
          </a:solidFill>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algn="ctr" defTabSz="749300">
              <a:spcBef>
                <a:spcPts val="2100"/>
              </a:spcBef>
              <a:defRPr sz="3600">
                <a:solidFill>
                  <a:srgbClr val="FFFFFF"/>
                </a:solidFill>
                <a:latin typeface="Arial Bold"/>
                <a:ea typeface="Arial Bold"/>
                <a:cs typeface="Arial Bold"/>
                <a:sym typeface="Arial Bold"/>
              </a:defRPr>
            </a:lvl1pPr>
          </a:lstStyle>
          <a:p>
            <a:pPr lvl="0">
              <a:defRPr sz="1800">
                <a:solidFill>
                  <a:srgbClr val="000000"/>
                </a:solidFill>
              </a:defRPr>
            </a:pPr>
            <a:r>
              <a:rPr lang="en-US" sz="3200" dirty="0" smtClean="0">
                <a:solidFill>
                  <a:schemeClr val="accent5"/>
                </a:solidFill>
              </a:rPr>
              <a:t>CONCLUSION</a:t>
            </a:r>
            <a:endParaRPr sz="3200" dirty="0">
              <a:solidFill>
                <a:schemeClr val="accent5"/>
              </a:solidFill>
            </a:endParaRPr>
          </a:p>
        </p:txBody>
      </p:sp>
      <p:sp>
        <p:nvSpPr>
          <p:cNvPr id="133" name="Rectangle 132"/>
          <p:cNvSpPr/>
          <p:nvPr/>
        </p:nvSpPr>
        <p:spPr>
          <a:xfrm>
            <a:off x="20477880" y="34773695"/>
            <a:ext cx="9139969" cy="3046988"/>
          </a:xfrm>
          <a:prstGeom prst="rect">
            <a:avLst/>
          </a:prstGeom>
        </p:spPr>
        <p:txBody>
          <a:bodyPr wrap="square">
            <a:spAutoFit/>
          </a:bodyPr>
          <a:lstStyle/>
          <a:p>
            <a:r>
              <a:rPr lang="en-US" dirty="0" smtClean="0">
                <a:solidFill>
                  <a:srgbClr val="000000"/>
                </a:solidFill>
              </a:rPr>
              <a:t>The simulation adopts advanced technique to virtually create a system and to compute important aspects of Inner Coma Outgassing Jets from Comet. The Particle System Class and the </a:t>
            </a:r>
            <a:r>
              <a:rPr lang="en-US" dirty="0" err="1" smtClean="0">
                <a:solidFill>
                  <a:srgbClr val="000000"/>
                </a:solidFill>
              </a:rPr>
              <a:t>Finson-Probstein</a:t>
            </a:r>
            <a:r>
              <a:rPr lang="en-US" dirty="0" smtClean="0">
                <a:solidFill>
                  <a:srgbClr val="000000"/>
                </a:solidFill>
              </a:rPr>
              <a:t> Dynamic Theory are the key theories used in the simulation. The results shown, depicts the superposed images which verifies the trajectories of the dust jets and the nature of the dust particles. The models help to study the evolution of comets over time.</a:t>
            </a:r>
            <a:endParaRPr lang="en-US" dirty="0">
              <a:solidFill>
                <a:srgbClr val="000000"/>
              </a:solidFill>
            </a:endParaRPr>
          </a:p>
        </p:txBody>
      </p:sp>
      <p:sp>
        <p:nvSpPr>
          <p:cNvPr id="134" name="Shape 49"/>
          <p:cNvSpPr/>
          <p:nvPr/>
        </p:nvSpPr>
        <p:spPr>
          <a:xfrm>
            <a:off x="20297635" y="37832266"/>
            <a:ext cx="9320214" cy="568011"/>
          </a:xfrm>
          <a:prstGeom prst="rect">
            <a:avLst/>
          </a:prstGeom>
          <a:solidFill>
            <a:srgbClr val="1BADCF"/>
          </a:solidFill>
          <a:ln w="12700">
            <a:miter lim="400000"/>
          </a:ln>
          <a:extLst>
            <a:ext uri="{C572A759-6A51-4108-AA02-DFA0A04FC94B}">
              <ma14:wrappingTextBoxFlag xmlns:ma14="http://schemas.microsoft.com/office/mac/drawingml/2011/main" xmlns="" val="1"/>
            </a:ext>
          </a:extLst>
        </p:spPr>
        <p:txBody>
          <a:bodyPr lIns="37419" tIns="37419" rIns="37419" bIns="37419">
            <a:spAutoFit/>
          </a:bodyPr>
          <a:lstStyle>
            <a:lvl1pPr algn="ctr" defTabSz="749300">
              <a:spcBef>
                <a:spcPts val="2100"/>
              </a:spcBef>
              <a:defRPr sz="3600">
                <a:solidFill>
                  <a:srgbClr val="FFFFFF"/>
                </a:solidFill>
                <a:latin typeface="Arial Bold"/>
                <a:ea typeface="Arial Bold"/>
                <a:cs typeface="Arial Bold"/>
                <a:sym typeface="Arial Bold"/>
              </a:defRPr>
            </a:lvl1pPr>
          </a:lstStyle>
          <a:p>
            <a:pPr lvl="0">
              <a:defRPr sz="1800">
                <a:solidFill>
                  <a:srgbClr val="000000"/>
                </a:solidFill>
              </a:defRPr>
            </a:pPr>
            <a:r>
              <a:rPr lang="en-US" sz="3200" dirty="0" smtClean="0">
                <a:solidFill>
                  <a:schemeClr val="accent5"/>
                </a:solidFill>
              </a:rPr>
              <a:t>REFERENCES</a:t>
            </a:r>
            <a:endParaRPr sz="3200" dirty="0">
              <a:solidFill>
                <a:schemeClr val="accent5"/>
              </a:solidFill>
            </a:endParaRPr>
          </a:p>
        </p:txBody>
      </p:sp>
      <p:sp>
        <p:nvSpPr>
          <p:cNvPr id="117" name="Rectangle 116"/>
          <p:cNvSpPr/>
          <p:nvPr/>
        </p:nvSpPr>
        <p:spPr>
          <a:xfrm>
            <a:off x="20591275" y="38397432"/>
            <a:ext cx="8942576" cy="3180358"/>
          </a:xfrm>
          <a:prstGeom prst="rect">
            <a:avLst/>
          </a:prstGeom>
        </p:spPr>
        <p:txBody>
          <a:bodyPr wrap="square">
            <a:spAutoFit/>
          </a:bodyPr>
          <a:lstStyle/>
          <a:p>
            <a:pPr marL="0" marR="0" algn="just">
              <a:lnSpc>
                <a:spcPct val="115000"/>
              </a:lnSpc>
              <a:spcBef>
                <a:spcPts val="0"/>
              </a:spcBef>
              <a:spcAft>
                <a:spcPts val="1000"/>
              </a:spcAft>
            </a:pP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[1]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R.Vasundhara</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and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Pavan</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Chakraborty</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Modeling</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of Jets from Comet Hale–Bopp (C/1995 O1): Observations from the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Vainu</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Bappu</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Observatory” Indian Institute of Astrophysics, Bangalore 500034, </a:t>
            </a:r>
            <a:r>
              <a:rPr lang="en-IN" sz="2000" b="1" i="1" dirty="0" smtClean="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India</a:t>
            </a:r>
            <a:endParaRPr lang="en-US" sz="2000" b="1" i="1" dirty="0" smtClean="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2000" b="1" i="1" dirty="0" smtClean="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[2</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Sharyl.M.Byram</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“The Effects of Dust Trajectory” Indian Institute of Information Technology, Allahabad 211012, Uttar Pradesh, India.</a:t>
            </a:r>
            <a:endParaRPr lang="en-US"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2000" b="1" i="1" dirty="0">
                <a:solidFill>
                  <a:schemeClr val="bg1">
                    <a:lumMod val="10000"/>
                  </a:schemeClr>
                </a:solidFill>
                <a:latin typeface="Calibri" panose="020F0502020204030204" pitchFamily="34" charset="0"/>
                <a:ea typeface="Calibri" panose="020F0502020204030204" pitchFamily="34" charset="0"/>
                <a:cs typeface="Arial" panose="020B0604020202020204" pitchFamily="34" charset="0"/>
              </a:rPr>
              <a:t>[3]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Sekanina</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Z., and S. M. Larson 1984.” Coma morphology and dust emission pattern of periodic Comet Halley. II. Nucleus spin vector and </a:t>
            </a:r>
            <a:r>
              <a:rPr lang="en-IN" sz="2000" b="1" i="1" dirty="0" err="1">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modeling</a:t>
            </a:r>
            <a:r>
              <a:rPr lang="en-IN"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rPr>
              <a:t> of major dust features in 1910”. Astron. J. 89, 1408–1425.</a:t>
            </a:r>
            <a:r>
              <a:rPr lang="en-IN" sz="2000" b="1" i="1" dirty="0">
                <a:solidFill>
                  <a:schemeClr val="bg1">
                    <a:lumMod val="10000"/>
                  </a:schemeClr>
                </a:solidFill>
                <a:latin typeface="Calibri" panose="020F0502020204030204" pitchFamily="34" charset="0"/>
                <a:ea typeface="Calibri" panose="020F0502020204030204" pitchFamily="34" charset="0"/>
                <a:cs typeface="Arial" panose="020B0604020202020204" pitchFamily="34" charset="0"/>
              </a:rPr>
              <a:t> </a:t>
            </a:r>
            <a:endParaRPr lang="en-US" sz="2000" b="1" i="1" dirty="0">
              <a:solidFill>
                <a:schemeClr val="bg1">
                  <a:lumMod val="1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CEF0F8"/>
      </a:dk1>
      <a:lt1>
        <a:srgbClr val="CEF0F8"/>
      </a:lt1>
      <a:dk2>
        <a:srgbClr val="A7A7A7"/>
      </a:dk2>
      <a:lt2>
        <a:srgbClr val="535353"/>
      </a:lt2>
      <a:accent1>
        <a:srgbClr val="D7D7D7"/>
      </a:accent1>
      <a:accent2>
        <a:srgbClr val="0D5667"/>
      </a:accent2>
      <a:accent3>
        <a:srgbClr val="8F8F8F"/>
      </a:accent3>
      <a:accent4>
        <a:srgbClr val="1794B1"/>
      </a:accent4>
      <a:accent5>
        <a:srgbClr val="E6E6E6"/>
      </a:accent5>
      <a:accent6>
        <a:srgbClr val="0C4E5D"/>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BADCF"/>
        </a:solidFill>
        <a:ln w="25400" cap="flat">
          <a:solidFill>
            <a:srgbClr val="D7D7D7"/>
          </a:solidFill>
          <a:prstDash val="solid"/>
          <a:bevel/>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CEF0F8"/>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D7D7D7"/>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CEF0F8"/>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D7D7D7"/>
      </a:accent1>
      <a:accent2>
        <a:srgbClr val="0D5667"/>
      </a:accent2>
      <a:accent3>
        <a:srgbClr val="8F8F8F"/>
      </a:accent3>
      <a:accent4>
        <a:srgbClr val="1794B1"/>
      </a:accent4>
      <a:accent5>
        <a:srgbClr val="E6E6E6"/>
      </a:accent5>
      <a:accent6>
        <a:srgbClr val="0C4E5D"/>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BADCF"/>
        </a:solidFill>
        <a:ln w="25400" cap="flat">
          <a:solidFill>
            <a:srgbClr val="D7D7D7"/>
          </a:solidFill>
          <a:prstDash val="solid"/>
          <a:bevel/>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CEF0F8"/>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D7D7D7"/>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CEF0F8"/>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658</TotalTime>
  <Words>1009</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 JULIAN</vt:lpstr>
      <vt:lpstr>Arial</vt:lpstr>
      <vt:lpstr>Arial Black</vt:lpstr>
      <vt:lpstr>Arial Bold</vt:lpstr>
      <vt:lpstr>Arial Rounded MT Bold</vt:lpstr>
      <vt:lpstr>Avenir Roman</vt:lpstr>
      <vt:lpstr>Calibri</vt:lpstr>
      <vt:lpstr>Times New Roman</vt:lpstr>
      <vt:lpstr>Default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Das</dc:creator>
  <cp:lastModifiedBy>Arijit Das</cp:lastModifiedBy>
  <cp:revision>28</cp:revision>
  <dcterms:modified xsi:type="dcterms:W3CDTF">2016-05-07T22:22:55Z</dcterms:modified>
</cp:coreProperties>
</file>