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284D-77D3-3239-C5A4-E5F33F3BD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630E8-2FD7-18A2-ABA1-E64EBCE34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D265D-2140-C80E-1F95-2CA644464C80}"/>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48FFE1E4-DDF7-1F3B-3F60-1B4A7D8BA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622D8-C209-04AF-CF76-C8C5D13B9AA5}"/>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87132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CC2-88BB-3FC9-DB20-BA923FF76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D9190-1F4E-6CBF-0A9E-E04D906F2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964C4-57AD-6A5D-529B-5E326FE555C1}"/>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098CC6FA-9D15-626C-DBD4-EF4FEFF1B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A3C0-232B-2A84-6760-10A733B7D48B}"/>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54283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C4AE1-D483-E434-B5C9-13EA217EC3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0E37E-21E0-BDC8-545A-9AF688B97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928C-A44B-05B0-6164-E345041DB5E8}"/>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F2CAD9CD-7506-2672-340F-9575FDFA5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63010-D203-E77B-B8A0-2E865E17D5C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42513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3C9-C237-00D5-FEE4-16DC7506F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34393-C41C-FA95-6531-CB76C2C10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CCDBB-C0BD-7F84-CF5E-CB728BD6E0C2}"/>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05EDC354-3651-C9C9-1B90-B82D8C714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527E5-14BA-B952-FBA4-174B2BE6B548}"/>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3928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477-3979-7132-3472-A5FB337AB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260F3-24C6-F6AA-6B46-68E35C58A8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4A1C2-0134-BEA0-B400-A331BB4E4504}"/>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B3C18882-1B42-1887-221A-55F2BAB7A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9E8FD-4FB7-B4D9-9E7F-5D3840A94641}"/>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5751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A4DC-55E7-CE33-5E11-ADF4400BF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C678E-2D71-7925-1B8C-6914B63AB2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AF4FB-A030-97B5-73AD-74B65B1E1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9429B-6DB0-B7F0-1BB7-468FFFF28289}"/>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6" name="Footer Placeholder 5">
            <a:extLst>
              <a:ext uri="{FF2B5EF4-FFF2-40B4-BE49-F238E27FC236}">
                <a16:creationId xmlns:a16="http://schemas.microsoft.com/office/drawing/2014/main" id="{5ABC05BA-FF81-58FC-B51A-34E6E8BE0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E100E-0646-637A-039F-35AB4C459CCF}"/>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9328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8B90-54C4-BE3F-6405-BCB9EC8FE1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A31EB3-C3F5-7BB3-EE4A-98D4DA17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110D9-F4F4-45A6-D29C-D5537194C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17093-C05F-364D-8F2C-9BED7CBBC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BECCD-76C0-6453-4E36-0C18C8B96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3A857-1658-81D9-0716-9DDBB287AF1F}"/>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8" name="Footer Placeholder 7">
            <a:extLst>
              <a:ext uri="{FF2B5EF4-FFF2-40B4-BE49-F238E27FC236}">
                <a16:creationId xmlns:a16="http://schemas.microsoft.com/office/drawing/2014/main" id="{7B58C1E6-7528-241F-77A9-24E06AE527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17928B-9A6C-DDC6-7AD5-60ACBC104F3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07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DF4F-4B56-9714-C992-D3702F985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9996E-13A2-1F77-78EB-2B2E40699EA0}"/>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4" name="Footer Placeholder 3">
            <a:extLst>
              <a:ext uri="{FF2B5EF4-FFF2-40B4-BE49-F238E27FC236}">
                <a16:creationId xmlns:a16="http://schemas.microsoft.com/office/drawing/2014/main" id="{1B08B20E-64D0-24ED-EAF4-F262472C1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11E1E-7E38-923F-AF69-5A49805195E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95763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C3B1-81B4-BC8C-B1FD-4683C88A9738}"/>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3" name="Footer Placeholder 2">
            <a:extLst>
              <a:ext uri="{FF2B5EF4-FFF2-40B4-BE49-F238E27FC236}">
                <a16:creationId xmlns:a16="http://schemas.microsoft.com/office/drawing/2014/main" id="{C82AEE89-3316-F402-AC0D-AF712920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6F8BB-906E-1F11-8A55-B824D6FD96C3}"/>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409467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E5B-45FA-B5A0-7D2C-46CAD00D0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5BFBD-A9F6-85F8-8F6D-D85681519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E143B-0C9A-DBB1-6E28-AB3EECBA5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01CD1-72F0-FA48-7135-D3428A691826}"/>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6" name="Footer Placeholder 5">
            <a:extLst>
              <a:ext uri="{FF2B5EF4-FFF2-40B4-BE49-F238E27FC236}">
                <a16:creationId xmlns:a16="http://schemas.microsoft.com/office/drawing/2014/main" id="{D06CDAC0-1B3F-BE4E-F798-4A8F33AC2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CDEF4-52C5-237A-7DAD-F101CFFC789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6456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087-1906-6122-3248-A33D53D6F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FA133-69CF-F57D-8E1E-2BA1A3E1A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9B137-506B-2618-B3FA-583579D21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9D2E9-D47A-C02E-CB26-37A62A5BF3B0}"/>
              </a:ext>
            </a:extLst>
          </p:cNvPr>
          <p:cNvSpPr>
            <a:spLocks noGrp="1"/>
          </p:cNvSpPr>
          <p:nvPr>
            <p:ph type="dt" sz="half" idx="10"/>
          </p:nvPr>
        </p:nvSpPr>
        <p:spPr/>
        <p:txBody>
          <a:bodyPr/>
          <a:lstStyle/>
          <a:p>
            <a:fld id="{284357A0-1EC2-4021-AA5F-9A9DBD3276B8}" type="datetimeFigureOut">
              <a:rPr lang="en-US" smtClean="0"/>
              <a:t>4/19/2024</a:t>
            </a:fld>
            <a:endParaRPr lang="en-US"/>
          </a:p>
        </p:txBody>
      </p:sp>
      <p:sp>
        <p:nvSpPr>
          <p:cNvPr id="6" name="Footer Placeholder 5">
            <a:extLst>
              <a:ext uri="{FF2B5EF4-FFF2-40B4-BE49-F238E27FC236}">
                <a16:creationId xmlns:a16="http://schemas.microsoft.com/office/drawing/2014/main" id="{8A02C3B2-EC82-1E86-2CE6-BB2C3AF34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AFD12-6A56-A44C-3A89-8A99145D877A}"/>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3245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94A54-4A6F-0126-2BE7-B61A7B833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5715CE-9C57-7B11-EE47-50D192B1A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CC379-16F1-8DE3-4D94-DF224AAD9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4357A0-1EC2-4021-AA5F-9A9DBD3276B8}" type="datetimeFigureOut">
              <a:rPr lang="en-US" smtClean="0"/>
              <a:t>4/19/2024</a:t>
            </a:fld>
            <a:endParaRPr lang="en-US"/>
          </a:p>
        </p:txBody>
      </p:sp>
      <p:sp>
        <p:nvSpPr>
          <p:cNvPr id="5" name="Footer Placeholder 4">
            <a:extLst>
              <a:ext uri="{FF2B5EF4-FFF2-40B4-BE49-F238E27FC236}">
                <a16:creationId xmlns:a16="http://schemas.microsoft.com/office/drawing/2014/main" id="{BA6E9C5C-47C2-7736-1563-549E47D7A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B408F1-2D45-02A9-69FD-4FA83DDD9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0AA231-B8AC-4A2C-9021-719D740268DD}" type="slidenum">
              <a:rPr lang="en-US" smtClean="0"/>
              <a:t>‹#›</a:t>
            </a:fld>
            <a:endParaRPr lang="en-US"/>
          </a:p>
        </p:txBody>
      </p:sp>
    </p:spTree>
    <p:extLst>
      <p:ext uri="{BB962C8B-B14F-4D97-AF65-F5344CB8AC3E}">
        <p14:creationId xmlns:p14="http://schemas.microsoft.com/office/powerpoint/2010/main" val="37212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49128-550E-1771-A10C-C219442F9BE2}"/>
              </a:ext>
            </a:extLst>
          </p:cNvPr>
          <p:cNvSpPr>
            <a:spLocks noGrp="1"/>
          </p:cNvSpPr>
          <p:nvPr>
            <p:ph type="subTitle" idx="1"/>
          </p:nvPr>
        </p:nvSpPr>
        <p:spPr>
          <a:xfrm>
            <a:off x="1524000" y="3636762"/>
            <a:ext cx="9144000" cy="2902934"/>
          </a:xfrm>
        </p:spPr>
        <p:txBody>
          <a:bodyPr>
            <a:normAutofit/>
          </a:bodyPr>
          <a:lstStyle/>
          <a:p>
            <a:r>
              <a:rPr lang="en-US" sz="3200" b="1" i="1" dirty="0" err="1">
                <a:solidFill>
                  <a:srgbClr val="0070C0"/>
                </a:solidFill>
              </a:rPr>
              <a:t>Insurence</a:t>
            </a:r>
            <a:r>
              <a:rPr lang="en-US" sz="3200" b="1" i="1" dirty="0">
                <a:solidFill>
                  <a:srgbClr val="0070C0"/>
                </a:solidFill>
              </a:rPr>
              <a:t> price prediction</a:t>
            </a:r>
          </a:p>
          <a:p>
            <a:r>
              <a:rPr lang="en-US" sz="3200" b="1" i="1" dirty="0">
                <a:solidFill>
                  <a:srgbClr val="0070C0"/>
                </a:solidFill>
              </a:rPr>
              <a:t>   </a:t>
            </a:r>
          </a:p>
          <a:p>
            <a:r>
              <a:rPr lang="en-US" sz="3200" b="1" i="1" dirty="0">
                <a:solidFill>
                  <a:srgbClr val="0070C0"/>
                </a:solidFill>
              </a:rPr>
              <a:t>Last date of revision-19</a:t>
            </a:r>
            <a:r>
              <a:rPr lang="en-US" sz="3200" b="1" i="1" baseline="30000" dirty="0">
                <a:solidFill>
                  <a:srgbClr val="0070C0"/>
                </a:solidFill>
              </a:rPr>
              <a:t>th</a:t>
            </a:r>
            <a:r>
              <a:rPr lang="en-US" sz="3200" b="1" i="1" dirty="0">
                <a:solidFill>
                  <a:srgbClr val="0070C0"/>
                </a:solidFill>
              </a:rPr>
              <a:t> </a:t>
            </a:r>
            <a:r>
              <a:rPr lang="en-US" sz="3200" b="1" i="1" dirty="0" err="1">
                <a:solidFill>
                  <a:srgbClr val="0070C0"/>
                </a:solidFill>
              </a:rPr>
              <a:t>april</a:t>
            </a:r>
            <a:endParaRPr lang="en-US" sz="3200" b="1" i="1" dirty="0">
              <a:solidFill>
                <a:srgbClr val="0070C0"/>
              </a:solidFill>
            </a:endParaRPr>
          </a:p>
          <a:p>
            <a:r>
              <a:rPr lang="en-US" sz="3200" b="1" i="1" dirty="0">
                <a:solidFill>
                  <a:srgbClr val="0070C0"/>
                </a:solidFill>
              </a:rPr>
              <a:t>Arijit Dey</a:t>
            </a:r>
          </a:p>
        </p:txBody>
      </p:sp>
      <p:sp>
        <p:nvSpPr>
          <p:cNvPr id="4" name="Rectangle 1">
            <a:extLst>
              <a:ext uri="{FF2B5EF4-FFF2-40B4-BE49-F238E27FC236}">
                <a16:creationId xmlns:a16="http://schemas.microsoft.com/office/drawing/2014/main" id="{CE006E34-8167-3B25-F429-1182764A882F}"/>
              </a:ext>
            </a:extLst>
          </p:cNvPr>
          <p:cNvSpPr>
            <a:spLocks noGrp="1" noChangeArrowheads="1"/>
          </p:cNvSpPr>
          <p:nvPr>
            <p:ph type="ctrTitle"/>
          </p:nvPr>
        </p:nvSpPr>
        <p:spPr bwMode="auto">
          <a:xfrm>
            <a:off x="3102014" y="1823720"/>
            <a:ext cx="790550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C000"/>
                </a:solidFill>
                <a:effectLst/>
                <a:latin typeface="Arial" panose="020B0604020202020204" pitchFamily="34" charset="0"/>
              </a:rPr>
              <a:t>High Level Document (HLD)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863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7E7F-27C6-17AA-DA63-B1945D7EC3EB}"/>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Tools  and libraries used</a:t>
            </a:r>
            <a:endParaRPr lang="en-US" sz="4000" dirty="0">
              <a:solidFill>
                <a:srgbClr val="0070C0"/>
              </a:solidFill>
            </a:endParaRPr>
          </a:p>
        </p:txBody>
      </p:sp>
      <p:sp>
        <p:nvSpPr>
          <p:cNvPr id="3" name="Content Placeholder 2">
            <a:extLst>
              <a:ext uri="{FF2B5EF4-FFF2-40B4-BE49-F238E27FC236}">
                <a16:creationId xmlns:a16="http://schemas.microsoft.com/office/drawing/2014/main" id="{9D7410E5-D659-7457-D52C-B937506A248D}"/>
              </a:ext>
            </a:extLst>
          </p:cNvPr>
          <p:cNvSpPr>
            <a:spLocks noGrp="1"/>
          </p:cNvSpPr>
          <p:nvPr>
            <p:ph idx="1"/>
          </p:nvPr>
        </p:nvSpPr>
        <p:spPr/>
        <p:txBody>
          <a:bodyPr>
            <a:normAutofit lnSpcReduction="10000"/>
          </a:bodyPr>
          <a:lstStyle/>
          <a:p>
            <a:pPr marL="0" indent="0">
              <a:buNone/>
            </a:pPr>
            <a:r>
              <a:rPr lang="en-US" sz="2400" i="1" dirty="0">
                <a:effectLst>
                  <a:outerShdw blurRad="38100" dist="38100" dir="2700000" algn="tl">
                    <a:srgbClr val="000000">
                      <a:alpha val="43137"/>
                    </a:srgbClr>
                  </a:outerShdw>
                </a:effectLst>
              </a:rPr>
              <a:t>. </a:t>
            </a:r>
            <a:r>
              <a:rPr lang="en-US" sz="2400" i="1" dirty="0">
                <a:solidFill>
                  <a:srgbClr val="C00000"/>
                </a:solidFill>
                <a:effectLst>
                  <a:outerShdw blurRad="38100" dist="38100" dir="2700000" algn="tl">
                    <a:srgbClr val="000000">
                      <a:alpha val="43137"/>
                    </a:srgbClr>
                  </a:outerShdw>
                </a:effectLst>
              </a:rPr>
              <a:t>Python</a:t>
            </a:r>
          </a:p>
          <a:p>
            <a:pPr marL="0" indent="0">
              <a:buNone/>
            </a:pPr>
            <a:r>
              <a:rPr lang="en-US" sz="2400" i="1" dirty="0">
                <a:solidFill>
                  <a:srgbClr val="C00000"/>
                </a:solidFill>
                <a:effectLst>
                  <a:outerShdw blurRad="38100" dist="38100" dir="2700000" algn="tl">
                    <a:srgbClr val="000000">
                      <a:alpha val="43137"/>
                    </a:srgbClr>
                  </a:outerShdw>
                </a:effectLst>
              </a:rPr>
              <a:t>.vs code </a:t>
            </a:r>
          </a:p>
          <a:p>
            <a:pPr marL="0" indent="0">
              <a:buNone/>
            </a:pPr>
            <a:r>
              <a:rPr lang="en-US" sz="2400" i="1" dirty="0">
                <a:solidFill>
                  <a:srgbClr val="C00000"/>
                </a:solidFill>
                <a:effectLst>
                  <a:outerShdw blurRad="38100" dist="38100" dir="2700000" algn="tl">
                    <a:srgbClr val="000000">
                      <a:alpha val="43137"/>
                    </a:srgbClr>
                  </a:outerShdw>
                </a:effectLst>
              </a:rPr>
              <a:t>.flask</a:t>
            </a:r>
          </a:p>
          <a:p>
            <a:pPr marL="0" indent="0">
              <a:buNone/>
            </a:pPr>
            <a:r>
              <a:rPr lang="en-US" sz="2400" i="1" dirty="0">
                <a:solidFill>
                  <a:srgbClr val="C00000"/>
                </a:solidFill>
                <a:effectLst>
                  <a:outerShdw blurRad="38100" dist="38100" dir="2700000" algn="tl">
                    <a:srgbClr val="000000">
                      <a:alpha val="43137"/>
                    </a:srgbClr>
                  </a:outerShdw>
                </a:effectLst>
              </a:rPr>
              <a:t>.seaborn</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optuna</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.matplotlib</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sklearn</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.tableau</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aws</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mlflow</a:t>
            </a:r>
            <a:endParaRPr lang="en-US" sz="2400"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945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CDB6-2162-98E8-1221-E490C1F02085}"/>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Design</a:t>
            </a:r>
            <a:endParaRPr lang="en-US" sz="4000" dirty="0">
              <a:solidFill>
                <a:srgbClr val="0070C0"/>
              </a:solidFill>
            </a:endParaRPr>
          </a:p>
        </p:txBody>
      </p:sp>
      <p:graphicFrame>
        <p:nvGraphicFramePr>
          <p:cNvPr id="4" name="Content Placeholder 3">
            <a:extLst>
              <a:ext uri="{FF2B5EF4-FFF2-40B4-BE49-F238E27FC236}">
                <a16:creationId xmlns:a16="http://schemas.microsoft.com/office/drawing/2014/main" id="{7D32D96D-E020-DBD1-B987-D73813C6BFC1}"/>
              </a:ext>
            </a:extLst>
          </p:cNvPr>
          <p:cNvGraphicFramePr>
            <a:graphicFrameLocks noGrp="1"/>
          </p:cNvGraphicFramePr>
          <p:nvPr>
            <p:ph idx="1"/>
            <p:extLst>
              <p:ext uri="{D42A27DB-BD31-4B8C-83A1-F6EECF244321}">
                <p14:modId xmlns:p14="http://schemas.microsoft.com/office/powerpoint/2010/main" val="4037682807"/>
              </p:ext>
            </p:extLst>
          </p:nvPr>
        </p:nvGraphicFramePr>
        <p:xfrm>
          <a:off x="838200" y="1952947"/>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603159454"/>
                    </a:ext>
                  </a:extLst>
                </a:gridCol>
              </a:tblGrid>
              <a:tr h="370840">
                <a:tc>
                  <a:txBody>
                    <a:bodyPr/>
                    <a:lstStyle/>
                    <a:p>
                      <a:r>
                        <a:rPr lang="en-US" dirty="0">
                          <a:highlight>
                            <a:srgbClr val="800000"/>
                          </a:highlight>
                        </a:rPr>
                        <a:t>Import data from data source </a:t>
                      </a:r>
                    </a:p>
                  </a:txBody>
                  <a:tcPr/>
                </a:tc>
                <a:extLst>
                  <a:ext uri="{0D108BD9-81ED-4DB2-BD59-A6C34878D82A}">
                    <a16:rowId xmlns:a16="http://schemas.microsoft.com/office/drawing/2014/main" val="1653242629"/>
                  </a:ext>
                </a:extLst>
              </a:tr>
            </a:tbl>
          </a:graphicData>
        </a:graphic>
      </p:graphicFrame>
      <p:graphicFrame>
        <p:nvGraphicFramePr>
          <p:cNvPr id="5" name="Table 4">
            <a:extLst>
              <a:ext uri="{FF2B5EF4-FFF2-40B4-BE49-F238E27FC236}">
                <a16:creationId xmlns:a16="http://schemas.microsoft.com/office/drawing/2014/main" id="{FCA6F464-F279-E31D-B050-8B1221587668}"/>
              </a:ext>
            </a:extLst>
          </p:cNvPr>
          <p:cNvGraphicFramePr>
            <a:graphicFrameLocks noGrp="1"/>
          </p:cNvGraphicFramePr>
          <p:nvPr>
            <p:extLst>
              <p:ext uri="{D42A27DB-BD31-4B8C-83A1-F6EECF244321}">
                <p14:modId xmlns:p14="http://schemas.microsoft.com/office/powerpoint/2010/main" val="1978500832"/>
              </p:ext>
            </p:extLst>
          </p:nvPr>
        </p:nvGraphicFramePr>
        <p:xfrm>
          <a:off x="838199" y="2488558"/>
          <a:ext cx="10515600" cy="37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0046334"/>
                    </a:ext>
                  </a:extLst>
                </a:gridCol>
                <a:gridCol w="5257800">
                  <a:extLst>
                    <a:ext uri="{9D8B030D-6E8A-4147-A177-3AD203B41FA5}">
                      <a16:colId xmlns:a16="http://schemas.microsoft.com/office/drawing/2014/main" val="2510906386"/>
                    </a:ext>
                  </a:extLst>
                </a:gridCol>
              </a:tblGrid>
              <a:tr h="370840">
                <a:tc>
                  <a:txBody>
                    <a:bodyPr/>
                    <a:lstStyle/>
                    <a:p>
                      <a:r>
                        <a:rPr lang="en-US" dirty="0">
                          <a:highlight>
                            <a:srgbClr val="800000"/>
                          </a:highlight>
                        </a:rPr>
                        <a:t>Perform feature  engineering</a:t>
                      </a:r>
                    </a:p>
                  </a:txBody>
                  <a:tcPr/>
                </a:tc>
                <a:tc>
                  <a:txBody>
                    <a:bodyPr/>
                    <a:lstStyle/>
                    <a:p>
                      <a:endParaRPr lang="en-US" dirty="0"/>
                    </a:p>
                  </a:txBody>
                  <a:tcPr/>
                </a:tc>
                <a:extLst>
                  <a:ext uri="{0D108BD9-81ED-4DB2-BD59-A6C34878D82A}">
                    <a16:rowId xmlns:a16="http://schemas.microsoft.com/office/drawing/2014/main" val="3300590033"/>
                  </a:ext>
                </a:extLst>
              </a:tr>
            </a:tbl>
          </a:graphicData>
        </a:graphic>
      </p:graphicFrame>
      <p:graphicFrame>
        <p:nvGraphicFramePr>
          <p:cNvPr id="6" name="Table 5">
            <a:extLst>
              <a:ext uri="{FF2B5EF4-FFF2-40B4-BE49-F238E27FC236}">
                <a16:creationId xmlns:a16="http://schemas.microsoft.com/office/drawing/2014/main" id="{8F8FC329-7794-4927-5D92-D672EA91E920}"/>
              </a:ext>
            </a:extLst>
          </p:cNvPr>
          <p:cNvGraphicFramePr>
            <a:graphicFrameLocks noGrp="1"/>
          </p:cNvGraphicFramePr>
          <p:nvPr>
            <p:extLst>
              <p:ext uri="{D42A27DB-BD31-4B8C-83A1-F6EECF244321}">
                <p14:modId xmlns:p14="http://schemas.microsoft.com/office/powerpoint/2010/main" val="707320271"/>
              </p:ext>
            </p:extLst>
          </p:nvPr>
        </p:nvGraphicFramePr>
        <p:xfrm>
          <a:off x="838198" y="3069113"/>
          <a:ext cx="10515601" cy="36576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51901150"/>
                    </a:ext>
                  </a:extLst>
                </a:gridCol>
              </a:tblGrid>
              <a:tr h="200735">
                <a:tc>
                  <a:txBody>
                    <a:bodyPr/>
                    <a:lstStyle/>
                    <a:p>
                      <a:r>
                        <a:rPr lang="en-US" dirty="0">
                          <a:highlight>
                            <a:srgbClr val="800000"/>
                          </a:highlight>
                        </a:rPr>
                        <a:t>Random forest regressor</a:t>
                      </a:r>
                    </a:p>
                  </a:txBody>
                  <a:tcPr/>
                </a:tc>
                <a:extLst>
                  <a:ext uri="{0D108BD9-81ED-4DB2-BD59-A6C34878D82A}">
                    <a16:rowId xmlns:a16="http://schemas.microsoft.com/office/drawing/2014/main" val="3424095914"/>
                  </a:ext>
                </a:extLst>
              </a:tr>
            </a:tbl>
          </a:graphicData>
        </a:graphic>
      </p:graphicFrame>
      <p:graphicFrame>
        <p:nvGraphicFramePr>
          <p:cNvPr id="8" name="Table 7">
            <a:extLst>
              <a:ext uri="{FF2B5EF4-FFF2-40B4-BE49-F238E27FC236}">
                <a16:creationId xmlns:a16="http://schemas.microsoft.com/office/drawing/2014/main" id="{E0F91942-C523-CD0F-F05E-B7FE542A0482}"/>
              </a:ext>
            </a:extLst>
          </p:cNvPr>
          <p:cNvGraphicFramePr>
            <a:graphicFrameLocks noGrp="1"/>
          </p:cNvGraphicFramePr>
          <p:nvPr>
            <p:extLst>
              <p:ext uri="{D42A27DB-BD31-4B8C-83A1-F6EECF244321}">
                <p14:modId xmlns:p14="http://schemas.microsoft.com/office/powerpoint/2010/main" val="1270146891"/>
              </p:ext>
            </p:extLst>
          </p:nvPr>
        </p:nvGraphicFramePr>
        <p:xfrm>
          <a:off x="838199" y="358815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350542347"/>
                    </a:ext>
                  </a:extLst>
                </a:gridCol>
              </a:tblGrid>
              <a:tr h="208344">
                <a:tc>
                  <a:txBody>
                    <a:bodyPr/>
                    <a:lstStyle/>
                    <a:p>
                      <a:r>
                        <a:rPr lang="en-US" dirty="0">
                          <a:highlight>
                            <a:srgbClr val="800000"/>
                          </a:highlight>
                        </a:rPr>
                        <a:t>Create Flask app and html file</a:t>
                      </a:r>
                    </a:p>
                  </a:txBody>
                  <a:tcPr/>
                </a:tc>
                <a:extLst>
                  <a:ext uri="{0D108BD9-81ED-4DB2-BD59-A6C34878D82A}">
                    <a16:rowId xmlns:a16="http://schemas.microsoft.com/office/drawing/2014/main" val="93662754"/>
                  </a:ext>
                </a:extLst>
              </a:tr>
            </a:tbl>
          </a:graphicData>
        </a:graphic>
      </p:graphicFrame>
      <p:graphicFrame>
        <p:nvGraphicFramePr>
          <p:cNvPr id="9" name="Table 8">
            <a:extLst>
              <a:ext uri="{FF2B5EF4-FFF2-40B4-BE49-F238E27FC236}">
                <a16:creationId xmlns:a16="http://schemas.microsoft.com/office/drawing/2014/main" id="{6C54A261-0F6B-84C9-95BC-85002C5C67CA}"/>
              </a:ext>
            </a:extLst>
          </p:cNvPr>
          <p:cNvGraphicFramePr>
            <a:graphicFrameLocks noGrp="1"/>
          </p:cNvGraphicFramePr>
          <p:nvPr>
            <p:extLst>
              <p:ext uri="{D42A27DB-BD31-4B8C-83A1-F6EECF244321}">
                <p14:modId xmlns:p14="http://schemas.microsoft.com/office/powerpoint/2010/main" val="717169767"/>
              </p:ext>
            </p:extLst>
          </p:nvPr>
        </p:nvGraphicFramePr>
        <p:xfrm>
          <a:off x="838199" y="411227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885515508"/>
                    </a:ext>
                  </a:extLst>
                </a:gridCol>
              </a:tblGrid>
              <a:tr h="0">
                <a:tc>
                  <a:txBody>
                    <a:bodyPr/>
                    <a:lstStyle/>
                    <a:p>
                      <a:r>
                        <a:rPr lang="en-US" dirty="0">
                          <a:highlight>
                            <a:srgbClr val="800000"/>
                          </a:highlight>
                        </a:rPr>
                        <a:t>Run app in </a:t>
                      </a:r>
                      <a:r>
                        <a:rPr lang="en-US" dirty="0" err="1">
                          <a:highlight>
                            <a:srgbClr val="800000"/>
                          </a:highlight>
                        </a:rPr>
                        <a:t>aws</a:t>
                      </a:r>
                      <a:r>
                        <a:rPr lang="en-US" dirty="0">
                          <a:highlight>
                            <a:srgbClr val="800000"/>
                          </a:highlight>
                        </a:rPr>
                        <a:t>  also use </a:t>
                      </a:r>
                      <a:r>
                        <a:rPr lang="en-US" dirty="0" err="1">
                          <a:highlight>
                            <a:srgbClr val="800000"/>
                          </a:highlight>
                        </a:rPr>
                        <a:t>mlflow</a:t>
                      </a:r>
                      <a:r>
                        <a:rPr lang="en-US" dirty="0">
                          <a:highlight>
                            <a:srgbClr val="800000"/>
                          </a:highlight>
                        </a:rPr>
                        <a:t> for tracking</a:t>
                      </a:r>
                    </a:p>
                  </a:txBody>
                  <a:tcPr/>
                </a:tc>
                <a:extLst>
                  <a:ext uri="{0D108BD9-81ED-4DB2-BD59-A6C34878D82A}">
                    <a16:rowId xmlns:a16="http://schemas.microsoft.com/office/drawing/2014/main" val="3722266994"/>
                  </a:ext>
                </a:extLst>
              </a:tr>
            </a:tbl>
          </a:graphicData>
        </a:graphic>
      </p:graphicFrame>
      <p:graphicFrame>
        <p:nvGraphicFramePr>
          <p:cNvPr id="10" name="Table 9">
            <a:extLst>
              <a:ext uri="{FF2B5EF4-FFF2-40B4-BE49-F238E27FC236}">
                <a16:creationId xmlns:a16="http://schemas.microsoft.com/office/drawing/2014/main" id="{7564D442-D237-3E74-BE6B-32B2D942B9C5}"/>
              </a:ext>
            </a:extLst>
          </p:cNvPr>
          <p:cNvGraphicFramePr>
            <a:graphicFrameLocks noGrp="1"/>
          </p:cNvGraphicFramePr>
          <p:nvPr>
            <p:extLst>
              <p:ext uri="{D42A27DB-BD31-4B8C-83A1-F6EECF244321}">
                <p14:modId xmlns:p14="http://schemas.microsoft.com/office/powerpoint/2010/main" val="128800111"/>
              </p:ext>
            </p:extLst>
          </p:nvPr>
        </p:nvGraphicFramePr>
        <p:xfrm>
          <a:off x="838198" y="4627878"/>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083850737"/>
                    </a:ext>
                  </a:extLst>
                </a:gridCol>
              </a:tblGrid>
              <a:tr h="370840">
                <a:tc>
                  <a:txBody>
                    <a:bodyPr/>
                    <a:lstStyle/>
                    <a:p>
                      <a:r>
                        <a:rPr lang="en-US" dirty="0">
                          <a:highlight>
                            <a:srgbClr val="800000"/>
                          </a:highlight>
                        </a:rPr>
                        <a:t>Input data and feature engineering will be occurred </a:t>
                      </a:r>
                    </a:p>
                  </a:txBody>
                  <a:tcPr/>
                </a:tc>
                <a:extLst>
                  <a:ext uri="{0D108BD9-81ED-4DB2-BD59-A6C34878D82A}">
                    <a16:rowId xmlns:a16="http://schemas.microsoft.com/office/drawing/2014/main" val="1702061007"/>
                  </a:ext>
                </a:extLst>
              </a:tr>
            </a:tbl>
          </a:graphicData>
        </a:graphic>
      </p:graphicFrame>
      <p:graphicFrame>
        <p:nvGraphicFramePr>
          <p:cNvPr id="11" name="Table 10">
            <a:extLst>
              <a:ext uri="{FF2B5EF4-FFF2-40B4-BE49-F238E27FC236}">
                <a16:creationId xmlns:a16="http://schemas.microsoft.com/office/drawing/2014/main" id="{4A47ADC3-388A-B585-7C7D-B11B1EB8DB69}"/>
              </a:ext>
            </a:extLst>
          </p:cNvPr>
          <p:cNvGraphicFramePr>
            <a:graphicFrameLocks noGrp="1"/>
          </p:cNvGraphicFramePr>
          <p:nvPr>
            <p:extLst>
              <p:ext uri="{D42A27DB-BD31-4B8C-83A1-F6EECF244321}">
                <p14:modId xmlns:p14="http://schemas.microsoft.com/office/powerpoint/2010/main" val="2266205891"/>
              </p:ext>
            </p:extLst>
          </p:nvPr>
        </p:nvGraphicFramePr>
        <p:xfrm>
          <a:off x="838197" y="5233792"/>
          <a:ext cx="10515602" cy="370840"/>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3644895073"/>
                    </a:ext>
                  </a:extLst>
                </a:gridCol>
              </a:tblGrid>
              <a:tr h="370840">
                <a:tc>
                  <a:txBody>
                    <a:bodyPr/>
                    <a:lstStyle/>
                    <a:p>
                      <a:r>
                        <a:rPr lang="en-US" dirty="0">
                          <a:highlight>
                            <a:srgbClr val="800000"/>
                          </a:highlight>
                        </a:rPr>
                        <a:t>New array data go to model which had been saved </a:t>
                      </a:r>
                    </a:p>
                  </a:txBody>
                  <a:tcPr/>
                </a:tc>
                <a:extLst>
                  <a:ext uri="{0D108BD9-81ED-4DB2-BD59-A6C34878D82A}">
                    <a16:rowId xmlns:a16="http://schemas.microsoft.com/office/drawing/2014/main" val="58784720"/>
                  </a:ext>
                </a:extLst>
              </a:tr>
            </a:tbl>
          </a:graphicData>
        </a:graphic>
      </p:graphicFrame>
      <p:graphicFrame>
        <p:nvGraphicFramePr>
          <p:cNvPr id="12" name="Table 11">
            <a:extLst>
              <a:ext uri="{FF2B5EF4-FFF2-40B4-BE49-F238E27FC236}">
                <a16:creationId xmlns:a16="http://schemas.microsoft.com/office/drawing/2014/main" id="{676CBDD8-4B10-8308-7497-B4F2024BF8D8}"/>
              </a:ext>
            </a:extLst>
          </p:cNvPr>
          <p:cNvGraphicFramePr>
            <a:graphicFrameLocks noGrp="1"/>
          </p:cNvGraphicFramePr>
          <p:nvPr>
            <p:extLst>
              <p:ext uri="{D42A27DB-BD31-4B8C-83A1-F6EECF244321}">
                <p14:modId xmlns:p14="http://schemas.microsoft.com/office/powerpoint/2010/main" val="2224060928"/>
              </p:ext>
            </p:extLst>
          </p:nvPr>
        </p:nvGraphicFramePr>
        <p:xfrm>
          <a:off x="838197" y="5820883"/>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2976848884"/>
                    </a:ext>
                  </a:extLst>
                </a:gridCol>
              </a:tblGrid>
              <a:tr h="370840">
                <a:tc>
                  <a:txBody>
                    <a:bodyPr/>
                    <a:lstStyle/>
                    <a:p>
                      <a:r>
                        <a:rPr lang="en-US" dirty="0">
                          <a:highlight>
                            <a:srgbClr val="800000"/>
                          </a:highlight>
                        </a:rPr>
                        <a:t>Get output</a:t>
                      </a:r>
                    </a:p>
                  </a:txBody>
                  <a:tcPr/>
                </a:tc>
                <a:extLst>
                  <a:ext uri="{0D108BD9-81ED-4DB2-BD59-A6C34878D82A}">
                    <a16:rowId xmlns:a16="http://schemas.microsoft.com/office/drawing/2014/main" val="2643192473"/>
                  </a:ext>
                </a:extLst>
              </a:tr>
            </a:tbl>
          </a:graphicData>
        </a:graphic>
      </p:graphicFrame>
    </p:spTree>
    <p:extLst>
      <p:ext uri="{BB962C8B-B14F-4D97-AF65-F5344CB8AC3E}">
        <p14:creationId xmlns:p14="http://schemas.microsoft.com/office/powerpoint/2010/main" val="39402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9474-DA1C-CA91-63B6-E6B36A6EB2C3}"/>
              </a:ext>
            </a:extLst>
          </p:cNvPr>
          <p:cNvSpPr>
            <a:spLocks noGrp="1"/>
          </p:cNvSpPr>
          <p:nvPr>
            <p:ph type="title"/>
          </p:nvPr>
        </p:nvSpPr>
        <p:spPr>
          <a:xfrm>
            <a:off x="838200" y="365125"/>
            <a:ext cx="10515600" cy="1695169"/>
          </a:xfrm>
        </p:spPr>
        <p:txBody>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 </a:t>
            </a:r>
            <a:br>
              <a:rPr lang="en-US" dirty="0">
                <a:solidFill>
                  <a:srgbClr val="FFC000"/>
                </a:solidFill>
              </a:rPr>
            </a:br>
            <a:r>
              <a:rPr lang="en-US" dirty="0">
                <a:solidFill>
                  <a:srgbClr val="FFC000"/>
                </a:solidFill>
              </a:rPr>
              <a:t>Document version control</a:t>
            </a:r>
          </a:p>
        </p:txBody>
      </p:sp>
      <p:graphicFrame>
        <p:nvGraphicFramePr>
          <p:cNvPr id="4" name="Content Placeholder 3">
            <a:extLst>
              <a:ext uri="{FF2B5EF4-FFF2-40B4-BE49-F238E27FC236}">
                <a16:creationId xmlns:a16="http://schemas.microsoft.com/office/drawing/2014/main" id="{4D5B301B-2009-ADDF-7638-FD4277163990}"/>
              </a:ext>
            </a:extLst>
          </p:cNvPr>
          <p:cNvGraphicFramePr>
            <a:graphicFrameLocks noGrp="1"/>
          </p:cNvGraphicFramePr>
          <p:nvPr>
            <p:ph idx="1"/>
            <p:extLst>
              <p:ext uri="{D42A27DB-BD31-4B8C-83A1-F6EECF244321}">
                <p14:modId xmlns:p14="http://schemas.microsoft.com/office/powerpoint/2010/main" val="1976875773"/>
              </p:ext>
            </p:extLst>
          </p:nvPr>
        </p:nvGraphicFramePr>
        <p:xfrm>
          <a:off x="838200" y="2659863"/>
          <a:ext cx="10515600" cy="357977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28101934"/>
                    </a:ext>
                  </a:extLst>
                </a:gridCol>
                <a:gridCol w="2103120">
                  <a:extLst>
                    <a:ext uri="{9D8B030D-6E8A-4147-A177-3AD203B41FA5}">
                      <a16:colId xmlns:a16="http://schemas.microsoft.com/office/drawing/2014/main" val="1844478000"/>
                    </a:ext>
                  </a:extLst>
                </a:gridCol>
                <a:gridCol w="2103120">
                  <a:extLst>
                    <a:ext uri="{9D8B030D-6E8A-4147-A177-3AD203B41FA5}">
                      <a16:colId xmlns:a16="http://schemas.microsoft.com/office/drawing/2014/main" val="2177533634"/>
                    </a:ext>
                  </a:extLst>
                </a:gridCol>
                <a:gridCol w="2103120">
                  <a:extLst>
                    <a:ext uri="{9D8B030D-6E8A-4147-A177-3AD203B41FA5}">
                      <a16:colId xmlns:a16="http://schemas.microsoft.com/office/drawing/2014/main" val="1332201968"/>
                    </a:ext>
                  </a:extLst>
                </a:gridCol>
                <a:gridCol w="2103120">
                  <a:extLst>
                    <a:ext uri="{9D8B030D-6E8A-4147-A177-3AD203B41FA5}">
                      <a16:colId xmlns:a16="http://schemas.microsoft.com/office/drawing/2014/main" val="3179352136"/>
                    </a:ext>
                  </a:extLst>
                </a:gridCol>
              </a:tblGrid>
              <a:tr h="951438">
                <a:tc>
                  <a:txBody>
                    <a:bodyPr/>
                    <a:lstStyle/>
                    <a:p>
                      <a:r>
                        <a:rPr lang="en-US" dirty="0"/>
                        <a:t>Date issue</a:t>
                      </a:r>
                    </a:p>
                  </a:txBody>
                  <a:tcPr/>
                </a:tc>
                <a:tc>
                  <a:txBody>
                    <a:bodyPr/>
                    <a:lstStyle/>
                    <a:p>
                      <a:r>
                        <a:rPr lang="en-US" dirty="0"/>
                        <a:t>Date last revision</a:t>
                      </a:r>
                    </a:p>
                  </a:txBody>
                  <a:tcPr/>
                </a:tc>
                <a:tc>
                  <a:txBody>
                    <a:bodyPr/>
                    <a:lstStyle/>
                    <a:p>
                      <a:r>
                        <a:rPr lang="en-US" dirty="0"/>
                        <a:t>version</a:t>
                      </a:r>
                    </a:p>
                  </a:txBody>
                  <a:tcPr/>
                </a:tc>
                <a:tc>
                  <a:txBody>
                    <a:bodyPr/>
                    <a:lstStyle/>
                    <a:p>
                      <a:r>
                        <a:rPr lang="en-US" dirty="0"/>
                        <a:t>description</a:t>
                      </a:r>
                    </a:p>
                  </a:txBody>
                  <a:tcPr/>
                </a:tc>
                <a:tc>
                  <a:txBody>
                    <a:bodyPr/>
                    <a:lstStyle/>
                    <a:p>
                      <a:r>
                        <a:rPr lang="en-US" dirty="0"/>
                        <a:t>author</a:t>
                      </a:r>
                    </a:p>
                  </a:txBody>
                  <a:tcPr/>
                </a:tc>
                <a:extLst>
                  <a:ext uri="{0D108BD9-81ED-4DB2-BD59-A6C34878D82A}">
                    <a16:rowId xmlns:a16="http://schemas.microsoft.com/office/drawing/2014/main" val="1516137102"/>
                  </a:ext>
                </a:extLst>
              </a:tr>
              <a:tr h="578734">
                <a:tc>
                  <a:txBody>
                    <a:bodyPr/>
                    <a:lstStyle/>
                    <a:p>
                      <a:r>
                        <a:rPr lang="en-US" baseline="30000" dirty="0"/>
                        <a:t>10th</a:t>
                      </a:r>
                      <a:r>
                        <a:rPr lang="en-US" dirty="0"/>
                        <a:t> March 2024</a:t>
                      </a:r>
                    </a:p>
                  </a:txBody>
                  <a:tcPr/>
                </a:tc>
                <a:tc>
                  <a:txBody>
                    <a:bodyPr/>
                    <a:lstStyle/>
                    <a:p>
                      <a:r>
                        <a:rPr lang="en-US" dirty="0"/>
                        <a:t>-------------</a:t>
                      </a:r>
                    </a:p>
                  </a:txBody>
                  <a:tcPr/>
                </a:tc>
                <a:tc>
                  <a:txBody>
                    <a:bodyPr/>
                    <a:lstStyle/>
                    <a:p>
                      <a:r>
                        <a:rPr lang="en-US" dirty="0"/>
                        <a:t>0.0.0</a:t>
                      </a:r>
                    </a:p>
                  </a:txBody>
                  <a:tcPr/>
                </a:tc>
                <a:tc>
                  <a:txBody>
                    <a:bodyPr/>
                    <a:lstStyle/>
                    <a:p>
                      <a:r>
                        <a:rPr lang="en-US" dirty="0"/>
                        <a:t>Started research</a:t>
                      </a:r>
                    </a:p>
                  </a:txBody>
                  <a:tcPr/>
                </a:tc>
                <a:tc>
                  <a:txBody>
                    <a:bodyPr/>
                    <a:lstStyle/>
                    <a:p>
                      <a:r>
                        <a:rPr lang="en-US" dirty="0"/>
                        <a:t>Arijit dey</a:t>
                      </a:r>
                    </a:p>
                  </a:txBody>
                  <a:tcPr/>
                </a:tc>
                <a:extLst>
                  <a:ext uri="{0D108BD9-81ED-4DB2-BD59-A6C34878D82A}">
                    <a16:rowId xmlns:a16="http://schemas.microsoft.com/office/drawing/2014/main" val="469477173"/>
                  </a:ext>
                </a:extLst>
              </a:tr>
              <a:tr h="409920">
                <a:tc>
                  <a:txBody>
                    <a:bodyPr/>
                    <a:lstStyle/>
                    <a:p>
                      <a:r>
                        <a:rPr lang="en-US" dirty="0"/>
                        <a:t>--------------------</a:t>
                      </a:r>
                    </a:p>
                  </a:txBody>
                  <a:tcPr/>
                </a:tc>
                <a:tc>
                  <a:txBody>
                    <a:bodyPr/>
                    <a:lstStyle/>
                    <a:p>
                      <a:r>
                        <a:rPr lang="en-US" dirty="0"/>
                        <a:t>19thapril 2024</a:t>
                      </a:r>
                    </a:p>
                  </a:txBody>
                  <a:tcPr/>
                </a:tc>
                <a:tc>
                  <a:txBody>
                    <a:bodyPr/>
                    <a:lstStyle/>
                    <a:p>
                      <a:r>
                        <a:rPr lang="en-US" dirty="0"/>
                        <a:t>0.0.1</a:t>
                      </a:r>
                    </a:p>
                  </a:txBody>
                  <a:tcPr/>
                </a:tc>
                <a:tc>
                  <a:txBody>
                    <a:bodyPr/>
                    <a:lstStyle/>
                    <a:p>
                      <a:r>
                        <a:rPr lang="en-US" dirty="0"/>
                        <a:t>Project completed</a:t>
                      </a:r>
                    </a:p>
                  </a:txBody>
                  <a:tcPr/>
                </a:tc>
                <a:tc>
                  <a:txBody>
                    <a:bodyPr/>
                    <a:lstStyle/>
                    <a:p>
                      <a:r>
                        <a:rPr lang="en-US" dirty="0"/>
                        <a:t>Arijit dey </a:t>
                      </a:r>
                    </a:p>
                  </a:txBody>
                  <a:tcPr/>
                </a:tc>
                <a:extLst>
                  <a:ext uri="{0D108BD9-81ED-4DB2-BD59-A6C34878D82A}">
                    <a16:rowId xmlns:a16="http://schemas.microsoft.com/office/drawing/2014/main" val="92128325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672460"/>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9275487"/>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768256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26933617"/>
                  </a:ext>
                </a:extLst>
              </a:tr>
            </a:tbl>
          </a:graphicData>
        </a:graphic>
      </p:graphicFrame>
    </p:spTree>
    <p:extLst>
      <p:ext uri="{BB962C8B-B14F-4D97-AF65-F5344CB8AC3E}">
        <p14:creationId xmlns:p14="http://schemas.microsoft.com/office/powerpoint/2010/main" val="231654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5707-A825-11E1-A5D8-7ED2AB67A09F}"/>
              </a:ext>
            </a:extLst>
          </p:cNvPr>
          <p:cNvSpPr>
            <a:spLocks noGrp="1"/>
          </p:cNvSpPr>
          <p:nvPr>
            <p:ph type="ctrTitle"/>
          </p:nvPr>
        </p:nvSpPr>
        <p:spPr>
          <a:xfrm>
            <a:off x="625033" y="960699"/>
            <a:ext cx="3541853" cy="1898247"/>
          </a:xfrm>
        </p:spPr>
        <p:txBody>
          <a:bodyPr>
            <a:normAutofit fontScale="90000"/>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High Level Document (HLD)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4900" dirty="0">
                <a:solidFill>
                  <a:srgbClr val="0070C0"/>
                </a:solidFill>
                <a:latin typeface="Arial" panose="020B0604020202020204" pitchFamily="34" charset="0"/>
              </a:rPr>
              <a:t>A</a:t>
            </a:r>
            <a:r>
              <a:rPr kumimoji="0" lang="en-US" altLang="en-US" sz="4900" b="0" i="0" u="none" strike="noStrike" cap="none" normalizeH="0" baseline="0" dirty="0">
                <a:ln>
                  <a:noFill/>
                </a:ln>
                <a:solidFill>
                  <a:srgbClr val="0070C0"/>
                </a:solidFill>
                <a:effectLst/>
                <a:latin typeface="Arial" panose="020B0604020202020204" pitchFamily="34" charset="0"/>
              </a:rPr>
              <a:t>bstract</a:t>
            </a:r>
            <a:br>
              <a:rPr kumimoji="0" lang="en-US" altLang="en-US" sz="27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400" dirty="0"/>
          </a:p>
        </p:txBody>
      </p:sp>
      <p:sp>
        <p:nvSpPr>
          <p:cNvPr id="3" name="Subtitle 2">
            <a:extLst>
              <a:ext uri="{FF2B5EF4-FFF2-40B4-BE49-F238E27FC236}">
                <a16:creationId xmlns:a16="http://schemas.microsoft.com/office/drawing/2014/main" id="{77D10BCC-76D4-2470-ACDB-36C5A12D7CFC}"/>
              </a:ext>
            </a:extLst>
          </p:cNvPr>
          <p:cNvSpPr>
            <a:spLocks noGrp="1"/>
          </p:cNvSpPr>
          <p:nvPr>
            <p:ph type="subTitle" idx="1"/>
          </p:nvPr>
        </p:nvSpPr>
        <p:spPr>
          <a:xfrm>
            <a:off x="335666" y="2858947"/>
            <a:ext cx="11609407" cy="3183037"/>
          </a:xfrm>
        </p:spPr>
        <p:txBody>
          <a:bodyPr>
            <a:normAutofit/>
          </a:bodyPr>
          <a:lstStyle/>
          <a:p>
            <a:pPr algn="just">
              <a:lnSpc>
                <a:spcPct val="100000"/>
              </a:lnSpc>
            </a:pPr>
            <a:r>
              <a:rPr lang="en-US" sz="2800" b="0" i="0" dirty="0">
                <a:solidFill>
                  <a:srgbClr val="0D0D0D"/>
                </a:solidFill>
                <a:effectLst/>
                <a:highlight>
                  <a:srgbClr val="FFFFFF"/>
                </a:highlight>
                <a:latin typeface="Söhne"/>
              </a:rPr>
              <a:t>This study focuses on developing predictive models for insurance price prediction using machine learning techniques. By analyzing historical data including demographics, claims history, and external factors, such as economic indicators, accurate pricing models are constructed. Various algorithms, including linear regression and ensemble methods, are explored to achieve high prediction accuracy. The developed models enable insurers to make informed pricing decisions and effectively manage risks</a:t>
            </a:r>
            <a:endParaRPr lang="en-US" sz="2800" i="1" dirty="0"/>
          </a:p>
        </p:txBody>
      </p:sp>
    </p:spTree>
    <p:extLst>
      <p:ext uri="{BB962C8B-B14F-4D97-AF65-F5344CB8AC3E}">
        <p14:creationId xmlns:p14="http://schemas.microsoft.com/office/powerpoint/2010/main" val="14625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A6B9-71A3-13CD-3F0E-8FC6A7E162E6}"/>
              </a:ext>
            </a:extLst>
          </p:cNvPr>
          <p:cNvSpPr>
            <a:spLocks noGrp="1"/>
          </p:cNvSpPr>
          <p:nvPr>
            <p:ph type="title"/>
          </p:nvPr>
        </p:nvSpPr>
        <p:spPr>
          <a:xfrm>
            <a:off x="838200" y="365125"/>
            <a:ext cx="10515600" cy="169516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3600" dirty="0">
                <a:solidFill>
                  <a:srgbClr val="0070C0"/>
                </a:solidFill>
                <a:latin typeface="Arial" panose="020B0604020202020204" pitchFamily="34" charset="0"/>
              </a:rPr>
              <a:t>I</a:t>
            </a:r>
            <a:r>
              <a:rPr kumimoji="0" lang="en-US" altLang="en-US" sz="3600" b="0" i="0" u="none" strike="noStrike" cap="none" normalizeH="0" baseline="0" dirty="0">
                <a:ln>
                  <a:noFill/>
                </a:ln>
                <a:solidFill>
                  <a:srgbClr val="0070C0"/>
                </a:solidFill>
                <a:effectLst/>
                <a:latin typeface="Arial" panose="020B0604020202020204" pitchFamily="34" charset="0"/>
              </a:rPr>
              <a:t>ntroduction</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78E8C138-97C1-E45F-37F3-DE9F504D2ACF}"/>
              </a:ext>
            </a:extLst>
          </p:cNvPr>
          <p:cNvSpPr>
            <a:spLocks noGrp="1"/>
          </p:cNvSpPr>
          <p:nvPr>
            <p:ph idx="1"/>
          </p:nvPr>
        </p:nvSpPr>
        <p:spPr>
          <a:xfrm>
            <a:off x="838200" y="2627453"/>
            <a:ext cx="10515600" cy="3549510"/>
          </a:xfrm>
        </p:spPr>
        <p:txBody>
          <a:bodyPr/>
          <a:lstStyle/>
          <a:p>
            <a:pPr marL="0" indent="0">
              <a:buNone/>
            </a:pPr>
            <a:r>
              <a:rPr lang="en-US" dirty="0">
                <a:solidFill>
                  <a:srgbClr val="C00000"/>
                </a:solidFill>
              </a:rPr>
              <a:t>Why this High-Level Design Document?</a:t>
            </a:r>
          </a:p>
          <a:p>
            <a:pPr marL="0" indent="0" algn="just">
              <a:buNone/>
            </a:pPr>
            <a:r>
              <a:rPr lang="en-US" dirty="0"/>
              <a:t>The purpose of this High-Level Design (HLD) Document is to add the necessary detail to the current project description to represent a suitable model for coding. This document is also intended to help detect contradictions prior to coding and can be used as a reference manual for how the modules interact at a high level.</a:t>
            </a:r>
          </a:p>
        </p:txBody>
      </p:sp>
    </p:spTree>
    <p:extLst>
      <p:ext uri="{BB962C8B-B14F-4D97-AF65-F5344CB8AC3E}">
        <p14:creationId xmlns:p14="http://schemas.microsoft.com/office/powerpoint/2010/main" val="202407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4BF3-3668-D85C-EF9B-37463B44E643}"/>
              </a:ext>
            </a:extLst>
          </p:cNvPr>
          <p:cNvSpPr>
            <a:spLocks noGrp="1"/>
          </p:cNvSpPr>
          <p:nvPr>
            <p:ph type="title"/>
          </p:nvPr>
        </p:nvSpPr>
        <p:spPr>
          <a:xfrm>
            <a:off x="838200" y="365125"/>
            <a:ext cx="10515600" cy="86179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24B4AC71-0F9C-1674-5D80-2D62A206FC7F}"/>
              </a:ext>
            </a:extLst>
          </p:cNvPr>
          <p:cNvSpPr>
            <a:spLocks noGrp="1"/>
          </p:cNvSpPr>
          <p:nvPr>
            <p:ph idx="1"/>
          </p:nvPr>
        </p:nvSpPr>
        <p:spPr>
          <a:xfrm>
            <a:off x="838200" y="1099595"/>
            <a:ext cx="10515600" cy="5077368"/>
          </a:xfrm>
        </p:spPr>
        <p:txBody>
          <a:bodyPr>
            <a:normAutofit fontScale="92500" lnSpcReduction="20000"/>
          </a:bodyPr>
          <a:lstStyle/>
          <a:p>
            <a:pPr marL="0" indent="0">
              <a:buNone/>
            </a:pPr>
            <a:r>
              <a:rPr lang="en-US" dirty="0">
                <a:solidFill>
                  <a:srgbClr val="C00000"/>
                </a:solidFill>
              </a:rPr>
              <a:t>The HLD will:-</a:t>
            </a:r>
          </a:p>
          <a:p>
            <a:pPr marL="0" indent="0">
              <a:buNone/>
            </a:pPr>
            <a:r>
              <a:rPr lang="en-US" sz="2000" i="1" dirty="0"/>
              <a:t> .Present all of the design aspects and define them in detail </a:t>
            </a:r>
          </a:p>
          <a:p>
            <a:pPr marL="0" indent="0">
              <a:buNone/>
            </a:pPr>
            <a:r>
              <a:rPr lang="en-US" sz="2000" i="1" dirty="0"/>
              <a:t>.Describe the user interface being implemented</a:t>
            </a:r>
          </a:p>
          <a:p>
            <a:pPr marL="0" indent="0">
              <a:buNone/>
            </a:pPr>
            <a:r>
              <a:rPr lang="en-US" sz="2000" i="1" dirty="0"/>
              <a:t>.Describe the hardware and software interfaces</a:t>
            </a:r>
          </a:p>
          <a:p>
            <a:pPr marL="0" indent="0">
              <a:buNone/>
            </a:pPr>
            <a:r>
              <a:rPr lang="en-US" sz="2000" i="1" dirty="0"/>
              <a:t>.Describe the performance requirements</a:t>
            </a:r>
          </a:p>
          <a:p>
            <a:pPr marL="0" indent="0">
              <a:buNone/>
            </a:pPr>
            <a:r>
              <a:rPr lang="en-US" sz="2000" i="1" dirty="0"/>
              <a:t>.Include design features and the architecture of the project</a:t>
            </a:r>
          </a:p>
          <a:p>
            <a:pPr marL="0" indent="0">
              <a:buNone/>
            </a:pPr>
            <a:r>
              <a:rPr lang="en-US" sz="2000" i="1" dirty="0"/>
              <a:t>. List and describe the non-functional attributes like:     </a:t>
            </a:r>
          </a:p>
          <a:p>
            <a:pPr marL="0" indent="0">
              <a:buNone/>
            </a:pPr>
            <a:r>
              <a:rPr lang="en-US" sz="2000" i="1" dirty="0"/>
              <a:t>-Security</a:t>
            </a:r>
          </a:p>
          <a:p>
            <a:pPr marL="0" indent="0">
              <a:buNone/>
            </a:pPr>
            <a:r>
              <a:rPr lang="en-US" sz="2000" i="1" dirty="0"/>
              <a:t>-Reliability</a:t>
            </a:r>
          </a:p>
          <a:p>
            <a:pPr marL="0" indent="0">
              <a:buNone/>
            </a:pPr>
            <a:r>
              <a:rPr lang="en-US" sz="2000" i="1" dirty="0"/>
              <a:t>-Maintainability</a:t>
            </a:r>
          </a:p>
          <a:p>
            <a:pPr marL="0" indent="0">
              <a:buNone/>
            </a:pPr>
            <a:r>
              <a:rPr lang="en-US" sz="2000" i="1" dirty="0"/>
              <a:t>-Portability</a:t>
            </a:r>
          </a:p>
          <a:p>
            <a:pPr marL="0" indent="0">
              <a:buNone/>
            </a:pPr>
            <a:r>
              <a:rPr lang="en-US" sz="2000" i="1" dirty="0"/>
              <a:t>-Reusability</a:t>
            </a:r>
          </a:p>
          <a:p>
            <a:pPr marL="0" indent="0">
              <a:buNone/>
            </a:pPr>
            <a:r>
              <a:rPr lang="en-US" sz="2000" i="1" dirty="0"/>
              <a:t>-Application compatibility</a:t>
            </a:r>
          </a:p>
          <a:p>
            <a:pPr marL="0" indent="0">
              <a:buNone/>
            </a:pPr>
            <a:r>
              <a:rPr lang="en-US" sz="2000" i="1" dirty="0"/>
              <a:t>-Resource utilization</a:t>
            </a:r>
          </a:p>
          <a:p>
            <a:pPr marL="0" indent="0">
              <a:buNone/>
            </a:pPr>
            <a:r>
              <a:rPr lang="en-US" sz="2000" i="1" dirty="0"/>
              <a:t>-Serviceability</a:t>
            </a:r>
          </a:p>
        </p:txBody>
      </p:sp>
    </p:spTree>
    <p:extLst>
      <p:ext uri="{BB962C8B-B14F-4D97-AF65-F5344CB8AC3E}">
        <p14:creationId xmlns:p14="http://schemas.microsoft.com/office/powerpoint/2010/main" val="352909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6B41-3074-8539-150F-3BFC9E4C061B}"/>
              </a:ext>
            </a:extLst>
          </p:cNvPr>
          <p:cNvSpPr>
            <a:spLocks noGrp="1"/>
          </p:cNvSpPr>
          <p:nvPr>
            <p:ph type="title"/>
          </p:nvPr>
        </p:nvSpPr>
        <p:spPr>
          <a:xfrm>
            <a:off x="838200" y="474562"/>
            <a:ext cx="10515600" cy="1238490"/>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scope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E1A58133-3D1B-5BF9-9D5A-0D4C5A22CA78}"/>
              </a:ext>
            </a:extLst>
          </p:cNvPr>
          <p:cNvSpPr>
            <a:spLocks noGrp="1"/>
          </p:cNvSpPr>
          <p:nvPr>
            <p:ph idx="1"/>
          </p:nvPr>
        </p:nvSpPr>
        <p:spPr>
          <a:xfrm>
            <a:off x="752354" y="1909823"/>
            <a:ext cx="11250592" cy="4267140"/>
          </a:xfrm>
        </p:spPr>
        <p:txBody>
          <a:bodyPr>
            <a:normAutofit/>
          </a:bodyPr>
          <a:lstStyle/>
          <a:p>
            <a:pPr marL="0" indent="0" algn="just">
              <a:buNone/>
            </a:pPr>
            <a:r>
              <a:rPr lang="en-US" sz="2400" b="0" i="0" dirty="0">
                <a:solidFill>
                  <a:srgbClr val="0D0D0D"/>
                </a:solidFill>
                <a:effectLst/>
                <a:highlight>
                  <a:srgbClr val="FFFFFF"/>
                </a:highlight>
                <a:latin typeface="Söhne"/>
              </a:rPr>
              <a:t>Insurance price prediction plays a pivotal role in the insurance industry by aiding in risk assessment, premium calculation, and decision-making processes. By leveraging machine learning algorithms and analyzing vast amounts of historical data, insurers can accurately forecast insurance prices for various policies and customer segments. The scope encompasses the development of predictive models that consider factors such as demographics, claims history, policy details, and external variables like economic indicators and weather patterns. These models enable insurers to optimize pricing strategies, improve underwriting processes, and enhance customer satisfaction. Additionally, insurance price prediction facilitates the identification of fraudulent activities and the mitigation of risks, thereby contributing to the overall efficiency and profitability of insurance operations.</a:t>
            </a:r>
            <a:endParaRPr lang="en-US" sz="2400" i="1" dirty="0"/>
          </a:p>
        </p:txBody>
      </p:sp>
    </p:spTree>
    <p:extLst>
      <p:ext uri="{BB962C8B-B14F-4D97-AF65-F5344CB8AC3E}">
        <p14:creationId xmlns:p14="http://schemas.microsoft.com/office/powerpoint/2010/main" val="179032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8E1-6CA8-FD5D-9AAF-380C4A413016}"/>
              </a:ext>
            </a:extLst>
          </p:cNvPr>
          <p:cNvSpPr>
            <a:spLocks noGrp="1"/>
          </p:cNvSpPr>
          <p:nvPr>
            <p:ph type="title"/>
          </p:nvPr>
        </p:nvSpPr>
        <p:spPr>
          <a:xfrm>
            <a:off x="838200" y="681037"/>
            <a:ext cx="10515600" cy="100965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Product Perspective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D6AACBE1-34F8-58CF-831E-F47CB3829CBE}"/>
              </a:ext>
            </a:extLst>
          </p:cNvPr>
          <p:cNvSpPr>
            <a:spLocks noGrp="1"/>
          </p:cNvSpPr>
          <p:nvPr>
            <p:ph idx="1"/>
          </p:nvPr>
        </p:nvSpPr>
        <p:spPr/>
        <p:txBody>
          <a:bodyPr>
            <a:normAutofit/>
          </a:bodyPr>
          <a:lstStyle/>
          <a:p>
            <a:pPr marL="0" indent="0" algn="just">
              <a:buNone/>
            </a:pPr>
            <a:r>
              <a:rPr lang="en-US" sz="2400" b="0" i="0" dirty="0">
                <a:solidFill>
                  <a:srgbClr val="0D0D0D"/>
                </a:solidFill>
                <a:effectLst/>
                <a:highlight>
                  <a:srgbClr val="FFFFFF"/>
                </a:highlight>
                <a:latin typeface="Söhne"/>
              </a:rPr>
              <a:t>Insurance price prediction, as a product, serves the fundamental purpose of enabling insurance companies to accurately assess risk and determine fair premiums for policyholders. It integrates advanced data analytics and machine learning techniques to provide insights into pricing strategies, risk management, and customer engagement. By enhancing underwriting processes, empowering agents with competitive pricing information, and fostering transparency for policyholders, it contributes to the overall competitiveness and profitability of insurance businesses. Ultimately, insurance price prediction facilitates data-driven decision-making, optimizing pricing practices, and improving the overall customer experience within the insurance industry.</a:t>
            </a:r>
            <a:endParaRPr lang="en-US" sz="2400" i="1" dirty="0"/>
          </a:p>
        </p:txBody>
      </p:sp>
    </p:spTree>
    <p:extLst>
      <p:ext uri="{BB962C8B-B14F-4D97-AF65-F5344CB8AC3E}">
        <p14:creationId xmlns:p14="http://schemas.microsoft.com/office/powerpoint/2010/main" val="972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C485-A3D0-F628-D454-B7C863FCEDB2}"/>
              </a:ext>
            </a:extLst>
          </p:cNvPr>
          <p:cNvSpPr>
            <a:spLocks noGrp="1"/>
          </p:cNvSpPr>
          <p:nvPr>
            <p:ph type="title"/>
          </p:nvPr>
        </p:nvSpPr>
        <p:spPr>
          <a:xfrm>
            <a:off x="838200" y="532436"/>
            <a:ext cx="10515600" cy="1006998"/>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lang="en-US" altLang="en-US" sz="1200" dirty="0">
                <a:solidFill>
                  <a:schemeClr val="tx1">
                    <a:lumMod val="85000"/>
                    <a:lumOff val="15000"/>
                  </a:schemeClr>
                </a:solidFill>
                <a:latin typeface="Arial" panose="020B0604020202020204" pitchFamily="34" charset="0"/>
              </a:rPr>
            </a:br>
            <a:r>
              <a:rPr lang="en-US" b="0" i="0" dirty="0">
                <a:solidFill>
                  <a:srgbClr val="0070C0"/>
                </a:solidFill>
                <a:effectLst/>
                <a:latin typeface="Söhne"/>
              </a:rPr>
              <a:t>Problem statement</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B37BB315-870E-3807-CE88-A7910EC98D5C}"/>
              </a:ext>
            </a:extLst>
          </p:cNvPr>
          <p:cNvSpPr>
            <a:spLocks noGrp="1"/>
          </p:cNvSpPr>
          <p:nvPr>
            <p:ph idx="1"/>
          </p:nvPr>
        </p:nvSpPr>
        <p:spPr/>
        <p:txBody>
          <a:bodyPr>
            <a:normAutofit/>
          </a:bodyPr>
          <a:lstStyle/>
          <a:p>
            <a:pPr algn="just"/>
            <a:r>
              <a:rPr lang="en-US" sz="1800" b="0" i="0" dirty="0">
                <a:solidFill>
                  <a:srgbClr val="0D0D0D"/>
                </a:solidFill>
                <a:effectLst/>
                <a:highlight>
                  <a:srgbClr val="FFFFFF"/>
                </a:highlight>
                <a:latin typeface="Söhne"/>
              </a:rPr>
              <a:t>The insurance industry faces the challenge of accurately predicting insurance prices to ensure fair premiums for policyholders while maintaining profitability and managing risk. Traditional pricing methods often lack the granularity and precision needed to account for various factors influencing insurance pricing, leading to inaccuracies and inefficiencies in premium calculations. Additionally, manual processes may be time-consuming and prone to human error, hindering the ability of insurers to adapt to dynamic market conditions and changing customer preferences.</a:t>
            </a:r>
          </a:p>
          <a:p>
            <a:pPr algn="just"/>
            <a:r>
              <a:rPr lang="en-US" sz="1800" b="0" i="0" dirty="0">
                <a:solidFill>
                  <a:srgbClr val="0D0D0D"/>
                </a:solidFill>
                <a:effectLst/>
                <a:highlight>
                  <a:srgbClr val="FFFFFF"/>
                </a:highlight>
                <a:latin typeface="Söhne"/>
              </a:rPr>
              <a:t>To address these challenges, there is a pressing need to develop advanced predictive models for insurance price prediction. These models should leverage vast amounts of historical data, including demographic information, claims history, policy details, and external variables such as economic indicators and weather patterns. By employing machine learning algorithms and advanced analytics techniques, insurers can enhance their pricing capabilities, improve risk assessment accuracy, and optimize pricing strategies to remain competitive in the market.</a:t>
            </a:r>
            <a:endParaRPr lang="en-US" sz="1800" dirty="0">
              <a:solidFill>
                <a:srgbClr val="0D0D0D"/>
              </a:solidFill>
              <a:highlight>
                <a:srgbClr val="FFFFFF"/>
              </a:highlight>
              <a:latin typeface="Söhne"/>
            </a:endParaRPr>
          </a:p>
          <a:p>
            <a:pPr marL="0" indent="0" algn="just">
              <a:buNone/>
            </a:pPr>
            <a:r>
              <a:rPr lang="en-US" sz="1800" b="0" i="0" dirty="0">
                <a:solidFill>
                  <a:srgbClr val="0D0D0D"/>
                </a:solidFill>
                <a:effectLst/>
                <a:highlight>
                  <a:srgbClr val="FFFFFF"/>
                </a:highlight>
                <a:latin typeface="Söhne"/>
              </a:rPr>
              <a:t>    Thus, the problem statement revolves around developing robust predictive models for insurance price      prediction that enable insurers to make informed pricing decisions, mitigate risks effectively, and enhance the overall customer experience within the insurance industry</a:t>
            </a:r>
            <a:r>
              <a:rPr lang="en-US" sz="1400" b="0" i="0" dirty="0">
                <a:solidFill>
                  <a:srgbClr val="0D0D0D"/>
                </a:solidFill>
                <a:effectLst/>
                <a:highlight>
                  <a:srgbClr val="FFFFFF"/>
                </a:highlight>
                <a:latin typeface="Söhne"/>
              </a:rPr>
              <a:t>.  </a:t>
            </a:r>
            <a:endParaRPr lang="en-US" sz="2000" b="0" i="0" dirty="0">
              <a:solidFill>
                <a:srgbClr val="0D0D0D"/>
              </a:solidFill>
              <a:effectLst/>
              <a:latin typeface="Söhne"/>
            </a:endParaRPr>
          </a:p>
        </p:txBody>
      </p:sp>
    </p:spTree>
    <p:extLst>
      <p:ext uri="{BB962C8B-B14F-4D97-AF65-F5344CB8AC3E}">
        <p14:creationId xmlns:p14="http://schemas.microsoft.com/office/powerpoint/2010/main" val="39477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0EB6-3A9F-F371-9EDB-B525C1A662F8}"/>
              </a:ext>
            </a:extLst>
          </p:cNvPr>
          <p:cNvSpPr>
            <a:spLocks noGrp="1"/>
          </p:cNvSpPr>
          <p:nvPr>
            <p:ph type="title"/>
          </p:nvPr>
        </p:nvSpPr>
        <p:spPr>
          <a:xfrm>
            <a:off x="838200" y="365125"/>
            <a:ext cx="10515600" cy="112800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Proposed Solution</a:t>
            </a:r>
            <a:endParaRPr lang="en-US" sz="4000" dirty="0">
              <a:solidFill>
                <a:srgbClr val="0070C0"/>
              </a:solidFill>
            </a:endParaRPr>
          </a:p>
        </p:txBody>
      </p:sp>
      <p:sp>
        <p:nvSpPr>
          <p:cNvPr id="3" name="Content Placeholder 2">
            <a:extLst>
              <a:ext uri="{FF2B5EF4-FFF2-40B4-BE49-F238E27FC236}">
                <a16:creationId xmlns:a16="http://schemas.microsoft.com/office/drawing/2014/main" id="{B354CC77-D9EF-3C2E-4AC8-1A2CF77F8FB5}"/>
              </a:ext>
            </a:extLst>
          </p:cNvPr>
          <p:cNvSpPr>
            <a:spLocks noGrp="1"/>
          </p:cNvSpPr>
          <p:nvPr>
            <p:ph idx="1"/>
          </p:nvPr>
        </p:nvSpPr>
        <p:spPr/>
        <p:txBody>
          <a:bodyPr>
            <a:normAutofit/>
          </a:bodyPr>
          <a:lstStyle/>
          <a:p>
            <a:pPr algn="l"/>
            <a:r>
              <a:rPr lang="en-US" sz="1200" b="0" i="0" dirty="0">
                <a:solidFill>
                  <a:srgbClr val="0D0D0D"/>
                </a:solidFill>
                <a:effectLst/>
                <a:highlight>
                  <a:srgbClr val="FFFFFF"/>
                </a:highlight>
                <a:latin typeface="Söhne"/>
              </a:rPr>
              <a:t>The proposed solution for insurance price prediction involves leveraging advanced machine learning algorithms and predictive modeling techniques to develop accurate and reliable pricing models. By analyzing comprehensive datasets encompassing various factors such as demographics, claims history, policy details, and external variables like economic indicators and weather patterns, insurers can gain insights into the drivers of insurance prices.</a:t>
            </a:r>
          </a:p>
          <a:p>
            <a:pPr algn="l"/>
            <a:r>
              <a:rPr lang="en-US" sz="1200" b="0" i="0" dirty="0">
                <a:solidFill>
                  <a:srgbClr val="0D0D0D"/>
                </a:solidFill>
                <a:effectLst/>
                <a:highlight>
                  <a:srgbClr val="FFFFFF"/>
                </a:highlight>
                <a:latin typeface="Söhne"/>
              </a:rPr>
              <a:t>The solution includes the following key steps:</a:t>
            </a:r>
          </a:p>
          <a:p>
            <a:pPr algn="l">
              <a:buFont typeface="+mj-lt"/>
              <a:buAutoNum type="arabicPeriod"/>
            </a:pPr>
            <a:r>
              <a:rPr lang="en-US" sz="1200" b="0" i="0" dirty="0">
                <a:solidFill>
                  <a:srgbClr val="0D0D0D"/>
                </a:solidFill>
                <a:effectLst/>
                <a:highlight>
                  <a:srgbClr val="FFFFFF"/>
                </a:highlight>
                <a:latin typeface="Söhne"/>
              </a:rPr>
              <a:t>Data Collection and Preprocessing: Gather relevant historical data from internal sources and external databases. Cleanse and preprocess the data to remove inconsistencies and outliers, ensuring data quality and integrity.</a:t>
            </a:r>
          </a:p>
          <a:p>
            <a:pPr algn="l">
              <a:buFont typeface="+mj-lt"/>
              <a:buAutoNum type="arabicPeriod"/>
            </a:pPr>
            <a:r>
              <a:rPr lang="en-US" sz="1200" b="0" i="0" dirty="0">
                <a:solidFill>
                  <a:srgbClr val="0D0D0D"/>
                </a:solidFill>
                <a:effectLst/>
                <a:highlight>
                  <a:srgbClr val="FFFFFF"/>
                </a:highlight>
                <a:latin typeface="Söhne"/>
              </a:rPr>
              <a:t>Feature Engineering: Extract meaningful features from the data that are predictive of insurance prices. This involves transforming and selecting relevant variables to enhance model performance.</a:t>
            </a:r>
          </a:p>
          <a:p>
            <a:pPr algn="l">
              <a:buFont typeface="+mj-lt"/>
              <a:buAutoNum type="arabicPeriod"/>
            </a:pPr>
            <a:r>
              <a:rPr lang="en-US" sz="1200" b="0" i="0" dirty="0">
                <a:solidFill>
                  <a:srgbClr val="0D0D0D"/>
                </a:solidFill>
                <a:effectLst/>
                <a:highlight>
                  <a:srgbClr val="FFFFFF"/>
                </a:highlight>
                <a:latin typeface="Söhne"/>
              </a:rPr>
              <a:t>Model Selection and Training: Explore a range of machine learning algorithms such as linear regression, decision trees, random forests, gradient boosting, and neural networks. Train multiple models on the prepared dataset and evaluate their performance using appropriate metrics.</a:t>
            </a:r>
          </a:p>
          <a:p>
            <a:pPr algn="l">
              <a:buFont typeface="+mj-lt"/>
              <a:buAutoNum type="arabicPeriod"/>
            </a:pPr>
            <a:r>
              <a:rPr lang="en-US" sz="1200" b="0" i="0" dirty="0">
                <a:solidFill>
                  <a:srgbClr val="0D0D0D"/>
                </a:solidFill>
                <a:effectLst/>
                <a:highlight>
                  <a:srgbClr val="FFFFFF"/>
                </a:highlight>
                <a:latin typeface="Söhne"/>
              </a:rPr>
              <a:t>Model Evaluation and Validation: Assess the predictive accuracy of the developed models using validation techniques such as cross-validation or holdout validation. Validate the models on unseen data to ensure their generalization ability and robustness.</a:t>
            </a:r>
          </a:p>
          <a:p>
            <a:pPr algn="l">
              <a:buFont typeface="+mj-lt"/>
              <a:buAutoNum type="arabicPeriod"/>
            </a:pPr>
            <a:r>
              <a:rPr lang="en-US" sz="1200" b="0" i="0" dirty="0">
                <a:solidFill>
                  <a:srgbClr val="0D0D0D"/>
                </a:solidFill>
                <a:effectLst/>
                <a:highlight>
                  <a:srgbClr val="FFFFFF"/>
                </a:highlight>
                <a:latin typeface="Söhne"/>
              </a:rPr>
              <a:t>Deployment and Integration: Deploy the trained models into the insurance company's existing infrastructure, integrating them into the pricing workflow. Develop user-friendly interfaces for stakeholders to interact with the models and obtain pricing predictions.</a:t>
            </a:r>
          </a:p>
          <a:p>
            <a:pPr algn="l">
              <a:buFont typeface="+mj-lt"/>
              <a:buAutoNum type="arabicPeriod"/>
            </a:pPr>
            <a:r>
              <a:rPr lang="en-US" sz="1200" b="0" i="0" dirty="0">
                <a:solidFill>
                  <a:srgbClr val="0D0D0D"/>
                </a:solidFill>
                <a:effectLst/>
                <a:highlight>
                  <a:srgbClr val="FFFFFF"/>
                </a:highlight>
                <a:latin typeface="Söhne"/>
              </a:rPr>
              <a:t>Monitoring and Optimization: Continuously monitor the performance of the deployed models and update them as needed with new data. Implement feedback loops to incorporate insights from model predictions into pricing strategies and decision-making processes.</a:t>
            </a:r>
          </a:p>
          <a:p>
            <a:pPr algn="l"/>
            <a:r>
              <a:rPr lang="en-US" sz="1200" b="0" i="0" dirty="0">
                <a:solidFill>
                  <a:srgbClr val="0D0D0D"/>
                </a:solidFill>
                <a:effectLst/>
                <a:highlight>
                  <a:srgbClr val="FFFFFF"/>
                </a:highlight>
                <a:latin typeface="Söhne"/>
              </a:rPr>
              <a:t>By implementing this solution, insurance companies can enhance their pricing capabilities, improve risk assessment accuracy, and optimize pricing strategies to remain competitive in the market while providing fair and transparent premiums to policyholders.</a:t>
            </a:r>
          </a:p>
          <a:p>
            <a:pPr marL="0" indent="0" algn="l">
              <a:buNone/>
            </a:pPr>
            <a:endParaRPr lang="en-US" sz="1200" i="1" dirty="0"/>
          </a:p>
        </p:txBody>
      </p:sp>
    </p:spTree>
    <p:extLst>
      <p:ext uri="{BB962C8B-B14F-4D97-AF65-F5344CB8AC3E}">
        <p14:creationId xmlns:p14="http://schemas.microsoft.com/office/powerpoint/2010/main" val="429369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2057</TotalTime>
  <Words>1193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High Level Document (HLD)  </vt:lpstr>
      <vt:lpstr>High Level Document (HLD)  Document version control</vt:lpstr>
      <vt:lpstr>                                                                                                                                   High Level Document (HLD)                                                                                                   Abstract   </vt:lpstr>
      <vt:lpstr>High Level Document (HLD)   Introduction  </vt:lpstr>
      <vt:lpstr>High Level Document (HLD)     </vt:lpstr>
      <vt:lpstr>High Level Document (HLD) scope </vt:lpstr>
      <vt:lpstr>High Level Document (HLD)  Product Perspective </vt:lpstr>
      <vt:lpstr>High Level Document (HLD)  Problem statement </vt:lpstr>
      <vt:lpstr>High Level Document (HLD)  Proposed Solution</vt:lpstr>
      <vt:lpstr>High Level Document (HLD)  Tools  and libraries used</vt:lpstr>
      <vt:lpstr>High Level Document (HLD)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Document (HLD)  </dc:title>
  <dc:creator>Arijit Dey</dc:creator>
  <cp:lastModifiedBy>Arijit Dey</cp:lastModifiedBy>
  <cp:revision>5</cp:revision>
  <dcterms:created xsi:type="dcterms:W3CDTF">2024-03-26T19:24:19Z</dcterms:created>
  <dcterms:modified xsi:type="dcterms:W3CDTF">2024-04-19T09:21:33Z</dcterms:modified>
</cp:coreProperties>
</file>