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284D-77D3-3239-C5A4-E5F33F3BD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630E8-2FD7-18A2-ABA1-E64EBCE34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D265D-2140-C80E-1F95-2CA644464C80}"/>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48FFE1E4-DDF7-1F3B-3F60-1B4A7D8BA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622D8-C209-04AF-CF76-C8C5D13B9AA5}"/>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87132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CC2-88BB-3FC9-DB20-BA923FF76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D9190-1F4E-6CBF-0A9E-E04D906F2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964C4-57AD-6A5D-529B-5E326FE555C1}"/>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098CC6FA-9D15-626C-DBD4-EF4FEFF1B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A3C0-232B-2A84-6760-10A733B7D48B}"/>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54283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C4AE1-D483-E434-B5C9-13EA217EC3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0E37E-21E0-BDC8-545A-9AF688B97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928C-A44B-05B0-6164-E345041DB5E8}"/>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F2CAD9CD-7506-2672-340F-9575FDFA5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63010-D203-E77B-B8A0-2E865E17D5C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42513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3C9-C237-00D5-FEE4-16DC7506F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34393-C41C-FA95-6531-CB76C2C10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CCDBB-C0BD-7F84-CF5E-CB728BD6E0C2}"/>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05EDC354-3651-C9C9-1B90-B82D8C714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527E5-14BA-B952-FBA4-174B2BE6B548}"/>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3928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477-3979-7132-3472-A5FB337AB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260F3-24C6-F6AA-6B46-68E35C58A8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4A1C2-0134-BEA0-B400-A331BB4E4504}"/>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B3C18882-1B42-1887-221A-55F2BAB7A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9E8FD-4FB7-B4D9-9E7F-5D3840A94641}"/>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5751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A4DC-55E7-CE33-5E11-ADF4400BF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C678E-2D71-7925-1B8C-6914B63AB2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AF4FB-A030-97B5-73AD-74B65B1E1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9429B-6DB0-B7F0-1BB7-468FFFF28289}"/>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6" name="Footer Placeholder 5">
            <a:extLst>
              <a:ext uri="{FF2B5EF4-FFF2-40B4-BE49-F238E27FC236}">
                <a16:creationId xmlns:a16="http://schemas.microsoft.com/office/drawing/2014/main" id="{5ABC05BA-FF81-58FC-B51A-34E6E8BE0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E100E-0646-637A-039F-35AB4C459CCF}"/>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9328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8B90-54C4-BE3F-6405-BCB9EC8FE1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A31EB3-C3F5-7BB3-EE4A-98D4DA17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110D9-F4F4-45A6-D29C-D5537194C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17093-C05F-364D-8F2C-9BED7CBBC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BECCD-76C0-6453-4E36-0C18C8B96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3A857-1658-81D9-0716-9DDBB287AF1F}"/>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8" name="Footer Placeholder 7">
            <a:extLst>
              <a:ext uri="{FF2B5EF4-FFF2-40B4-BE49-F238E27FC236}">
                <a16:creationId xmlns:a16="http://schemas.microsoft.com/office/drawing/2014/main" id="{7B58C1E6-7528-241F-77A9-24E06AE527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17928B-9A6C-DDC6-7AD5-60ACBC104F3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07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DF4F-4B56-9714-C992-D3702F985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9996E-13A2-1F77-78EB-2B2E40699EA0}"/>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4" name="Footer Placeholder 3">
            <a:extLst>
              <a:ext uri="{FF2B5EF4-FFF2-40B4-BE49-F238E27FC236}">
                <a16:creationId xmlns:a16="http://schemas.microsoft.com/office/drawing/2014/main" id="{1B08B20E-64D0-24ED-EAF4-F262472C1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11E1E-7E38-923F-AF69-5A49805195E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95763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C3B1-81B4-BC8C-B1FD-4683C88A9738}"/>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3" name="Footer Placeholder 2">
            <a:extLst>
              <a:ext uri="{FF2B5EF4-FFF2-40B4-BE49-F238E27FC236}">
                <a16:creationId xmlns:a16="http://schemas.microsoft.com/office/drawing/2014/main" id="{C82AEE89-3316-F402-AC0D-AF712920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6F8BB-906E-1F11-8A55-B824D6FD96C3}"/>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409467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E5B-45FA-B5A0-7D2C-46CAD00D0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5BFBD-A9F6-85F8-8F6D-D85681519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E143B-0C9A-DBB1-6E28-AB3EECBA5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01CD1-72F0-FA48-7135-D3428A691826}"/>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6" name="Footer Placeholder 5">
            <a:extLst>
              <a:ext uri="{FF2B5EF4-FFF2-40B4-BE49-F238E27FC236}">
                <a16:creationId xmlns:a16="http://schemas.microsoft.com/office/drawing/2014/main" id="{D06CDAC0-1B3F-BE4E-F798-4A8F33AC2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CDEF4-52C5-237A-7DAD-F101CFFC789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6456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087-1906-6122-3248-A33D53D6F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FA133-69CF-F57D-8E1E-2BA1A3E1A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9B137-506B-2618-B3FA-583579D21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9D2E9-D47A-C02E-CB26-37A62A5BF3B0}"/>
              </a:ext>
            </a:extLst>
          </p:cNvPr>
          <p:cNvSpPr>
            <a:spLocks noGrp="1"/>
          </p:cNvSpPr>
          <p:nvPr>
            <p:ph type="dt" sz="half" idx="10"/>
          </p:nvPr>
        </p:nvSpPr>
        <p:spPr/>
        <p:txBody>
          <a:bodyPr/>
          <a:lstStyle/>
          <a:p>
            <a:fld id="{284357A0-1EC2-4021-AA5F-9A9DBD3276B8}" type="datetimeFigureOut">
              <a:rPr lang="en-US" smtClean="0"/>
              <a:t>3/27/2024</a:t>
            </a:fld>
            <a:endParaRPr lang="en-US"/>
          </a:p>
        </p:txBody>
      </p:sp>
      <p:sp>
        <p:nvSpPr>
          <p:cNvPr id="6" name="Footer Placeholder 5">
            <a:extLst>
              <a:ext uri="{FF2B5EF4-FFF2-40B4-BE49-F238E27FC236}">
                <a16:creationId xmlns:a16="http://schemas.microsoft.com/office/drawing/2014/main" id="{8A02C3B2-EC82-1E86-2CE6-BB2C3AF34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AFD12-6A56-A44C-3A89-8A99145D877A}"/>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3245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94A54-4A6F-0126-2BE7-B61A7B833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5715CE-9C57-7B11-EE47-50D192B1A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CC379-16F1-8DE3-4D94-DF224AAD9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4357A0-1EC2-4021-AA5F-9A9DBD3276B8}" type="datetimeFigureOut">
              <a:rPr lang="en-US" smtClean="0"/>
              <a:t>3/27/2024</a:t>
            </a:fld>
            <a:endParaRPr lang="en-US"/>
          </a:p>
        </p:txBody>
      </p:sp>
      <p:sp>
        <p:nvSpPr>
          <p:cNvPr id="5" name="Footer Placeholder 4">
            <a:extLst>
              <a:ext uri="{FF2B5EF4-FFF2-40B4-BE49-F238E27FC236}">
                <a16:creationId xmlns:a16="http://schemas.microsoft.com/office/drawing/2014/main" id="{BA6E9C5C-47C2-7736-1563-549E47D7A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B408F1-2D45-02A9-69FD-4FA83DDD9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0AA231-B8AC-4A2C-9021-719D740268DD}" type="slidenum">
              <a:rPr lang="en-US" smtClean="0"/>
              <a:t>‹#›</a:t>
            </a:fld>
            <a:endParaRPr lang="en-US"/>
          </a:p>
        </p:txBody>
      </p:sp>
    </p:spTree>
    <p:extLst>
      <p:ext uri="{BB962C8B-B14F-4D97-AF65-F5344CB8AC3E}">
        <p14:creationId xmlns:p14="http://schemas.microsoft.com/office/powerpoint/2010/main" val="37212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49128-550E-1771-A10C-C219442F9BE2}"/>
              </a:ext>
            </a:extLst>
          </p:cNvPr>
          <p:cNvSpPr>
            <a:spLocks noGrp="1"/>
          </p:cNvSpPr>
          <p:nvPr>
            <p:ph type="subTitle" idx="1"/>
          </p:nvPr>
        </p:nvSpPr>
        <p:spPr>
          <a:xfrm>
            <a:off x="1524000" y="3636762"/>
            <a:ext cx="9144000" cy="2902934"/>
          </a:xfrm>
        </p:spPr>
        <p:txBody>
          <a:bodyPr>
            <a:normAutofit/>
          </a:bodyPr>
          <a:lstStyle/>
          <a:p>
            <a:r>
              <a:rPr lang="en-US" sz="3200" b="1" i="1" dirty="0">
                <a:solidFill>
                  <a:srgbClr val="0070C0"/>
                </a:solidFill>
              </a:rPr>
              <a:t>Credit Card Default Prediction</a:t>
            </a:r>
          </a:p>
          <a:p>
            <a:endParaRPr lang="en-US" sz="3200" b="1" i="1" dirty="0">
              <a:solidFill>
                <a:srgbClr val="0070C0"/>
              </a:solidFill>
            </a:endParaRPr>
          </a:p>
          <a:p>
            <a:r>
              <a:rPr lang="en-US" sz="3200" b="1" i="1" dirty="0">
                <a:solidFill>
                  <a:srgbClr val="0070C0"/>
                </a:solidFill>
              </a:rPr>
              <a:t>   </a:t>
            </a:r>
          </a:p>
          <a:p>
            <a:r>
              <a:rPr lang="en-US" sz="3200" b="1" i="1" dirty="0">
                <a:solidFill>
                  <a:srgbClr val="0070C0"/>
                </a:solidFill>
              </a:rPr>
              <a:t>Last date of revision-27march</a:t>
            </a:r>
          </a:p>
          <a:p>
            <a:r>
              <a:rPr lang="en-US" sz="3200" b="1" i="1" dirty="0">
                <a:solidFill>
                  <a:srgbClr val="0070C0"/>
                </a:solidFill>
              </a:rPr>
              <a:t>Arijit Dey</a:t>
            </a:r>
          </a:p>
        </p:txBody>
      </p:sp>
      <p:sp>
        <p:nvSpPr>
          <p:cNvPr id="4" name="Rectangle 1">
            <a:extLst>
              <a:ext uri="{FF2B5EF4-FFF2-40B4-BE49-F238E27FC236}">
                <a16:creationId xmlns:a16="http://schemas.microsoft.com/office/drawing/2014/main" id="{CE006E34-8167-3B25-F429-1182764A882F}"/>
              </a:ext>
            </a:extLst>
          </p:cNvPr>
          <p:cNvSpPr>
            <a:spLocks noGrp="1" noChangeArrowheads="1"/>
          </p:cNvSpPr>
          <p:nvPr>
            <p:ph type="ctrTitle"/>
          </p:nvPr>
        </p:nvSpPr>
        <p:spPr bwMode="auto">
          <a:xfrm>
            <a:off x="3102014" y="1823720"/>
            <a:ext cx="790550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C000"/>
                </a:solidFill>
                <a:effectLst/>
                <a:latin typeface="Arial" panose="020B0604020202020204" pitchFamily="34" charset="0"/>
              </a:rPr>
              <a:t>High Level Document (HLD)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863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7E7F-27C6-17AA-DA63-B1945D7EC3EB}"/>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Tools  and libraries used</a:t>
            </a:r>
            <a:endParaRPr lang="en-US" sz="4000" dirty="0">
              <a:solidFill>
                <a:srgbClr val="0070C0"/>
              </a:solidFill>
            </a:endParaRPr>
          </a:p>
        </p:txBody>
      </p:sp>
      <p:sp>
        <p:nvSpPr>
          <p:cNvPr id="3" name="Content Placeholder 2">
            <a:extLst>
              <a:ext uri="{FF2B5EF4-FFF2-40B4-BE49-F238E27FC236}">
                <a16:creationId xmlns:a16="http://schemas.microsoft.com/office/drawing/2014/main" id="{9D7410E5-D659-7457-D52C-B937506A248D}"/>
              </a:ext>
            </a:extLst>
          </p:cNvPr>
          <p:cNvSpPr>
            <a:spLocks noGrp="1"/>
          </p:cNvSpPr>
          <p:nvPr>
            <p:ph idx="1"/>
          </p:nvPr>
        </p:nvSpPr>
        <p:spPr/>
        <p:txBody>
          <a:bodyPr>
            <a:normAutofit/>
          </a:bodyPr>
          <a:lstStyle/>
          <a:p>
            <a:pPr marL="0" indent="0">
              <a:buNone/>
            </a:pPr>
            <a:r>
              <a:rPr lang="en-US" sz="2400" i="1" dirty="0">
                <a:effectLst>
                  <a:outerShdw blurRad="38100" dist="38100" dir="2700000" algn="tl">
                    <a:srgbClr val="000000">
                      <a:alpha val="43137"/>
                    </a:srgbClr>
                  </a:outerShdw>
                </a:effectLst>
              </a:rPr>
              <a:t>. </a:t>
            </a:r>
            <a:r>
              <a:rPr lang="en-US" sz="2400" i="1" dirty="0">
                <a:solidFill>
                  <a:srgbClr val="C00000"/>
                </a:solidFill>
                <a:effectLst>
                  <a:outerShdw blurRad="38100" dist="38100" dir="2700000" algn="tl">
                    <a:srgbClr val="000000">
                      <a:alpha val="43137"/>
                    </a:srgbClr>
                  </a:outerShdw>
                </a:effectLst>
              </a:rPr>
              <a:t>Python</a:t>
            </a:r>
          </a:p>
          <a:p>
            <a:pPr marL="0" indent="0">
              <a:buNone/>
            </a:pPr>
            <a:r>
              <a:rPr lang="en-US" sz="2400" i="1" dirty="0">
                <a:solidFill>
                  <a:srgbClr val="C00000"/>
                </a:solidFill>
                <a:effectLst>
                  <a:outerShdw blurRad="38100" dist="38100" dir="2700000" algn="tl">
                    <a:srgbClr val="000000">
                      <a:alpha val="43137"/>
                    </a:srgbClr>
                  </a:outerShdw>
                </a:effectLst>
              </a:rPr>
              <a:t>.vs code </a:t>
            </a:r>
          </a:p>
          <a:p>
            <a:pPr marL="0" indent="0">
              <a:buNone/>
            </a:pPr>
            <a:r>
              <a:rPr lang="en-US" sz="2400" i="1" dirty="0">
                <a:solidFill>
                  <a:srgbClr val="C00000"/>
                </a:solidFill>
                <a:effectLst>
                  <a:outerShdw blurRad="38100" dist="38100" dir="2700000" algn="tl">
                    <a:srgbClr val="000000">
                      <a:alpha val="43137"/>
                    </a:srgbClr>
                  </a:outerShdw>
                </a:effectLst>
              </a:rPr>
              <a:t>.flask</a:t>
            </a:r>
          </a:p>
          <a:p>
            <a:pPr marL="0" indent="0">
              <a:buNone/>
            </a:pPr>
            <a:r>
              <a:rPr lang="en-US" sz="2400" i="1" dirty="0">
                <a:solidFill>
                  <a:srgbClr val="C00000"/>
                </a:solidFill>
                <a:effectLst>
                  <a:outerShdw blurRad="38100" dist="38100" dir="2700000" algn="tl">
                    <a:srgbClr val="000000">
                      <a:alpha val="43137"/>
                    </a:srgbClr>
                  </a:outerShdw>
                </a:effectLst>
              </a:rPr>
              <a:t>.seaborn</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optuna</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.matplotlib</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sklearn</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.tableau</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aws</a:t>
            </a:r>
            <a:endParaRPr lang="en-US" sz="2400"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945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CDB6-2162-98E8-1221-E490C1F02085}"/>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Design</a:t>
            </a:r>
            <a:endParaRPr lang="en-US" sz="4000" dirty="0">
              <a:solidFill>
                <a:srgbClr val="0070C0"/>
              </a:solidFill>
            </a:endParaRPr>
          </a:p>
        </p:txBody>
      </p:sp>
      <p:graphicFrame>
        <p:nvGraphicFramePr>
          <p:cNvPr id="4" name="Content Placeholder 3">
            <a:extLst>
              <a:ext uri="{FF2B5EF4-FFF2-40B4-BE49-F238E27FC236}">
                <a16:creationId xmlns:a16="http://schemas.microsoft.com/office/drawing/2014/main" id="{7D32D96D-E020-DBD1-B987-D73813C6BFC1}"/>
              </a:ext>
            </a:extLst>
          </p:cNvPr>
          <p:cNvGraphicFramePr>
            <a:graphicFrameLocks noGrp="1"/>
          </p:cNvGraphicFramePr>
          <p:nvPr>
            <p:ph idx="1"/>
            <p:extLst>
              <p:ext uri="{D42A27DB-BD31-4B8C-83A1-F6EECF244321}">
                <p14:modId xmlns:p14="http://schemas.microsoft.com/office/powerpoint/2010/main" val="4037682807"/>
              </p:ext>
            </p:extLst>
          </p:nvPr>
        </p:nvGraphicFramePr>
        <p:xfrm>
          <a:off x="838200" y="1952947"/>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603159454"/>
                    </a:ext>
                  </a:extLst>
                </a:gridCol>
              </a:tblGrid>
              <a:tr h="370840">
                <a:tc>
                  <a:txBody>
                    <a:bodyPr/>
                    <a:lstStyle/>
                    <a:p>
                      <a:r>
                        <a:rPr lang="en-US" dirty="0">
                          <a:highlight>
                            <a:srgbClr val="800000"/>
                          </a:highlight>
                        </a:rPr>
                        <a:t>Import data from data source </a:t>
                      </a:r>
                    </a:p>
                  </a:txBody>
                  <a:tcPr/>
                </a:tc>
                <a:extLst>
                  <a:ext uri="{0D108BD9-81ED-4DB2-BD59-A6C34878D82A}">
                    <a16:rowId xmlns:a16="http://schemas.microsoft.com/office/drawing/2014/main" val="1653242629"/>
                  </a:ext>
                </a:extLst>
              </a:tr>
            </a:tbl>
          </a:graphicData>
        </a:graphic>
      </p:graphicFrame>
      <p:graphicFrame>
        <p:nvGraphicFramePr>
          <p:cNvPr id="5" name="Table 4">
            <a:extLst>
              <a:ext uri="{FF2B5EF4-FFF2-40B4-BE49-F238E27FC236}">
                <a16:creationId xmlns:a16="http://schemas.microsoft.com/office/drawing/2014/main" id="{FCA6F464-F279-E31D-B050-8B1221587668}"/>
              </a:ext>
            </a:extLst>
          </p:cNvPr>
          <p:cNvGraphicFramePr>
            <a:graphicFrameLocks noGrp="1"/>
          </p:cNvGraphicFramePr>
          <p:nvPr>
            <p:extLst>
              <p:ext uri="{D42A27DB-BD31-4B8C-83A1-F6EECF244321}">
                <p14:modId xmlns:p14="http://schemas.microsoft.com/office/powerpoint/2010/main" val="1978500832"/>
              </p:ext>
            </p:extLst>
          </p:nvPr>
        </p:nvGraphicFramePr>
        <p:xfrm>
          <a:off x="838199" y="2488558"/>
          <a:ext cx="10515600" cy="37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0046334"/>
                    </a:ext>
                  </a:extLst>
                </a:gridCol>
                <a:gridCol w="5257800">
                  <a:extLst>
                    <a:ext uri="{9D8B030D-6E8A-4147-A177-3AD203B41FA5}">
                      <a16:colId xmlns:a16="http://schemas.microsoft.com/office/drawing/2014/main" val="2510906386"/>
                    </a:ext>
                  </a:extLst>
                </a:gridCol>
              </a:tblGrid>
              <a:tr h="370840">
                <a:tc>
                  <a:txBody>
                    <a:bodyPr/>
                    <a:lstStyle/>
                    <a:p>
                      <a:r>
                        <a:rPr lang="en-US" dirty="0">
                          <a:highlight>
                            <a:srgbClr val="800000"/>
                          </a:highlight>
                        </a:rPr>
                        <a:t>Perform feature  engineering</a:t>
                      </a:r>
                    </a:p>
                  </a:txBody>
                  <a:tcPr/>
                </a:tc>
                <a:tc>
                  <a:txBody>
                    <a:bodyPr/>
                    <a:lstStyle/>
                    <a:p>
                      <a:endParaRPr lang="en-US" dirty="0"/>
                    </a:p>
                  </a:txBody>
                  <a:tcPr/>
                </a:tc>
                <a:extLst>
                  <a:ext uri="{0D108BD9-81ED-4DB2-BD59-A6C34878D82A}">
                    <a16:rowId xmlns:a16="http://schemas.microsoft.com/office/drawing/2014/main" val="3300590033"/>
                  </a:ext>
                </a:extLst>
              </a:tr>
            </a:tbl>
          </a:graphicData>
        </a:graphic>
      </p:graphicFrame>
      <p:graphicFrame>
        <p:nvGraphicFramePr>
          <p:cNvPr id="6" name="Table 5">
            <a:extLst>
              <a:ext uri="{FF2B5EF4-FFF2-40B4-BE49-F238E27FC236}">
                <a16:creationId xmlns:a16="http://schemas.microsoft.com/office/drawing/2014/main" id="{8F8FC329-7794-4927-5D92-D672EA91E920}"/>
              </a:ext>
            </a:extLst>
          </p:cNvPr>
          <p:cNvGraphicFramePr>
            <a:graphicFrameLocks noGrp="1"/>
          </p:cNvGraphicFramePr>
          <p:nvPr>
            <p:extLst>
              <p:ext uri="{D42A27DB-BD31-4B8C-83A1-F6EECF244321}">
                <p14:modId xmlns:p14="http://schemas.microsoft.com/office/powerpoint/2010/main" val="3303453732"/>
              </p:ext>
            </p:extLst>
          </p:nvPr>
        </p:nvGraphicFramePr>
        <p:xfrm>
          <a:off x="838198" y="3069113"/>
          <a:ext cx="10515601" cy="36576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51901150"/>
                    </a:ext>
                  </a:extLst>
                </a:gridCol>
              </a:tblGrid>
              <a:tr h="200735">
                <a:tc>
                  <a:txBody>
                    <a:bodyPr/>
                    <a:lstStyle/>
                    <a:p>
                      <a:r>
                        <a:rPr lang="en-US" dirty="0">
                          <a:highlight>
                            <a:srgbClr val="800000"/>
                          </a:highlight>
                        </a:rPr>
                        <a:t>Use  svc with RBF </a:t>
                      </a:r>
                      <a:r>
                        <a:rPr lang="en-US" dirty="0" err="1">
                          <a:highlight>
                            <a:srgbClr val="800000"/>
                          </a:highlight>
                        </a:rPr>
                        <a:t>kernal</a:t>
                      </a:r>
                      <a:endParaRPr lang="en-US" dirty="0">
                        <a:highlight>
                          <a:srgbClr val="800000"/>
                        </a:highlight>
                      </a:endParaRPr>
                    </a:p>
                  </a:txBody>
                  <a:tcPr/>
                </a:tc>
                <a:extLst>
                  <a:ext uri="{0D108BD9-81ED-4DB2-BD59-A6C34878D82A}">
                    <a16:rowId xmlns:a16="http://schemas.microsoft.com/office/drawing/2014/main" val="3424095914"/>
                  </a:ext>
                </a:extLst>
              </a:tr>
            </a:tbl>
          </a:graphicData>
        </a:graphic>
      </p:graphicFrame>
      <p:graphicFrame>
        <p:nvGraphicFramePr>
          <p:cNvPr id="8" name="Table 7">
            <a:extLst>
              <a:ext uri="{FF2B5EF4-FFF2-40B4-BE49-F238E27FC236}">
                <a16:creationId xmlns:a16="http://schemas.microsoft.com/office/drawing/2014/main" id="{E0F91942-C523-CD0F-F05E-B7FE542A0482}"/>
              </a:ext>
            </a:extLst>
          </p:cNvPr>
          <p:cNvGraphicFramePr>
            <a:graphicFrameLocks noGrp="1"/>
          </p:cNvGraphicFramePr>
          <p:nvPr>
            <p:extLst>
              <p:ext uri="{D42A27DB-BD31-4B8C-83A1-F6EECF244321}">
                <p14:modId xmlns:p14="http://schemas.microsoft.com/office/powerpoint/2010/main" val="1270146891"/>
              </p:ext>
            </p:extLst>
          </p:nvPr>
        </p:nvGraphicFramePr>
        <p:xfrm>
          <a:off x="838199" y="358815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350542347"/>
                    </a:ext>
                  </a:extLst>
                </a:gridCol>
              </a:tblGrid>
              <a:tr h="208344">
                <a:tc>
                  <a:txBody>
                    <a:bodyPr/>
                    <a:lstStyle/>
                    <a:p>
                      <a:r>
                        <a:rPr lang="en-US" dirty="0">
                          <a:highlight>
                            <a:srgbClr val="800000"/>
                          </a:highlight>
                        </a:rPr>
                        <a:t>Create Flask app and html file</a:t>
                      </a:r>
                    </a:p>
                  </a:txBody>
                  <a:tcPr/>
                </a:tc>
                <a:extLst>
                  <a:ext uri="{0D108BD9-81ED-4DB2-BD59-A6C34878D82A}">
                    <a16:rowId xmlns:a16="http://schemas.microsoft.com/office/drawing/2014/main" val="93662754"/>
                  </a:ext>
                </a:extLst>
              </a:tr>
            </a:tbl>
          </a:graphicData>
        </a:graphic>
      </p:graphicFrame>
      <p:graphicFrame>
        <p:nvGraphicFramePr>
          <p:cNvPr id="9" name="Table 8">
            <a:extLst>
              <a:ext uri="{FF2B5EF4-FFF2-40B4-BE49-F238E27FC236}">
                <a16:creationId xmlns:a16="http://schemas.microsoft.com/office/drawing/2014/main" id="{6C54A261-0F6B-84C9-95BC-85002C5C67CA}"/>
              </a:ext>
            </a:extLst>
          </p:cNvPr>
          <p:cNvGraphicFramePr>
            <a:graphicFrameLocks noGrp="1"/>
          </p:cNvGraphicFramePr>
          <p:nvPr>
            <p:extLst>
              <p:ext uri="{D42A27DB-BD31-4B8C-83A1-F6EECF244321}">
                <p14:modId xmlns:p14="http://schemas.microsoft.com/office/powerpoint/2010/main" val="292680802"/>
              </p:ext>
            </p:extLst>
          </p:nvPr>
        </p:nvGraphicFramePr>
        <p:xfrm>
          <a:off x="838199" y="411227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885515508"/>
                    </a:ext>
                  </a:extLst>
                </a:gridCol>
              </a:tblGrid>
              <a:tr h="0">
                <a:tc>
                  <a:txBody>
                    <a:bodyPr/>
                    <a:lstStyle/>
                    <a:p>
                      <a:r>
                        <a:rPr lang="en-US" dirty="0">
                          <a:highlight>
                            <a:srgbClr val="800000"/>
                          </a:highlight>
                        </a:rPr>
                        <a:t>Run app in </a:t>
                      </a:r>
                      <a:r>
                        <a:rPr lang="en-US" dirty="0" err="1">
                          <a:highlight>
                            <a:srgbClr val="800000"/>
                          </a:highlight>
                        </a:rPr>
                        <a:t>aws</a:t>
                      </a:r>
                      <a:r>
                        <a:rPr lang="en-US" dirty="0">
                          <a:highlight>
                            <a:srgbClr val="800000"/>
                          </a:highlight>
                        </a:rPr>
                        <a:t> </a:t>
                      </a:r>
                    </a:p>
                  </a:txBody>
                  <a:tcPr/>
                </a:tc>
                <a:extLst>
                  <a:ext uri="{0D108BD9-81ED-4DB2-BD59-A6C34878D82A}">
                    <a16:rowId xmlns:a16="http://schemas.microsoft.com/office/drawing/2014/main" val="3722266994"/>
                  </a:ext>
                </a:extLst>
              </a:tr>
            </a:tbl>
          </a:graphicData>
        </a:graphic>
      </p:graphicFrame>
      <p:graphicFrame>
        <p:nvGraphicFramePr>
          <p:cNvPr id="10" name="Table 9">
            <a:extLst>
              <a:ext uri="{FF2B5EF4-FFF2-40B4-BE49-F238E27FC236}">
                <a16:creationId xmlns:a16="http://schemas.microsoft.com/office/drawing/2014/main" id="{7564D442-D237-3E74-BE6B-32B2D942B9C5}"/>
              </a:ext>
            </a:extLst>
          </p:cNvPr>
          <p:cNvGraphicFramePr>
            <a:graphicFrameLocks noGrp="1"/>
          </p:cNvGraphicFramePr>
          <p:nvPr>
            <p:extLst>
              <p:ext uri="{D42A27DB-BD31-4B8C-83A1-F6EECF244321}">
                <p14:modId xmlns:p14="http://schemas.microsoft.com/office/powerpoint/2010/main" val="128800111"/>
              </p:ext>
            </p:extLst>
          </p:nvPr>
        </p:nvGraphicFramePr>
        <p:xfrm>
          <a:off x="838198" y="4627878"/>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083850737"/>
                    </a:ext>
                  </a:extLst>
                </a:gridCol>
              </a:tblGrid>
              <a:tr h="370840">
                <a:tc>
                  <a:txBody>
                    <a:bodyPr/>
                    <a:lstStyle/>
                    <a:p>
                      <a:r>
                        <a:rPr lang="en-US" dirty="0">
                          <a:highlight>
                            <a:srgbClr val="800000"/>
                          </a:highlight>
                        </a:rPr>
                        <a:t>Input data and feature engineering will be occurred </a:t>
                      </a:r>
                    </a:p>
                  </a:txBody>
                  <a:tcPr/>
                </a:tc>
                <a:extLst>
                  <a:ext uri="{0D108BD9-81ED-4DB2-BD59-A6C34878D82A}">
                    <a16:rowId xmlns:a16="http://schemas.microsoft.com/office/drawing/2014/main" val="1702061007"/>
                  </a:ext>
                </a:extLst>
              </a:tr>
            </a:tbl>
          </a:graphicData>
        </a:graphic>
      </p:graphicFrame>
      <p:graphicFrame>
        <p:nvGraphicFramePr>
          <p:cNvPr id="11" name="Table 10">
            <a:extLst>
              <a:ext uri="{FF2B5EF4-FFF2-40B4-BE49-F238E27FC236}">
                <a16:creationId xmlns:a16="http://schemas.microsoft.com/office/drawing/2014/main" id="{4A47ADC3-388A-B585-7C7D-B11B1EB8DB69}"/>
              </a:ext>
            </a:extLst>
          </p:cNvPr>
          <p:cNvGraphicFramePr>
            <a:graphicFrameLocks noGrp="1"/>
          </p:cNvGraphicFramePr>
          <p:nvPr>
            <p:extLst>
              <p:ext uri="{D42A27DB-BD31-4B8C-83A1-F6EECF244321}">
                <p14:modId xmlns:p14="http://schemas.microsoft.com/office/powerpoint/2010/main" val="2266205891"/>
              </p:ext>
            </p:extLst>
          </p:nvPr>
        </p:nvGraphicFramePr>
        <p:xfrm>
          <a:off x="838197" y="5233792"/>
          <a:ext cx="10515602" cy="370840"/>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3644895073"/>
                    </a:ext>
                  </a:extLst>
                </a:gridCol>
              </a:tblGrid>
              <a:tr h="370840">
                <a:tc>
                  <a:txBody>
                    <a:bodyPr/>
                    <a:lstStyle/>
                    <a:p>
                      <a:r>
                        <a:rPr lang="en-US" dirty="0">
                          <a:highlight>
                            <a:srgbClr val="800000"/>
                          </a:highlight>
                        </a:rPr>
                        <a:t>New array data go to model which had been saved </a:t>
                      </a:r>
                    </a:p>
                  </a:txBody>
                  <a:tcPr/>
                </a:tc>
                <a:extLst>
                  <a:ext uri="{0D108BD9-81ED-4DB2-BD59-A6C34878D82A}">
                    <a16:rowId xmlns:a16="http://schemas.microsoft.com/office/drawing/2014/main" val="58784720"/>
                  </a:ext>
                </a:extLst>
              </a:tr>
            </a:tbl>
          </a:graphicData>
        </a:graphic>
      </p:graphicFrame>
      <p:graphicFrame>
        <p:nvGraphicFramePr>
          <p:cNvPr id="12" name="Table 11">
            <a:extLst>
              <a:ext uri="{FF2B5EF4-FFF2-40B4-BE49-F238E27FC236}">
                <a16:creationId xmlns:a16="http://schemas.microsoft.com/office/drawing/2014/main" id="{676CBDD8-4B10-8308-7497-B4F2024BF8D8}"/>
              </a:ext>
            </a:extLst>
          </p:cNvPr>
          <p:cNvGraphicFramePr>
            <a:graphicFrameLocks noGrp="1"/>
          </p:cNvGraphicFramePr>
          <p:nvPr>
            <p:extLst>
              <p:ext uri="{D42A27DB-BD31-4B8C-83A1-F6EECF244321}">
                <p14:modId xmlns:p14="http://schemas.microsoft.com/office/powerpoint/2010/main" val="2224060928"/>
              </p:ext>
            </p:extLst>
          </p:nvPr>
        </p:nvGraphicFramePr>
        <p:xfrm>
          <a:off x="838197" y="5820883"/>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2976848884"/>
                    </a:ext>
                  </a:extLst>
                </a:gridCol>
              </a:tblGrid>
              <a:tr h="370840">
                <a:tc>
                  <a:txBody>
                    <a:bodyPr/>
                    <a:lstStyle/>
                    <a:p>
                      <a:r>
                        <a:rPr lang="en-US" dirty="0">
                          <a:highlight>
                            <a:srgbClr val="800000"/>
                          </a:highlight>
                        </a:rPr>
                        <a:t>Get output</a:t>
                      </a:r>
                    </a:p>
                  </a:txBody>
                  <a:tcPr/>
                </a:tc>
                <a:extLst>
                  <a:ext uri="{0D108BD9-81ED-4DB2-BD59-A6C34878D82A}">
                    <a16:rowId xmlns:a16="http://schemas.microsoft.com/office/drawing/2014/main" val="2643192473"/>
                  </a:ext>
                </a:extLst>
              </a:tr>
            </a:tbl>
          </a:graphicData>
        </a:graphic>
      </p:graphicFrame>
    </p:spTree>
    <p:extLst>
      <p:ext uri="{BB962C8B-B14F-4D97-AF65-F5344CB8AC3E}">
        <p14:creationId xmlns:p14="http://schemas.microsoft.com/office/powerpoint/2010/main" val="39402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9474-DA1C-CA91-63B6-E6B36A6EB2C3}"/>
              </a:ext>
            </a:extLst>
          </p:cNvPr>
          <p:cNvSpPr>
            <a:spLocks noGrp="1"/>
          </p:cNvSpPr>
          <p:nvPr>
            <p:ph type="title"/>
          </p:nvPr>
        </p:nvSpPr>
        <p:spPr>
          <a:xfrm>
            <a:off x="838200" y="365125"/>
            <a:ext cx="10515600" cy="1695169"/>
          </a:xfrm>
        </p:spPr>
        <p:txBody>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 </a:t>
            </a:r>
            <a:br>
              <a:rPr lang="en-US" dirty="0">
                <a:solidFill>
                  <a:srgbClr val="FFC000"/>
                </a:solidFill>
              </a:rPr>
            </a:br>
            <a:r>
              <a:rPr lang="en-US" dirty="0">
                <a:solidFill>
                  <a:srgbClr val="FFC000"/>
                </a:solidFill>
              </a:rPr>
              <a:t>Document version control</a:t>
            </a:r>
          </a:p>
        </p:txBody>
      </p:sp>
      <p:graphicFrame>
        <p:nvGraphicFramePr>
          <p:cNvPr id="4" name="Content Placeholder 3">
            <a:extLst>
              <a:ext uri="{FF2B5EF4-FFF2-40B4-BE49-F238E27FC236}">
                <a16:creationId xmlns:a16="http://schemas.microsoft.com/office/drawing/2014/main" id="{4D5B301B-2009-ADDF-7638-FD4277163990}"/>
              </a:ext>
            </a:extLst>
          </p:cNvPr>
          <p:cNvGraphicFramePr>
            <a:graphicFrameLocks noGrp="1"/>
          </p:cNvGraphicFramePr>
          <p:nvPr>
            <p:ph idx="1"/>
            <p:extLst>
              <p:ext uri="{D42A27DB-BD31-4B8C-83A1-F6EECF244321}">
                <p14:modId xmlns:p14="http://schemas.microsoft.com/office/powerpoint/2010/main" val="1854317706"/>
              </p:ext>
            </p:extLst>
          </p:nvPr>
        </p:nvGraphicFramePr>
        <p:xfrm>
          <a:off x="838200" y="2659863"/>
          <a:ext cx="10515600" cy="357977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28101934"/>
                    </a:ext>
                  </a:extLst>
                </a:gridCol>
                <a:gridCol w="2103120">
                  <a:extLst>
                    <a:ext uri="{9D8B030D-6E8A-4147-A177-3AD203B41FA5}">
                      <a16:colId xmlns:a16="http://schemas.microsoft.com/office/drawing/2014/main" val="1844478000"/>
                    </a:ext>
                  </a:extLst>
                </a:gridCol>
                <a:gridCol w="2103120">
                  <a:extLst>
                    <a:ext uri="{9D8B030D-6E8A-4147-A177-3AD203B41FA5}">
                      <a16:colId xmlns:a16="http://schemas.microsoft.com/office/drawing/2014/main" val="2177533634"/>
                    </a:ext>
                  </a:extLst>
                </a:gridCol>
                <a:gridCol w="2103120">
                  <a:extLst>
                    <a:ext uri="{9D8B030D-6E8A-4147-A177-3AD203B41FA5}">
                      <a16:colId xmlns:a16="http://schemas.microsoft.com/office/drawing/2014/main" val="1332201968"/>
                    </a:ext>
                  </a:extLst>
                </a:gridCol>
                <a:gridCol w="2103120">
                  <a:extLst>
                    <a:ext uri="{9D8B030D-6E8A-4147-A177-3AD203B41FA5}">
                      <a16:colId xmlns:a16="http://schemas.microsoft.com/office/drawing/2014/main" val="3179352136"/>
                    </a:ext>
                  </a:extLst>
                </a:gridCol>
              </a:tblGrid>
              <a:tr h="951438">
                <a:tc>
                  <a:txBody>
                    <a:bodyPr/>
                    <a:lstStyle/>
                    <a:p>
                      <a:r>
                        <a:rPr lang="en-US" dirty="0"/>
                        <a:t>Date issue</a:t>
                      </a:r>
                    </a:p>
                  </a:txBody>
                  <a:tcPr/>
                </a:tc>
                <a:tc>
                  <a:txBody>
                    <a:bodyPr/>
                    <a:lstStyle/>
                    <a:p>
                      <a:r>
                        <a:rPr lang="en-US" dirty="0"/>
                        <a:t>Date last revision</a:t>
                      </a:r>
                    </a:p>
                  </a:txBody>
                  <a:tcPr/>
                </a:tc>
                <a:tc>
                  <a:txBody>
                    <a:bodyPr/>
                    <a:lstStyle/>
                    <a:p>
                      <a:r>
                        <a:rPr lang="en-US" dirty="0"/>
                        <a:t>version</a:t>
                      </a:r>
                    </a:p>
                  </a:txBody>
                  <a:tcPr/>
                </a:tc>
                <a:tc>
                  <a:txBody>
                    <a:bodyPr/>
                    <a:lstStyle/>
                    <a:p>
                      <a:r>
                        <a:rPr lang="en-US" dirty="0"/>
                        <a:t>description</a:t>
                      </a:r>
                    </a:p>
                  </a:txBody>
                  <a:tcPr/>
                </a:tc>
                <a:tc>
                  <a:txBody>
                    <a:bodyPr/>
                    <a:lstStyle/>
                    <a:p>
                      <a:r>
                        <a:rPr lang="en-US" dirty="0"/>
                        <a:t>author</a:t>
                      </a:r>
                    </a:p>
                  </a:txBody>
                  <a:tcPr/>
                </a:tc>
                <a:extLst>
                  <a:ext uri="{0D108BD9-81ED-4DB2-BD59-A6C34878D82A}">
                    <a16:rowId xmlns:a16="http://schemas.microsoft.com/office/drawing/2014/main" val="1516137102"/>
                  </a:ext>
                </a:extLst>
              </a:tr>
              <a:tr h="578734">
                <a:tc>
                  <a:txBody>
                    <a:bodyPr/>
                    <a:lstStyle/>
                    <a:p>
                      <a:r>
                        <a:rPr lang="en-US" dirty="0"/>
                        <a:t>19</a:t>
                      </a:r>
                      <a:r>
                        <a:rPr lang="en-US" baseline="30000" dirty="0"/>
                        <a:t>th</a:t>
                      </a:r>
                      <a:r>
                        <a:rPr lang="en-US" dirty="0"/>
                        <a:t> March 2024</a:t>
                      </a:r>
                    </a:p>
                  </a:txBody>
                  <a:tcPr/>
                </a:tc>
                <a:tc>
                  <a:txBody>
                    <a:bodyPr/>
                    <a:lstStyle/>
                    <a:p>
                      <a:r>
                        <a:rPr lang="en-US" dirty="0"/>
                        <a:t>-------------</a:t>
                      </a:r>
                    </a:p>
                  </a:txBody>
                  <a:tcPr/>
                </a:tc>
                <a:tc>
                  <a:txBody>
                    <a:bodyPr/>
                    <a:lstStyle/>
                    <a:p>
                      <a:r>
                        <a:rPr lang="en-US" dirty="0"/>
                        <a:t>0.0.0</a:t>
                      </a:r>
                    </a:p>
                  </a:txBody>
                  <a:tcPr/>
                </a:tc>
                <a:tc>
                  <a:txBody>
                    <a:bodyPr/>
                    <a:lstStyle/>
                    <a:p>
                      <a:r>
                        <a:rPr lang="en-US" dirty="0"/>
                        <a:t>Started research</a:t>
                      </a:r>
                    </a:p>
                  </a:txBody>
                  <a:tcPr/>
                </a:tc>
                <a:tc>
                  <a:txBody>
                    <a:bodyPr/>
                    <a:lstStyle/>
                    <a:p>
                      <a:r>
                        <a:rPr lang="en-US" dirty="0"/>
                        <a:t>Arijit dey</a:t>
                      </a:r>
                    </a:p>
                  </a:txBody>
                  <a:tcPr/>
                </a:tc>
                <a:extLst>
                  <a:ext uri="{0D108BD9-81ED-4DB2-BD59-A6C34878D82A}">
                    <a16:rowId xmlns:a16="http://schemas.microsoft.com/office/drawing/2014/main" val="469477173"/>
                  </a:ext>
                </a:extLst>
              </a:tr>
              <a:tr h="409920">
                <a:tc>
                  <a:txBody>
                    <a:bodyPr/>
                    <a:lstStyle/>
                    <a:p>
                      <a:r>
                        <a:rPr lang="en-US" dirty="0"/>
                        <a:t>--------------------</a:t>
                      </a:r>
                    </a:p>
                  </a:txBody>
                  <a:tcPr/>
                </a:tc>
                <a:tc>
                  <a:txBody>
                    <a:bodyPr/>
                    <a:lstStyle/>
                    <a:p>
                      <a:r>
                        <a:rPr lang="en-US" dirty="0"/>
                        <a:t>27</a:t>
                      </a:r>
                      <a:r>
                        <a:rPr lang="en-US" baseline="30000" dirty="0"/>
                        <a:t>th</a:t>
                      </a:r>
                      <a:r>
                        <a:rPr lang="en-US" dirty="0"/>
                        <a:t> March 2024</a:t>
                      </a:r>
                    </a:p>
                  </a:txBody>
                  <a:tcPr/>
                </a:tc>
                <a:tc>
                  <a:txBody>
                    <a:bodyPr/>
                    <a:lstStyle/>
                    <a:p>
                      <a:r>
                        <a:rPr lang="en-US" dirty="0"/>
                        <a:t>0.0.1</a:t>
                      </a:r>
                    </a:p>
                  </a:txBody>
                  <a:tcPr/>
                </a:tc>
                <a:tc>
                  <a:txBody>
                    <a:bodyPr/>
                    <a:lstStyle/>
                    <a:p>
                      <a:r>
                        <a:rPr lang="en-US" dirty="0"/>
                        <a:t>Project completed</a:t>
                      </a:r>
                    </a:p>
                  </a:txBody>
                  <a:tcPr/>
                </a:tc>
                <a:tc>
                  <a:txBody>
                    <a:bodyPr/>
                    <a:lstStyle/>
                    <a:p>
                      <a:r>
                        <a:rPr lang="en-US" dirty="0"/>
                        <a:t>Arijit dey </a:t>
                      </a:r>
                    </a:p>
                  </a:txBody>
                  <a:tcPr/>
                </a:tc>
                <a:extLst>
                  <a:ext uri="{0D108BD9-81ED-4DB2-BD59-A6C34878D82A}">
                    <a16:rowId xmlns:a16="http://schemas.microsoft.com/office/drawing/2014/main" val="92128325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672460"/>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9275487"/>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768256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26933617"/>
                  </a:ext>
                </a:extLst>
              </a:tr>
            </a:tbl>
          </a:graphicData>
        </a:graphic>
      </p:graphicFrame>
    </p:spTree>
    <p:extLst>
      <p:ext uri="{BB962C8B-B14F-4D97-AF65-F5344CB8AC3E}">
        <p14:creationId xmlns:p14="http://schemas.microsoft.com/office/powerpoint/2010/main" val="231654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5707-A825-11E1-A5D8-7ED2AB67A09F}"/>
              </a:ext>
            </a:extLst>
          </p:cNvPr>
          <p:cNvSpPr>
            <a:spLocks noGrp="1"/>
          </p:cNvSpPr>
          <p:nvPr>
            <p:ph type="ctrTitle"/>
          </p:nvPr>
        </p:nvSpPr>
        <p:spPr>
          <a:xfrm>
            <a:off x="625033" y="960699"/>
            <a:ext cx="3541853" cy="1898247"/>
          </a:xfrm>
        </p:spPr>
        <p:txBody>
          <a:bodyPr>
            <a:normAutofit fontScale="90000"/>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High Level Document (HLD)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4900" dirty="0">
                <a:solidFill>
                  <a:srgbClr val="0070C0"/>
                </a:solidFill>
                <a:latin typeface="Arial" panose="020B0604020202020204" pitchFamily="34" charset="0"/>
              </a:rPr>
              <a:t>A</a:t>
            </a:r>
            <a:r>
              <a:rPr kumimoji="0" lang="en-US" altLang="en-US" sz="4900" b="0" i="0" u="none" strike="noStrike" cap="none" normalizeH="0" baseline="0" dirty="0">
                <a:ln>
                  <a:noFill/>
                </a:ln>
                <a:solidFill>
                  <a:srgbClr val="0070C0"/>
                </a:solidFill>
                <a:effectLst/>
                <a:latin typeface="Arial" panose="020B0604020202020204" pitchFamily="34" charset="0"/>
              </a:rPr>
              <a:t>bstract</a:t>
            </a:r>
            <a:br>
              <a:rPr kumimoji="0" lang="en-US" altLang="en-US" sz="27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400" dirty="0"/>
          </a:p>
        </p:txBody>
      </p:sp>
      <p:sp>
        <p:nvSpPr>
          <p:cNvPr id="3" name="Subtitle 2">
            <a:extLst>
              <a:ext uri="{FF2B5EF4-FFF2-40B4-BE49-F238E27FC236}">
                <a16:creationId xmlns:a16="http://schemas.microsoft.com/office/drawing/2014/main" id="{77D10BCC-76D4-2470-ACDB-36C5A12D7CFC}"/>
              </a:ext>
            </a:extLst>
          </p:cNvPr>
          <p:cNvSpPr>
            <a:spLocks noGrp="1"/>
          </p:cNvSpPr>
          <p:nvPr>
            <p:ph type="subTitle" idx="1"/>
          </p:nvPr>
        </p:nvSpPr>
        <p:spPr>
          <a:xfrm>
            <a:off x="335666" y="2858947"/>
            <a:ext cx="11609407" cy="3183037"/>
          </a:xfrm>
        </p:spPr>
        <p:txBody>
          <a:bodyPr>
            <a:normAutofit/>
          </a:bodyPr>
          <a:lstStyle/>
          <a:p>
            <a:pPr algn="just">
              <a:lnSpc>
                <a:spcPct val="100000"/>
              </a:lnSpc>
            </a:pPr>
            <a:r>
              <a:rPr lang="en-US" sz="2800" b="0" i="1" dirty="0">
                <a:solidFill>
                  <a:srgbClr val="0D0D0D"/>
                </a:solidFill>
                <a:effectLst/>
                <a:latin typeface="Söhne"/>
              </a:rPr>
              <a:t>This paper reviews methods and challenges in credit card default prediction. It analyzes machine learning algorithms commonly used in credit risk assessment, addresses challenges like data imbalance and model interpretability, and discusses recent advancements such as alternative data integration and explainable AI methods. Future research directions and ethical considerations are also highlighted.</a:t>
            </a:r>
            <a:endParaRPr lang="en-US" sz="2800" i="1" dirty="0"/>
          </a:p>
        </p:txBody>
      </p:sp>
    </p:spTree>
    <p:extLst>
      <p:ext uri="{BB962C8B-B14F-4D97-AF65-F5344CB8AC3E}">
        <p14:creationId xmlns:p14="http://schemas.microsoft.com/office/powerpoint/2010/main" val="14625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A6B9-71A3-13CD-3F0E-8FC6A7E162E6}"/>
              </a:ext>
            </a:extLst>
          </p:cNvPr>
          <p:cNvSpPr>
            <a:spLocks noGrp="1"/>
          </p:cNvSpPr>
          <p:nvPr>
            <p:ph type="title"/>
          </p:nvPr>
        </p:nvSpPr>
        <p:spPr>
          <a:xfrm>
            <a:off x="838200" y="365125"/>
            <a:ext cx="10515600" cy="169516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3600" dirty="0">
                <a:solidFill>
                  <a:srgbClr val="0070C0"/>
                </a:solidFill>
                <a:latin typeface="Arial" panose="020B0604020202020204" pitchFamily="34" charset="0"/>
              </a:rPr>
              <a:t>I</a:t>
            </a:r>
            <a:r>
              <a:rPr kumimoji="0" lang="en-US" altLang="en-US" sz="3600" b="0" i="0" u="none" strike="noStrike" cap="none" normalizeH="0" baseline="0" dirty="0">
                <a:ln>
                  <a:noFill/>
                </a:ln>
                <a:solidFill>
                  <a:srgbClr val="0070C0"/>
                </a:solidFill>
                <a:effectLst/>
                <a:latin typeface="Arial" panose="020B0604020202020204" pitchFamily="34" charset="0"/>
              </a:rPr>
              <a:t>ntroduction</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78E8C138-97C1-E45F-37F3-DE9F504D2ACF}"/>
              </a:ext>
            </a:extLst>
          </p:cNvPr>
          <p:cNvSpPr>
            <a:spLocks noGrp="1"/>
          </p:cNvSpPr>
          <p:nvPr>
            <p:ph idx="1"/>
          </p:nvPr>
        </p:nvSpPr>
        <p:spPr>
          <a:xfrm>
            <a:off x="838200" y="2627453"/>
            <a:ext cx="10515600" cy="3549510"/>
          </a:xfrm>
        </p:spPr>
        <p:txBody>
          <a:bodyPr/>
          <a:lstStyle/>
          <a:p>
            <a:pPr marL="0" indent="0">
              <a:buNone/>
            </a:pPr>
            <a:r>
              <a:rPr lang="en-US" dirty="0">
                <a:solidFill>
                  <a:srgbClr val="C00000"/>
                </a:solidFill>
              </a:rPr>
              <a:t>Why this High-Level Design Document?</a:t>
            </a:r>
          </a:p>
          <a:p>
            <a:pPr marL="0" indent="0" algn="just">
              <a:buNone/>
            </a:pPr>
            <a:r>
              <a:rPr lang="en-US" dirty="0"/>
              <a:t>The purpose of this High-Level Design (HLD) Document is to add the necessary detail to the current project description to represent a suitable model for coding. This document is also intended to help detect contradictions prior to coding and can be used as a reference manual for how the modules interact at a high level.</a:t>
            </a:r>
          </a:p>
        </p:txBody>
      </p:sp>
    </p:spTree>
    <p:extLst>
      <p:ext uri="{BB962C8B-B14F-4D97-AF65-F5344CB8AC3E}">
        <p14:creationId xmlns:p14="http://schemas.microsoft.com/office/powerpoint/2010/main" val="202407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4BF3-3668-D85C-EF9B-37463B44E643}"/>
              </a:ext>
            </a:extLst>
          </p:cNvPr>
          <p:cNvSpPr>
            <a:spLocks noGrp="1"/>
          </p:cNvSpPr>
          <p:nvPr>
            <p:ph type="title"/>
          </p:nvPr>
        </p:nvSpPr>
        <p:spPr>
          <a:xfrm>
            <a:off x="838200" y="365125"/>
            <a:ext cx="10515600" cy="86179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24B4AC71-0F9C-1674-5D80-2D62A206FC7F}"/>
              </a:ext>
            </a:extLst>
          </p:cNvPr>
          <p:cNvSpPr>
            <a:spLocks noGrp="1"/>
          </p:cNvSpPr>
          <p:nvPr>
            <p:ph idx="1"/>
          </p:nvPr>
        </p:nvSpPr>
        <p:spPr>
          <a:xfrm>
            <a:off x="838200" y="1099595"/>
            <a:ext cx="10515600" cy="5077368"/>
          </a:xfrm>
        </p:spPr>
        <p:txBody>
          <a:bodyPr>
            <a:normAutofit fontScale="92500" lnSpcReduction="20000"/>
          </a:bodyPr>
          <a:lstStyle/>
          <a:p>
            <a:pPr marL="0" indent="0">
              <a:buNone/>
            </a:pPr>
            <a:r>
              <a:rPr lang="en-US" dirty="0">
                <a:solidFill>
                  <a:srgbClr val="C00000"/>
                </a:solidFill>
              </a:rPr>
              <a:t>The HLD will:-</a:t>
            </a:r>
          </a:p>
          <a:p>
            <a:pPr marL="0" indent="0">
              <a:buNone/>
            </a:pPr>
            <a:r>
              <a:rPr lang="en-US" sz="2000" i="1" dirty="0"/>
              <a:t> .Present all of the design aspects and define them in detail </a:t>
            </a:r>
          </a:p>
          <a:p>
            <a:pPr marL="0" indent="0">
              <a:buNone/>
            </a:pPr>
            <a:r>
              <a:rPr lang="en-US" sz="2000" i="1" dirty="0"/>
              <a:t>.Describe the user interface being implemented</a:t>
            </a:r>
          </a:p>
          <a:p>
            <a:pPr marL="0" indent="0">
              <a:buNone/>
            </a:pPr>
            <a:r>
              <a:rPr lang="en-US" sz="2000" i="1" dirty="0"/>
              <a:t>.Describe the hardware and software interfaces</a:t>
            </a:r>
          </a:p>
          <a:p>
            <a:pPr marL="0" indent="0">
              <a:buNone/>
            </a:pPr>
            <a:r>
              <a:rPr lang="en-US" sz="2000" i="1" dirty="0"/>
              <a:t>.Describe the performance requirements</a:t>
            </a:r>
          </a:p>
          <a:p>
            <a:pPr marL="0" indent="0">
              <a:buNone/>
            </a:pPr>
            <a:r>
              <a:rPr lang="en-US" sz="2000" i="1" dirty="0"/>
              <a:t>.Include design features and the architecture of the project</a:t>
            </a:r>
          </a:p>
          <a:p>
            <a:pPr marL="0" indent="0">
              <a:buNone/>
            </a:pPr>
            <a:r>
              <a:rPr lang="en-US" sz="2000" i="1" dirty="0"/>
              <a:t>. List and describe the non-functional attributes like:     </a:t>
            </a:r>
          </a:p>
          <a:p>
            <a:pPr marL="0" indent="0">
              <a:buNone/>
            </a:pPr>
            <a:r>
              <a:rPr lang="en-US" sz="2000" i="1" dirty="0"/>
              <a:t>-Security</a:t>
            </a:r>
          </a:p>
          <a:p>
            <a:pPr marL="0" indent="0">
              <a:buNone/>
            </a:pPr>
            <a:r>
              <a:rPr lang="en-US" sz="2000" i="1" dirty="0"/>
              <a:t>-Reliability</a:t>
            </a:r>
          </a:p>
          <a:p>
            <a:pPr marL="0" indent="0">
              <a:buNone/>
            </a:pPr>
            <a:r>
              <a:rPr lang="en-US" sz="2000" i="1" dirty="0"/>
              <a:t>-Maintainability</a:t>
            </a:r>
          </a:p>
          <a:p>
            <a:pPr marL="0" indent="0">
              <a:buNone/>
            </a:pPr>
            <a:r>
              <a:rPr lang="en-US" sz="2000" i="1" dirty="0"/>
              <a:t>-Portability</a:t>
            </a:r>
          </a:p>
          <a:p>
            <a:pPr marL="0" indent="0">
              <a:buNone/>
            </a:pPr>
            <a:r>
              <a:rPr lang="en-US" sz="2000" i="1" dirty="0"/>
              <a:t>-Reusability</a:t>
            </a:r>
          </a:p>
          <a:p>
            <a:pPr marL="0" indent="0">
              <a:buNone/>
            </a:pPr>
            <a:r>
              <a:rPr lang="en-US" sz="2000" i="1" dirty="0"/>
              <a:t>-Application compatibility</a:t>
            </a:r>
          </a:p>
          <a:p>
            <a:pPr marL="0" indent="0">
              <a:buNone/>
            </a:pPr>
            <a:r>
              <a:rPr lang="en-US" sz="2000" i="1" dirty="0"/>
              <a:t>-Resource utilization</a:t>
            </a:r>
          </a:p>
          <a:p>
            <a:pPr marL="0" indent="0">
              <a:buNone/>
            </a:pPr>
            <a:r>
              <a:rPr lang="en-US" sz="2000" i="1" dirty="0"/>
              <a:t>-Serviceability</a:t>
            </a:r>
          </a:p>
        </p:txBody>
      </p:sp>
    </p:spTree>
    <p:extLst>
      <p:ext uri="{BB962C8B-B14F-4D97-AF65-F5344CB8AC3E}">
        <p14:creationId xmlns:p14="http://schemas.microsoft.com/office/powerpoint/2010/main" val="352909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6B41-3074-8539-150F-3BFC9E4C061B}"/>
              </a:ext>
            </a:extLst>
          </p:cNvPr>
          <p:cNvSpPr>
            <a:spLocks noGrp="1"/>
          </p:cNvSpPr>
          <p:nvPr>
            <p:ph type="title"/>
          </p:nvPr>
        </p:nvSpPr>
        <p:spPr>
          <a:xfrm>
            <a:off x="838200" y="474562"/>
            <a:ext cx="10515600" cy="1238490"/>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scope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E1A58133-3D1B-5BF9-9D5A-0D4C5A22CA78}"/>
              </a:ext>
            </a:extLst>
          </p:cNvPr>
          <p:cNvSpPr>
            <a:spLocks noGrp="1"/>
          </p:cNvSpPr>
          <p:nvPr>
            <p:ph idx="1"/>
          </p:nvPr>
        </p:nvSpPr>
        <p:spPr>
          <a:xfrm>
            <a:off x="752354" y="1909823"/>
            <a:ext cx="11250592" cy="4267140"/>
          </a:xfrm>
        </p:spPr>
        <p:txBody>
          <a:bodyPr>
            <a:normAutofit/>
          </a:bodyPr>
          <a:lstStyle/>
          <a:p>
            <a:pPr marL="0" indent="0" algn="just">
              <a:buNone/>
            </a:pPr>
            <a:r>
              <a:rPr lang="en-US" sz="2400" b="0" i="1" dirty="0">
                <a:solidFill>
                  <a:srgbClr val="0D0D0D"/>
                </a:solidFill>
                <a:effectLst/>
                <a:latin typeface="Söhne"/>
              </a:rPr>
              <a:t>Credit card default prediction encompasses the development and application of predictive models to assess the risk of borrowers defaulting on their credit card payments. This involves collecting and analyzing various data points related to borrower behavior, financial history, and economic indicators. The scope includes exploring different machine learning algorithms, feature engineering techniques, and model evaluation methods to build robust predictive models. Additionally, it involves addressing challenges such as data imbalance, model interpretability, and ethical considerations in algorithmic decision-making. The scope also extends to exploring emerging technologies and methodologies to enhance the accuracy, transparency, and fairness of credit card default prediction models.</a:t>
            </a:r>
            <a:endParaRPr lang="en-US" sz="2400" i="1" dirty="0"/>
          </a:p>
        </p:txBody>
      </p:sp>
    </p:spTree>
    <p:extLst>
      <p:ext uri="{BB962C8B-B14F-4D97-AF65-F5344CB8AC3E}">
        <p14:creationId xmlns:p14="http://schemas.microsoft.com/office/powerpoint/2010/main" val="179032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8E1-6CA8-FD5D-9AAF-380C4A413016}"/>
              </a:ext>
            </a:extLst>
          </p:cNvPr>
          <p:cNvSpPr>
            <a:spLocks noGrp="1"/>
          </p:cNvSpPr>
          <p:nvPr>
            <p:ph type="title"/>
          </p:nvPr>
        </p:nvSpPr>
        <p:spPr>
          <a:xfrm>
            <a:off x="838200" y="681037"/>
            <a:ext cx="10515600" cy="100965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Product Perspective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D6AACBE1-34F8-58CF-831E-F47CB3829CBE}"/>
              </a:ext>
            </a:extLst>
          </p:cNvPr>
          <p:cNvSpPr>
            <a:spLocks noGrp="1"/>
          </p:cNvSpPr>
          <p:nvPr>
            <p:ph idx="1"/>
          </p:nvPr>
        </p:nvSpPr>
        <p:spPr/>
        <p:txBody>
          <a:bodyPr>
            <a:normAutofit/>
          </a:bodyPr>
          <a:lstStyle/>
          <a:p>
            <a:pPr marL="0" indent="0" algn="just">
              <a:buNone/>
            </a:pPr>
            <a:r>
              <a:rPr lang="en-US" sz="2400" b="0" i="1" dirty="0">
                <a:solidFill>
                  <a:srgbClr val="0D0D0D"/>
                </a:solidFill>
                <a:effectLst/>
                <a:latin typeface="Söhne"/>
              </a:rPr>
              <a:t>Credit card default prediction serves as a vital tool within financial institutions' risk management framework, aiding in informed lending decisions, regulatory compliance, and customer relationship management. Integrated into existing systems, these predictive models continually evolve to meet business objectives, ensuring profitability, minimizing losses, and maintaining a healthy credit portfolio while adhering to regulatory standards.</a:t>
            </a:r>
            <a:endParaRPr lang="en-US" sz="2400" i="1" dirty="0"/>
          </a:p>
        </p:txBody>
      </p:sp>
    </p:spTree>
    <p:extLst>
      <p:ext uri="{BB962C8B-B14F-4D97-AF65-F5344CB8AC3E}">
        <p14:creationId xmlns:p14="http://schemas.microsoft.com/office/powerpoint/2010/main" val="972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C485-A3D0-F628-D454-B7C863FCEDB2}"/>
              </a:ext>
            </a:extLst>
          </p:cNvPr>
          <p:cNvSpPr>
            <a:spLocks noGrp="1"/>
          </p:cNvSpPr>
          <p:nvPr>
            <p:ph type="title"/>
          </p:nvPr>
        </p:nvSpPr>
        <p:spPr>
          <a:xfrm>
            <a:off x="838200" y="532436"/>
            <a:ext cx="10515600" cy="1006998"/>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lang="en-US" altLang="en-US" sz="1200" dirty="0">
                <a:solidFill>
                  <a:schemeClr val="tx1">
                    <a:lumMod val="85000"/>
                    <a:lumOff val="15000"/>
                  </a:schemeClr>
                </a:solidFill>
                <a:latin typeface="Arial" panose="020B0604020202020204" pitchFamily="34" charset="0"/>
              </a:rPr>
            </a:br>
            <a:r>
              <a:rPr lang="en-US" b="0" i="0" dirty="0">
                <a:solidFill>
                  <a:srgbClr val="0070C0"/>
                </a:solidFill>
                <a:effectLst/>
                <a:latin typeface="Söhne"/>
              </a:rPr>
              <a:t>Problem statement</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B37BB315-870E-3807-CE88-A7910EC98D5C}"/>
              </a:ext>
            </a:extLst>
          </p:cNvPr>
          <p:cNvSpPr>
            <a:spLocks noGrp="1"/>
          </p:cNvSpPr>
          <p:nvPr>
            <p:ph idx="1"/>
          </p:nvPr>
        </p:nvSpPr>
        <p:spPr/>
        <p:txBody>
          <a:bodyPr>
            <a:normAutofit/>
          </a:bodyPr>
          <a:lstStyle/>
          <a:p>
            <a:pPr marL="0" indent="0" algn="just">
              <a:buNone/>
            </a:pPr>
            <a:r>
              <a:rPr lang="en-US" sz="2400" b="0" i="1" dirty="0">
                <a:solidFill>
                  <a:srgbClr val="0D0D0D"/>
                </a:solidFill>
                <a:effectLst/>
                <a:latin typeface="Söhne"/>
              </a:rPr>
              <a:t>The problem of credit card default prediction revolves around developing accurate predictive models to assess the likelihood of borrowers failing to repay their credit card debts. This involves addressing challenges such as data imbalance, model interpretability, and regulatory compliance while ensuring the models effectively support risk management strategies and maintain positive customer relationships.</a:t>
            </a:r>
            <a:endParaRPr lang="en-US" sz="2400" i="1" dirty="0"/>
          </a:p>
        </p:txBody>
      </p:sp>
    </p:spTree>
    <p:extLst>
      <p:ext uri="{BB962C8B-B14F-4D97-AF65-F5344CB8AC3E}">
        <p14:creationId xmlns:p14="http://schemas.microsoft.com/office/powerpoint/2010/main" val="39477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0EB6-3A9F-F371-9EDB-B525C1A662F8}"/>
              </a:ext>
            </a:extLst>
          </p:cNvPr>
          <p:cNvSpPr>
            <a:spLocks noGrp="1"/>
          </p:cNvSpPr>
          <p:nvPr>
            <p:ph type="title"/>
          </p:nvPr>
        </p:nvSpPr>
        <p:spPr>
          <a:xfrm>
            <a:off x="838200" y="365125"/>
            <a:ext cx="10515600" cy="112800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Proposed Solution</a:t>
            </a:r>
            <a:endParaRPr lang="en-US" sz="4000" dirty="0">
              <a:solidFill>
                <a:srgbClr val="0070C0"/>
              </a:solidFill>
            </a:endParaRPr>
          </a:p>
        </p:txBody>
      </p:sp>
      <p:sp>
        <p:nvSpPr>
          <p:cNvPr id="3" name="Content Placeholder 2">
            <a:extLst>
              <a:ext uri="{FF2B5EF4-FFF2-40B4-BE49-F238E27FC236}">
                <a16:creationId xmlns:a16="http://schemas.microsoft.com/office/drawing/2014/main" id="{B354CC77-D9EF-3C2E-4AC8-1A2CF77F8FB5}"/>
              </a:ext>
            </a:extLst>
          </p:cNvPr>
          <p:cNvSpPr>
            <a:spLocks noGrp="1"/>
          </p:cNvSpPr>
          <p:nvPr>
            <p:ph idx="1"/>
          </p:nvPr>
        </p:nvSpPr>
        <p:spPr/>
        <p:txBody>
          <a:bodyPr>
            <a:normAutofit/>
          </a:bodyPr>
          <a:lstStyle/>
          <a:p>
            <a:pPr marL="0" indent="0" algn="just">
              <a:buNone/>
            </a:pPr>
            <a:r>
              <a:rPr lang="en-US" sz="2400" b="0" i="1" dirty="0">
                <a:solidFill>
                  <a:srgbClr val="0D0D0D"/>
                </a:solidFill>
                <a:effectLst/>
                <a:latin typeface="Söhne"/>
              </a:rPr>
              <a:t>Implementing advanced machine learning algorithms and data-driven techniques to develop robust predictive models for credit card default prediction. This solution involves leveraging extensive borrower data, employing feature engineering methods, and utilizing ensemble learning approaches to enhance model accuracy and interpretability. Additionally, integrating alternative data sources and adopting explainable AI techniques can further improve model performance while ensuring regulatory compliance and fostering customer trust.</a:t>
            </a:r>
            <a:endParaRPr lang="en-US" sz="2400" i="1" dirty="0"/>
          </a:p>
        </p:txBody>
      </p:sp>
    </p:spTree>
    <p:extLst>
      <p:ext uri="{BB962C8B-B14F-4D97-AF65-F5344CB8AC3E}">
        <p14:creationId xmlns:p14="http://schemas.microsoft.com/office/powerpoint/2010/main" val="429369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2038</TotalTime>
  <Words>716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High Level Document (HLD)  </vt:lpstr>
      <vt:lpstr>High Level Document (HLD)  Document version control</vt:lpstr>
      <vt:lpstr>                                                                                                                                   High Level Document (HLD)                                                                                                   Abstract   </vt:lpstr>
      <vt:lpstr>High Level Document (HLD)   Introduction  </vt:lpstr>
      <vt:lpstr>High Level Document (HLD)     </vt:lpstr>
      <vt:lpstr>High Level Document (HLD) scope </vt:lpstr>
      <vt:lpstr>High Level Document (HLD)  Product Perspective </vt:lpstr>
      <vt:lpstr>High Level Document (HLD)  Problem statement </vt:lpstr>
      <vt:lpstr>High Level Document (HLD)  Proposed Solution</vt:lpstr>
      <vt:lpstr>High Level Document (HLD)  Tools  and libraries used</vt:lpstr>
      <vt:lpstr>High Level Document (HLD)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Document (HLD)  </dc:title>
  <dc:creator>Arijit Dey</dc:creator>
  <cp:lastModifiedBy>Arijit Dey</cp:lastModifiedBy>
  <cp:revision>2</cp:revision>
  <dcterms:created xsi:type="dcterms:W3CDTF">2024-03-26T19:24:19Z</dcterms:created>
  <dcterms:modified xsi:type="dcterms:W3CDTF">2024-03-28T05:23:08Z</dcterms:modified>
</cp:coreProperties>
</file>