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284D-77D3-3239-C5A4-E5F33F3BD1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F630E8-2FD7-18A2-ABA1-E64EBCE34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1D265D-2140-C80E-1F95-2CA644464C80}"/>
              </a:ext>
            </a:extLst>
          </p:cNvPr>
          <p:cNvSpPr>
            <a:spLocks noGrp="1"/>
          </p:cNvSpPr>
          <p:nvPr>
            <p:ph type="dt" sz="half" idx="10"/>
          </p:nvPr>
        </p:nvSpPr>
        <p:spPr/>
        <p:txBody>
          <a:bodyPr/>
          <a:lstStyle/>
          <a:p>
            <a:fld id="{284357A0-1EC2-4021-AA5F-9A9DBD3276B8}" type="datetimeFigureOut">
              <a:rPr lang="en-US" smtClean="0"/>
              <a:t>4/5/2024</a:t>
            </a:fld>
            <a:endParaRPr lang="en-US"/>
          </a:p>
        </p:txBody>
      </p:sp>
      <p:sp>
        <p:nvSpPr>
          <p:cNvPr id="5" name="Footer Placeholder 4">
            <a:extLst>
              <a:ext uri="{FF2B5EF4-FFF2-40B4-BE49-F238E27FC236}">
                <a16:creationId xmlns:a16="http://schemas.microsoft.com/office/drawing/2014/main" id="{48FFE1E4-DDF7-1F3B-3F60-1B4A7D8BA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622D8-C209-04AF-CF76-C8C5D13B9AA5}"/>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87132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ECC2-88BB-3FC9-DB20-BA923FF767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D9190-1F4E-6CBF-0A9E-E04D906F2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964C4-57AD-6A5D-529B-5E326FE555C1}"/>
              </a:ext>
            </a:extLst>
          </p:cNvPr>
          <p:cNvSpPr>
            <a:spLocks noGrp="1"/>
          </p:cNvSpPr>
          <p:nvPr>
            <p:ph type="dt" sz="half" idx="10"/>
          </p:nvPr>
        </p:nvSpPr>
        <p:spPr/>
        <p:txBody>
          <a:bodyPr/>
          <a:lstStyle/>
          <a:p>
            <a:fld id="{284357A0-1EC2-4021-AA5F-9A9DBD3276B8}" type="datetimeFigureOut">
              <a:rPr lang="en-US" smtClean="0"/>
              <a:t>4/5/2024</a:t>
            </a:fld>
            <a:endParaRPr lang="en-US"/>
          </a:p>
        </p:txBody>
      </p:sp>
      <p:sp>
        <p:nvSpPr>
          <p:cNvPr id="5" name="Footer Placeholder 4">
            <a:extLst>
              <a:ext uri="{FF2B5EF4-FFF2-40B4-BE49-F238E27FC236}">
                <a16:creationId xmlns:a16="http://schemas.microsoft.com/office/drawing/2014/main" id="{098CC6FA-9D15-626C-DBD4-EF4FEFF1B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6A3C0-232B-2A84-6760-10A733B7D48B}"/>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54283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1C4AE1-D483-E434-B5C9-13EA217EC3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60E37E-21E0-BDC8-545A-9AF688B97F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9928C-A44B-05B0-6164-E345041DB5E8}"/>
              </a:ext>
            </a:extLst>
          </p:cNvPr>
          <p:cNvSpPr>
            <a:spLocks noGrp="1"/>
          </p:cNvSpPr>
          <p:nvPr>
            <p:ph type="dt" sz="half" idx="10"/>
          </p:nvPr>
        </p:nvSpPr>
        <p:spPr/>
        <p:txBody>
          <a:bodyPr/>
          <a:lstStyle/>
          <a:p>
            <a:fld id="{284357A0-1EC2-4021-AA5F-9A9DBD3276B8}" type="datetimeFigureOut">
              <a:rPr lang="en-US" smtClean="0"/>
              <a:t>4/5/2024</a:t>
            </a:fld>
            <a:endParaRPr lang="en-US"/>
          </a:p>
        </p:txBody>
      </p:sp>
      <p:sp>
        <p:nvSpPr>
          <p:cNvPr id="5" name="Footer Placeholder 4">
            <a:extLst>
              <a:ext uri="{FF2B5EF4-FFF2-40B4-BE49-F238E27FC236}">
                <a16:creationId xmlns:a16="http://schemas.microsoft.com/office/drawing/2014/main" id="{F2CAD9CD-7506-2672-340F-9575FDFA5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63010-D203-E77B-B8A0-2E865E17D5C4}"/>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142513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E3C9-C237-00D5-FEE4-16DC7506F3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534393-C41C-FA95-6531-CB76C2C10A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CCDBB-C0BD-7F84-CF5E-CB728BD6E0C2}"/>
              </a:ext>
            </a:extLst>
          </p:cNvPr>
          <p:cNvSpPr>
            <a:spLocks noGrp="1"/>
          </p:cNvSpPr>
          <p:nvPr>
            <p:ph type="dt" sz="half" idx="10"/>
          </p:nvPr>
        </p:nvSpPr>
        <p:spPr/>
        <p:txBody>
          <a:bodyPr/>
          <a:lstStyle/>
          <a:p>
            <a:fld id="{284357A0-1EC2-4021-AA5F-9A9DBD3276B8}" type="datetimeFigureOut">
              <a:rPr lang="en-US" smtClean="0"/>
              <a:t>4/5/2024</a:t>
            </a:fld>
            <a:endParaRPr lang="en-US"/>
          </a:p>
        </p:txBody>
      </p:sp>
      <p:sp>
        <p:nvSpPr>
          <p:cNvPr id="5" name="Footer Placeholder 4">
            <a:extLst>
              <a:ext uri="{FF2B5EF4-FFF2-40B4-BE49-F238E27FC236}">
                <a16:creationId xmlns:a16="http://schemas.microsoft.com/office/drawing/2014/main" id="{05EDC354-3651-C9C9-1B90-B82D8C714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527E5-14BA-B952-FBA4-174B2BE6B548}"/>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3928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3477-3979-7132-3472-A5FB337AB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1260F3-24C6-F6AA-6B46-68E35C58A8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64A1C2-0134-BEA0-B400-A331BB4E4504}"/>
              </a:ext>
            </a:extLst>
          </p:cNvPr>
          <p:cNvSpPr>
            <a:spLocks noGrp="1"/>
          </p:cNvSpPr>
          <p:nvPr>
            <p:ph type="dt" sz="half" idx="10"/>
          </p:nvPr>
        </p:nvSpPr>
        <p:spPr/>
        <p:txBody>
          <a:bodyPr/>
          <a:lstStyle/>
          <a:p>
            <a:fld id="{284357A0-1EC2-4021-AA5F-9A9DBD3276B8}" type="datetimeFigureOut">
              <a:rPr lang="en-US" smtClean="0"/>
              <a:t>4/5/2024</a:t>
            </a:fld>
            <a:endParaRPr lang="en-US"/>
          </a:p>
        </p:txBody>
      </p:sp>
      <p:sp>
        <p:nvSpPr>
          <p:cNvPr id="5" name="Footer Placeholder 4">
            <a:extLst>
              <a:ext uri="{FF2B5EF4-FFF2-40B4-BE49-F238E27FC236}">
                <a16:creationId xmlns:a16="http://schemas.microsoft.com/office/drawing/2014/main" id="{B3C18882-1B42-1887-221A-55F2BAB7A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9E8FD-4FB7-B4D9-9E7F-5D3840A94641}"/>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57513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A4DC-55E7-CE33-5E11-ADF4400BF9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5C678E-2D71-7925-1B8C-6914B63AB2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AF4FB-A030-97B5-73AD-74B65B1E1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9429B-6DB0-B7F0-1BB7-468FFFF28289}"/>
              </a:ext>
            </a:extLst>
          </p:cNvPr>
          <p:cNvSpPr>
            <a:spLocks noGrp="1"/>
          </p:cNvSpPr>
          <p:nvPr>
            <p:ph type="dt" sz="half" idx="10"/>
          </p:nvPr>
        </p:nvSpPr>
        <p:spPr/>
        <p:txBody>
          <a:bodyPr/>
          <a:lstStyle/>
          <a:p>
            <a:fld id="{284357A0-1EC2-4021-AA5F-9A9DBD3276B8}" type="datetimeFigureOut">
              <a:rPr lang="en-US" smtClean="0"/>
              <a:t>4/5/2024</a:t>
            </a:fld>
            <a:endParaRPr lang="en-US"/>
          </a:p>
        </p:txBody>
      </p:sp>
      <p:sp>
        <p:nvSpPr>
          <p:cNvPr id="6" name="Footer Placeholder 5">
            <a:extLst>
              <a:ext uri="{FF2B5EF4-FFF2-40B4-BE49-F238E27FC236}">
                <a16:creationId xmlns:a16="http://schemas.microsoft.com/office/drawing/2014/main" id="{5ABC05BA-FF81-58FC-B51A-34E6E8BE0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E100E-0646-637A-039F-35AB4C459CCF}"/>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193287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8B90-54C4-BE3F-6405-BCB9EC8FE1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A31EB3-C3F5-7BB3-EE4A-98D4DA177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C110D9-F4F4-45A6-D29C-D5537194CA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D17093-C05F-364D-8F2C-9BED7CBBC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DBECCD-76C0-6453-4E36-0C18C8B96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13A857-1658-81D9-0716-9DDBB287AF1F}"/>
              </a:ext>
            </a:extLst>
          </p:cNvPr>
          <p:cNvSpPr>
            <a:spLocks noGrp="1"/>
          </p:cNvSpPr>
          <p:nvPr>
            <p:ph type="dt" sz="half" idx="10"/>
          </p:nvPr>
        </p:nvSpPr>
        <p:spPr/>
        <p:txBody>
          <a:bodyPr/>
          <a:lstStyle/>
          <a:p>
            <a:fld id="{284357A0-1EC2-4021-AA5F-9A9DBD3276B8}" type="datetimeFigureOut">
              <a:rPr lang="en-US" smtClean="0"/>
              <a:t>4/5/2024</a:t>
            </a:fld>
            <a:endParaRPr lang="en-US"/>
          </a:p>
        </p:txBody>
      </p:sp>
      <p:sp>
        <p:nvSpPr>
          <p:cNvPr id="8" name="Footer Placeholder 7">
            <a:extLst>
              <a:ext uri="{FF2B5EF4-FFF2-40B4-BE49-F238E27FC236}">
                <a16:creationId xmlns:a16="http://schemas.microsoft.com/office/drawing/2014/main" id="{7B58C1E6-7528-241F-77A9-24E06AE527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17928B-9A6C-DDC6-7AD5-60ACBC104F39}"/>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9077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DF4F-4B56-9714-C992-D3702F985B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99996E-13A2-1F77-78EB-2B2E40699EA0}"/>
              </a:ext>
            </a:extLst>
          </p:cNvPr>
          <p:cNvSpPr>
            <a:spLocks noGrp="1"/>
          </p:cNvSpPr>
          <p:nvPr>
            <p:ph type="dt" sz="half" idx="10"/>
          </p:nvPr>
        </p:nvSpPr>
        <p:spPr/>
        <p:txBody>
          <a:bodyPr/>
          <a:lstStyle/>
          <a:p>
            <a:fld id="{284357A0-1EC2-4021-AA5F-9A9DBD3276B8}" type="datetimeFigureOut">
              <a:rPr lang="en-US" smtClean="0"/>
              <a:t>4/5/2024</a:t>
            </a:fld>
            <a:endParaRPr lang="en-US"/>
          </a:p>
        </p:txBody>
      </p:sp>
      <p:sp>
        <p:nvSpPr>
          <p:cNvPr id="4" name="Footer Placeholder 3">
            <a:extLst>
              <a:ext uri="{FF2B5EF4-FFF2-40B4-BE49-F238E27FC236}">
                <a16:creationId xmlns:a16="http://schemas.microsoft.com/office/drawing/2014/main" id="{1B08B20E-64D0-24ED-EAF4-F262472C1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411E1E-7E38-923F-AF69-5A49805195E9}"/>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95763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7C3B1-81B4-BC8C-B1FD-4683C88A9738}"/>
              </a:ext>
            </a:extLst>
          </p:cNvPr>
          <p:cNvSpPr>
            <a:spLocks noGrp="1"/>
          </p:cNvSpPr>
          <p:nvPr>
            <p:ph type="dt" sz="half" idx="10"/>
          </p:nvPr>
        </p:nvSpPr>
        <p:spPr/>
        <p:txBody>
          <a:bodyPr/>
          <a:lstStyle/>
          <a:p>
            <a:fld id="{284357A0-1EC2-4021-AA5F-9A9DBD3276B8}" type="datetimeFigureOut">
              <a:rPr lang="en-US" smtClean="0"/>
              <a:t>4/5/2024</a:t>
            </a:fld>
            <a:endParaRPr lang="en-US"/>
          </a:p>
        </p:txBody>
      </p:sp>
      <p:sp>
        <p:nvSpPr>
          <p:cNvPr id="3" name="Footer Placeholder 2">
            <a:extLst>
              <a:ext uri="{FF2B5EF4-FFF2-40B4-BE49-F238E27FC236}">
                <a16:creationId xmlns:a16="http://schemas.microsoft.com/office/drawing/2014/main" id="{C82AEE89-3316-F402-AC0D-AF7129205A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36F8BB-906E-1F11-8A55-B824D6FD96C3}"/>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409467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1E5B-45FA-B5A0-7D2C-46CAD00D0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25BFBD-A9F6-85F8-8F6D-D85681519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6E143B-0C9A-DBB1-6E28-AB3EECBA5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01CD1-72F0-FA48-7135-D3428A691826}"/>
              </a:ext>
            </a:extLst>
          </p:cNvPr>
          <p:cNvSpPr>
            <a:spLocks noGrp="1"/>
          </p:cNvSpPr>
          <p:nvPr>
            <p:ph type="dt" sz="half" idx="10"/>
          </p:nvPr>
        </p:nvSpPr>
        <p:spPr/>
        <p:txBody>
          <a:bodyPr/>
          <a:lstStyle/>
          <a:p>
            <a:fld id="{284357A0-1EC2-4021-AA5F-9A9DBD3276B8}" type="datetimeFigureOut">
              <a:rPr lang="en-US" smtClean="0"/>
              <a:t>4/5/2024</a:t>
            </a:fld>
            <a:endParaRPr lang="en-US"/>
          </a:p>
        </p:txBody>
      </p:sp>
      <p:sp>
        <p:nvSpPr>
          <p:cNvPr id="6" name="Footer Placeholder 5">
            <a:extLst>
              <a:ext uri="{FF2B5EF4-FFF2-40B4-BE49-F238E27FC236}">
                <a16:creationId xmlns:a16="http://schemas.microsoft.com/office/drawing/2014/main" id="{D06CDAC0-1B3F-BE4E-F798-4A8F33AC2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DCDEF4-52C5-237A-7DAD-F101CFFC7894}"/>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164567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F087-1906-6122-3248-A33D53D6F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FA133-69CF-F57D-8E1E-2BA1A3E1A0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D9B137-506B-2618-B3FA-583579D21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9D2E9-D47A-C02E-CB26-37A62A5BF3B0}"/>
              </a:ext>
            </a:extLst>
          </p:cNvPr>
          <p:cNvSpPr>
            <a:spLocks noGrp="1"/>
          </p:cNvSpPr>
          <p:nvPr>
            <p:ph type="dt" sz="half" idx="10"/>
          </p:nvPr>
        </p:nvSpPr>
        <p:spPr/>
        <p:txBody>
          <a:bodyPr/>
          <a:lstStyle/>
          <a:p>
            <a:fld id="{284357A0-1EC2-4021-AA5F-9A9DBD3276B8}" type="datetimeFigureOut">
              <a:rPr lang="en-US" smtClean="0"/>
              <a:t>4/5/2024</a:t>
            </a:fld>
            <a:endParaRPr lang="en-US"/>
          </a:p>
        </p:txBody>
      </p:sp>
      <p:sp>
        <p:nvSpPr>
          <p:cNvPr id="6" name="Footer Placeholder 5">
            <a:extLst>
              <a:ext uri="{FF2B5EF4-FFF2-40B4-BE49-F238E27FC236}">
                <a16:creationId xmlns:a16="http://schemas.microsoft.com/office/drawing/2014/main" id="{8A02C3B2-EC82-1E86-2CE6-BB2C3AF34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AFD12-6A56-A44C-3A89-8A99145D877A}"/>
              </a:ext>
            </a:extLst>
          </p:cNvPr>
          <p:cNvSpPr>
            <a:spLocks noGrp="1"/>
          </p:cNvSpPr>
          <p:nvPr>
            <p:ph type="sldNum" sz="quarter" idx="12"/>
          </p:nvPr>
        </p:nvSpPr>
        <p:spPr/>
        <p:txBody>
          <a:bodyPr/>
          <a:lstStyle/>
          <a:p>
            <a:fld id="{480AA231-B8AC-4A2C-9021-719D740268DD}" type="slidenum">
              <a:rPr lang="en-US" smtClean="0"/>
              <a:t>‹#›</a:t>
            </a:fld>
            <a:endParaRPr lang="en-US"/>
          </a:p>
        </p:txBody>
      </p:sp>
    </p:spTree>
    <p:extLst>
      <p:ext uri="{BB962C8B-B14F-4D97-AF65-F5344CB8AC3E}">
        <p14:creationId xmlns:p14="http://schemas.microsoft.com/office/powerpoint/2010/main" val="293245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94A54-4A6F-0126-2BE7-B61A7B833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5715CE-9C57-7B11-EE47-50D192B1A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CC379-16F1-8DE3-4D94-DF224AAD99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4357A0-1EC2-4021-AA5F-9A9DBD3276B8}" type="datetimeFigureOut">
              <a:rPr lang="en-US" smtClean="0"/>
              <a:t>4/5/2024</a:t>
            </a:fld>
            <a:endParaRPr lang="en-US"/>
          </a:p>
        </p:txBody>
      </p:sp>
      <p:sp>
        <p:nvSpPr>
          <p:cNvPr id="5" name="Footer Placeholder 4">
            <a:extLst>
              <a:ext uri="{FF2B5EF4-FFF2-40B4-BE49-F238E27FC236}">
                <a16:creationId xmlns:a16="http://schemas.microsoft.com/office/drawing/2014/main" id="{BA6E9C5C-47C2-7736-1563-549E47D7A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B408F1-2D45-02A9-69FD-4FA83DDD9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0AA231-B8AC-4A2C-9021-719D740268DD}" type="slidenum">
              <a:rPr lang="en-US" smtClean="0"/>
              <a:t>‹#›</a:t>
            </a:fld>
            <a:endParaRPr lang="en-US"/>
          </a:p>
        </p:txBody>
      </p:sp>
    </p:spTree>
    <p:extLst>
      <p:ext uri="{BB962C8B-B14F-4D97-AF65-F5344CB8AC3E}">
        <p14:creationId xmlns:p14="http://schemas.microsoft.com/office/powerpoint/2010/main" val="372120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449128-550E-1771-A10C-C219442F9BE2}"/>
              </a:ext>
            </a:extLst>
          </p:cNvPr>
          <p:cNvSpPr>
            <a:spLocks noGrp="1"/>
          </p:cNvSpPr>
          <p:nvPr>
            <p:ph type="subTitle" idx="1"/>
          </p:nvPr>
        </p:nvSpPr>
        <p:spPr>
          <a:xfrm>
            <a:off x="1524000" y="3636762"/>
            <a:ext cx="9144000" cy="2902934"/>
          </a:xfrm>
        </p:spPr>
        <p:txBody>
          <a:bodyPr>
            <a:normAutofit/>
          </a:bodyPr>
          <a:lstStyle/>
          <a:p>
            <a:r>
              <a:rPr lang="en-US" sz="3200" b="1" i="1" dirty="0">
                <a:solidFill>
                  <a:srgbClr val="0070C0"/>
                </a:solidFill>
              </a:rPr>
              <a:t>Flight ticket price prediction</a:t>
            </a:r>
          </a:p>
          <a:p>
            <a:r>
              <a:rPr lang="en-US" sz="3200" b="1" i="1" dirty="0">
                <a:solidFill>
                  <a:srgbClr val="0070C0"/>
                </a:solidFill>
              </a:rPr>
              <a:t>   </a:t>
            </a:r>
          </a:p>
          <a:p>
            <a:r>
              <a:rPr lang="en-US" sz="3200" b="1" i="1" dirty="0">
                <a:solidFill>
                  <a:srgbClr val="0070C0"/>
                </a:solidFill>
              </a:rPr>
              <a:t>Last date of revision-4</a:t>
            </a:r>
            <a:r>
              <a:rPr lang="en-US" sz="3200" b="1" i="1" baseline="30000" dirty="0">
                <a:solidFill>
                  <a:srgbClr val="0070C0"/>
                </a:solidFill>
              </a:rPr>
              <a:t>th</a:t>
            </a:r>
            <a:r>
              <a:rPr lang="en-US" sz="3200" b="1" i="1" dirty="0">
                <a:solidFill>
                  <a:srgbClr val="0070C0"/>
                </a:solidFill>
              </a:rPr>
              <a:t> </a:t>
            </a:r>
            <a:r>
              <a:rPr lang="en-US" sz="3200" b="1" i="1" dirty="0" err="1">
                <a:solidFill>
                  <a:srgbClr val="0070C0"/>
                </a:solidFill>
              </a:rPr>
              <a:t>april</a:t>
            </a:r>
            <a:endParaRPr lang="en-US" sz="3200" b="1" i="1" dirty="0">
              <a:solidFill>
                <a:srgbClr val="0070C0"/>
              </a:solidFill>
            </a:endParaRPr>
          </a:p>
          <a:p>
            <a:r>
              <a:rPr lang="en-US" sz="3200" b="1" i="1" dirty="0">
                <a:solidFill>
                  <a:srgbClr val="0070C0"/>
                </a:solidFill>
              </a:rPr>
              <a:t>Arijit Dey</a:t>
            </a:r>
          </a:p>
        </p:txBody>
      </p:sp>
      <p:sp>
        <p:nvSpPr>
          <p:cNvPr id="4" name="Rectangle 1">
            <a:extLst>
              <a:ext uri="{FF2B5EF4-FFF2-40B4-BE49-F238E27FC236}">
                <a16:creationId xmlns:a16="http://schemas.microsoft.com/office/drawing/2014/main" id="{CE006E34-8167-3B25-F429-1182764A882F}"/>
              </a:ext>
            </a:extLst>
          </p:cNvPr>
          <p:cNvSpPr>
            <a:spLocks noGrp="1" noChangeArrowheads="1"/>
          </p:cNvSpPr>
          <p:nvPr>
            <p:ph type="ctrTitle"/>
          </p:nvPr>
        </p:nvSpPr>
        <p:spPr bwMode="auto">
          <a:xfrm>
            <a:off x="3102014" y="1823720"/>
            <a:ext cx="790550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FFC000"/>
                </a:solidFill>
                <a:effectLst/>
                <a:latin typeface="Arial" panose="020B0604020202020204" pitchFamily="34" charset="0"/>
              </a:rPr>
              <a:t>High Level Document (HLD)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3863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7E7F-27C6-17AA-DA63-B1945D7EC3EB}"/>
              </a:ext>
            </a:extLst>
          </p:cNvPr>
          <p:cNvSpPr>
            <a:spLocks noGrp="1"/>
          </p:cNvSpPr>
          <p:nvPr>
            <p:ph type="title"/>
          </p:nvPr>
        </p:nvSpPr>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4000" b="0" i="0" u="none" strike="noStrike" cap="none" normalizeH="0" baseline="0" dirty="0">
                <a:ln>
                  <a:noFill/>
                </a:ln>
                <a:solidFill>
                  <a:srgbClr val="0070C0"/>
                </a:solidFill>
                <a:effectLst/>
                <a:latin typeface="Arial" panose="020B0604020202020204" pitchFamily="34" charset="0"/>
              </a:rPr>
              <a:t>Tools  and libraries used</a:t>
            </a:r>
            <a:endParaRPr lang="en-US" sz="4000" dirty="0">
              <a:solidFill>
                <a:srgbClr val="0070C0"/>
              </a:solidFill>
            </a:endParaRPr>
          </a:p>
        </p:txBody>
      </p:sp>
      <p:sp>
        <p:nvSpPr>
          <p:cNvPr id="3" name="Content Placeholder 2">
            <a:extLst>
              <a:ext uri="{FF2B5EF4-FFF2-40B4-BE49-F238E27FC236}">
                <a16:creationId xmlns:a16="http://schemas.microsoft.com/office/drawing/2014/main" id="{9D7410E5-D659-7457-D52C-B937506A248D}"/>
              </a:ext>
            </a:extLst>
          </p:cNvPr>
          <p:cNvSpPr>
            <a:spLocks noGrp="1"/>
          </p:cNvSpPr>
          <p:nvPr>
            <p:ph idx="1"/>
          </p:nvPr>
        </p:nvSpPr>
        <p:spPr/>
        <p:txBody>
          <a:bodyPr>
            <a:normAutofit lnSpcReduction="10000"/>
          </a:bodyPr>
          <a:lstStyle/>
          <a:p>
            <a:pPr marL="0" indent="0">
              <a:buNone/>
            </a:pPr>
            <a:r>
              <a:rPr lang="en-US" sz="2400" i="1" dirty="0">
                <a:effectLst>
                  <a:outerShdw blurRad="38100" dist="38100" dir="2700000" algn="tl">
                    <a:srgbClr val="000000">
                      <a:alpha val="43137"/>
                    </a:srgbClr>
                  </a:outerShdw>
                </a:effectLst>
              </a:rPr>
              <a:t>. </a:t>
            </a:r>
            <a:r>
              <a:rPr lang="en-US" sz="2400" i="1" dirty="0">
                <a:solidFill>
                  <a:srgbClr val="C00000"/>
                </a:solidFill>
                <a:effectLst>
                  <a:outerShdw blurRad="38100" dist="38100" dir="2700000" algn="tl">
                    <a:srgbClr val="000000">
                      <a:alpha val="43137"/>
                    </a:srgbClr>
                  </a:outerShdw>
                </a:effectLst>
              </a:rPr>
              <a:t>Python</a:t>
            </a:r>
          </a:p>
          <a:p>
            <a:pPr marL="0" indent="0">
              <a:buNone/>
            </a:pPr>
            <a:r>
              <a:rPr lang="en-US" sz="2400" i="1" dirty="0">
                <a:solidFill>
                  <a:srgbClr val="C00000"/>
                </a:solidFill>
                <a:effectLst>
                  <a:outerShdw blurRad="38100" dist="38100" dir="2700000" algn="tl">
                    <a:srgbClr val="000000">
                      <a:alpha val="43137"/>
                    </a:srgbClr>
                  </a:outerShdw>
                </a:effectLst>
              </a:rPr>
              <a:t>.vs code </a:t>
            </a:r>
          </a:p>
          <a:p>
            <a:pPr marL="0" indent="0">
              <a:buNone/>
            </a:pPr>
            <a:r>
              <a:rPr lang="en-US" sz="2400" i="1" dirty="0">
                <a:solidFill>
                  <a:srgbClr val="C00000"/>
                </a:solidFill>
                <a:effectLst>
                  <a:outerShdw blurRad="38100" dist="38100" dir="2700000" algn="tl">
                    <a:srgbClr val="000000">
                      <a:alpha val="43137"/>
                    </a:srgbClr>
                  </a:outerShdw>
                </a:effectLst>
              </a:rPr>
              <a:t>.flask</a:t>
            </a:r>
          </a:p>
          <a:p>
            <a:pPr marL="0" indent="0">
              <a:buNone/>
            </a:pPr>
            <a:r>
              <a:rPr lang="en-US" sz="2400" i="1" dirty="0">
                <a:solidFill>
                  <a:srgbClr val="C00000"/>
                </a:solidFill>
                <a:effectLst>
                  <a:outerShdw blurRad="38100" dist="38100" dir="2700000" algn="tl">
                    <a:srgbClr val="000000">
                      <a:alpha val="43137"/>
                    </a:srgbClr>
                  </a:outerShdw>
                </a:effectLst>
              </a:rPr>
              <a:t>.seaborn</a:t>
            </a:r>
          </a:p>
          <a:p>
            <a:pPr marL="0" indent="0">
              <a:buNone/>
            </a:pPr>
            <a:r>
              <a:rPr lang="en-US" sz="2400" i="1" dirty="0">
                <a:solidFill>
                  <a:srgbClr val="C00000"/>
                </a:solidFill>
                <a:effectLst>
                  <a:outerShdw blurRad="38100" dist="38100" dir="2700000" algn="tl">
                    <a:srgbClr val="000000">
                      <a:alpha val="43137"/>
                    </a:srgbClr>
                  </a:outerShdw>
                </a:effectLst>
              </a:rPr>
              <a:t>.</a:t>
            </a:r>
            <a:r>
              <a:rPr lang="en-US" sz="2400" i="1" dirty="0" err="1">
                <a:solidFill>
                  <a:srgbClr val="C00000"/>
                </a:solidFill>
                <a:effectLst>
                  <a:outerShdw blurRad="38100" dist="38100" dir="2700000" algn="tl">
                    <a:srgbClr val="000000">
                      <a:alpha val="43137"/>
                    </a:srgbClr>
                  </a:outerShdw>
                </a:effectLst>
              </a:rPr>
              <a:t>optuna</a:t>
            </a:r>
            <a:endParaRPr lang="en-US" sz="2400" i="1" dirty="0">
              <a:solidFill>
                <a:srgbClr val="C00000"/>
              </a:solidFill>
              <a:effectLst>
                <a:outerShdw blurRad="38100" dist="38100" dir="2700000" algn="tl">
                  <a:srgbClr val="000000">
                    <a:alpha val="43137"/>
                  </a:srgbClr>
                </a:outerShdw>
              </a:effectLst>
            </a:endParaRPr>
          </a:p>
          <a:p>
            <a:pPr marL="0" indent="0">
              <a:buNone/>
            </a:pPr>
            <a:r>
              <a:rPr lang="en-US" sz="2400" i="1" dirty="0">
                <a:solidFill>
                  <a:srgbClr val="C00000"/>
                </a:solidFill>
                <a:effectLst>
                  <a:outerShdw blurRad="38100" dist="38100" dir="2700000" algn="tl">
                    <a:srgbClr val="000000">
                      <a:alpha val="43137"/>
                    </a:srgbClr>
                  </a:outerShdw>
                </a:effectLst>
              </a:rPr>
              <a:t>.matplotlib</a:t>
            </a:r>
          </a:p>
          <a:p>
            <a:pPr marL="0" indent="0">
              <a:buNone/>
            </a:pPr>
            <a:r>
              <a:rPr lang="en-US" sz="2400" i="1" dirty="0">
                <a:solidFill>
                  <a:srgbClr val="C00000"/>
                </a:solidFill>
                <a:effectLst>
                  <a:outerShdw blurRad="38100" dist="38100" dir="2700000" algn="tl">
                    <a:srgbClr val="000000">
                      <a:alpha val="43137"/>
                    </a:srgbClr>
                  </a:outerShdw>
                </a:effectLst>
              </a:rPr>
              <a:t>.</a:t>
            </a:r>
            <a:r>
              <a:rPr lang="en-US" sz="2400" i="1" dirty="0" err="1">
                <a:solidFill>
                  <a:srgbClr val="C00000"/>
                </a:solidFill>
                <a:effectLst>
                  <a:outerShdw blurRad="38100" dist="38100" dir="2700000" algn="tl">
                    <a:srgbClr val="000000">
                      <a:alpha val="43137"/>
                    </a:srgbClr>
                  </a:outerShdw>
                </a:effectLst>
              </a:rPr>
              <a:t>sklearn</a:t>
            </a:r>
            <a:endParaRPr lang="en-US" sz="2400" i="1" dirty="0">
              <a:solidFill>
                <a:srgbClr val="C00000"/>
              </a:solidFill>
              <a:effectLst>
                <a:outerShdw blurRad="38100" dist="38100" dir="2700000" algn="tl">
                  <a:srgbClr val="000000">
                    <a:alpha val="43137"/>
                  </a:srgbClr>
                </a:outerShdw>
              </a:effectLst>
            </a:endParaRPr>
          </a:p>
          <a:p>
            <a:pPr marL="0" indent="0">
              <a:buNone/>
            </a:pPr>
            <a:r>
              <a:rPr lang="en-US" sz="2400" i="1" dirty="0">
                <a:solidFill>
                  <a:srgbClr val="C00000"/>
                </a:solidFill>
                <a:effectLst>
                  <a:outerShdw blurRad="38100" dist="38100" dir="2700000" algn="tl">
                    <a:srgbClr val="000000">
                      <a:alpha val="43137"/>
                    </a:srgbClr>
                  </a:outerShdw>
                </a:effectLst>
              </a:rPr>
              <a:t>.tableau</a:t>
            </a:r>
          </a:p>
          <a:p>
            <a:pPr marL="0" indent="0">
              <a:buNone/>
            </a:pPr>
            <a:r>
              <a:rPr lang="en-US" sz="2400" i="1" dirty="0">
                <a:solidFill>
                  <a:srgbClr val="C00000"/>
                </a:solidFill>
                <a:effectLst>
                  <a:outerShdw blurRad="38100" dist="38100" dir="2700000" algn="tl">
                    <a:srgbClr val="000000">
                      <a:alpha val="43137"/>
                    </a:srgbClr>
                  </a:outerShdw>
                </a:effectLst>
              </a:rPr>
              <a:t>.</a:t>
            </a:r>
            <a:r>
              <a:rPr lang="en-US" sz="2400" i="1" dirty="0" err="1">
                <a:solidFill>
                  <a:srgbClr val="C00000"/>
                </a:solidFill>
                <a:effectLst>
                  <a:outerShdw blurRad="38100" dist="38100" dir="2700000" algn="tl">
                    <a:srgbClr val="000000">
                      <a:alpha val="43137"/>
                    </a:srgbClr>
                  </a:outerShdw>
                </a:effectLst>
              </a:rPr>
              <a:t>aws</a:t>
            </a:r>
            <a:endParaRPr lang="en-US" sz="2400" i="1" dirty="0">
              <a:solidFill>
                <a:srgbClr val="C00000"/>
              </a:solidFill>
              <a:effectLst>
                <a:outerShdw blurRad="38100" dist="38100" dir="2700000" algn="tl">
                  <a:srgbClr val="000000">
                    <a:alpha val="43137"/>
                  </a:srgbClr>
                </a:outerShdw>
              </a:effectLst>
            </a:endParaRPr>
          </a:p>
          <a:p>
            <a:pPr marL="0" indent="0">
              <a:buNone/>
            </a:pPr>
            <a:r>
              <a:rPr lang="en-US" sz="2400" i="1" dirty="0">
                <a:solidFill>
                  <a:srgbClr val="C00000"/>
                </a:solidFill>
                <a:effectLst>
                  <a:outerShdw blurRad="38100" dist="38100" dir="2700000" algn="tl">
                    <a:srgbClr val="000000">
                      <a:alpha val="43137"/>
                    </a:srgbClr>
                  </a:outerShdw>
                </a:effectLst>
              </a:rPr>
              <a:t>.</a:t>
            </a:r>
            <a:r>
              <a:rPr lang="en-US" sz="2400" i="1" dirty="0" err="1">
                <a:solidFill>
                  <a:srgbClr val="C00000"/>
                </a:solidFill>
                <a:effectLst>
                  <a:outerShdw blurRad="38100" dist="38100" dir="2700000" algn="tl">
                    <a:srgbClr val="000000">
                      <a:alpha val="43137"/>
                    </a:srgbClr>
                  </a:outerShdw>
                </a:effectLst>
              </a:rPr>
              <a:t>mlflow</a:t>
            </a:r>
            <a:endParaRPr lang="en-US" sz="2400" i="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945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CDB6-2162-98E8-1221-E490C1F02085}"/>
              </a:ext>
            </a:extLst>
          </p:cNvPr>
          <p:cNvSpPr>
            <a:spLocks noGrp="1"/>
          </p:cNvSpPr>
          <p:nvPr>
            <p:ph type="title"/>
          </p:nvPr>
        </p:nvSpPr>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4000" b="0" i="0" u="none" strike="noStrike" cap="none" normalizeH="0" baseline="0" dirty="0">
                <a:ln>
                  <a:noFill/>
                </a:ln>
                <a:solidFill>
                  <a:srgbClr val="0070C0"/>
                </a:solidFill>
                <a:effectLst/>
                <a:latin typeface="Arial" panose="020B0604020202020204" pitchFamily="34" charset="0"/>
              </a:rPr>
              <a:t>Design</a:t>
            </a:r>
            <a:endParaRPr lang="en-US" sz="4000" dirty="0">
              <a:solidFill>
                <a:srgbClr val="0070C0"/>
              </a:solidFill>
            </a:endParaRPr>
          </a:p>
        </p:txBody>
      </p:sp>
      <p:graphicFrame>
        <p:nvGraphicFramePr>
          <p:cNvPr id="4" name="Content Placeholder 3">
            <a:extLst>
              <a:ext uri="{FF2B5EF4-FFF2-40B4-BE49-F238E27FC236}">
                <a16:creationId xmlns:a16="http://schemas.microsoft.com/office/drawing/2014/main" id="{7D32D96D-E020-DBD1-B987-D73813C6BFC1}"/>
              </a:ext>
            </a:extLst>
          </p:cNvPr>
          <p:cNvGraphicFramePr>
            <a:graphicFrameLocks noGrp="1"/>
          </p:cNvGraphicFramePr>
          <p:nvPr>
            <p:ph idx="1"/>
            <p:extLst>
              <p:ext uri="{D42A27DB-BD31-4B8C-83A1-F6EECF244321}">
                <p14:modId xmlns:p14="http://schemas.microsoft.com/office/powerpoint/2010/main" val="4037682807"/>
              </p:ext>
            </p:extLst>
          </p:nvPr>
        </p:nvGraphicFramePr>
        <p:xfrm>
          <a:off x="838200" y="1952947"/>
          <a:ext cx="10515600" cy="3708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603159454"/>
                    </a:ext>
                  </a:extLst>
                </a:gridCol>
              </a:tblGrid>
              <a:tr h="370840">
                <a:tc>
                  <a:txBody>
                    <a:bodyPr/>
                    <a:lstStyle/>
                    <a:p>
                      <a:r>
                        <a:rPr lang="en-US" dirty="0">
                          <a:highlight>
                            <a:srgbClr val="800000"/>
                          </a:highlight>
                        </a:rPr>
                        <a:t>Import data from data source </a:t>
                      </a:r>
                    </a:p>
                  </a:txBody>
                  <a:tcPr/>
                </a:tc>
                <a:extLst>
                  <a:ext uri="{0D108BD9-81ED-4DB2-BD59-A6C34878D82A}">
                    <a16:rowId xmlns:a16="http://schemas.microsoft.com/office/drawing/2014/main" val="1653242629"/>
                  </a:ext>
                </a:extLst>
              </a:tr>
            </a:tbl>
          </a:graphicData>
        </a:graphic>
      </p:graphicFrame>
      <p:graphicFrame>
        <p:nvGraphicFramePr>
          <p:cNvPr id="5" name="Table 4">
            <a:extLst>
              <a:ext uri="{FF2B5EF4-FFF2-40B4-BE49-F238E27FC236}">
                <a16:creationId xmlns:a16="http://schemas.microsoft.com/office/drawing/2014/main" id="{FCA6F464-F279-E31D-B050-8B1221587668}"/>
              </a:ext>
            </a:extLst>
          </p:cNvPr>
          <p:cNvGraphicFramePr>
            <a:graphicFrameLocks noGrp="1"/>
          </p:cNvGraphicFramePr>
          <p:nvPr>
            <p:extLst>
              <p:ext uri="{D42A27DB-BD31-4B8C-83A1-F6EECF244321}">
                <p14:modId xmlns:p14="http://schemas.microsoft.com/office/powerpoint/2010/main" val="1978500832"/>
              </p:ext>
            </p:extLst>
          </p:nvPr>
        </p:nvGraphicFramePr>
        <p:xfrm>
          <a:off x="838199" y="2488558"/>
          <a:ext cx="10515600" cy="370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0046334"/>
                    </a:ext>
                  </a:extLst>
                </a:gridCol>
                <a:gridCol w="5257800">
                  <a:extLst>
                    <a:ext uri="{9D8B030D-6E8A-4147-A177-3AD203B41FA5}">
                      <a16:colId xmlns:a16="http://schemas.microsoft.com/office/drawing/2014/main" val="2510906386"/>
                    </a:ext>
                  </a:extLst>
                </a:gridCol>
              </a:tblGrid>
              <a:tr h="370840">
                <a:tc>
                  <a:txBody>
                    <a:bodyPr/>
                    <a:lstStyle/>
                    <a:p>
                      <a:r>
                        <a:rPr lang="en-US" dirty="0">
                          <a:highlight>
                            <a:srgbClr val="800000"/>
                          </a:highlight>
                        </a:rPr>
                        <a:t>Perform feature  engineering</a:t>
                      </a:r>
                    </a:p>
                  </a:txBody>
                  <a:tcPr/>
                </a:tc>
                <a:tc>
                  <a:txBody>
                    <a:bodyPr/>
                    <a:lstStyle/>
                    <a:p>
                      <a:endParaRPr lang="en-US" dirty="0"/>
                    </a:p>
                  </a:txBody>
                  <a:tcPr/>
                </a:tc>
                <a:extLst>
                  <a:ext uri="{0D108BD9-81ED-4DB2-BD59-A6C34878D82A}">
                    <a16:rowId xmlns:a16="http://schemas.microsoft.com/office/drawing/2014/main" val="3300590033"/>
                  </a:ext>
                </a:extLst>
              </a:tr>
            </a:tbl>
          </a:graphicData>
        </a:graphic>
      </p:graphicFrame>
      <p:graphicFrame>
        <p:nvGraphicFramePr>
          <p:cNvPr id="6" name="Table 5">
            <a:extLst>
              <a:ext uri="{FF2B5EF4-FFF2-40B4-BE49-F238E27FC236}">
                <a16:creationId xmlns:a16="http://schemas.microsoft.com/office/drawing/2014/main" id="{8F8FC329-7794-4927-5D92-D672EA91E920}"/>
              </a:ext>
            </a:extLst>
          </p:cNvPr>
          <p:cNvGraphicFramePr>
            <a:graphicFrameLocks noGrp="1"/>
          </p:cNvGraphicFramePr>
          <p:nvPr>
            <p:extLst>
              <p:ext uri="{D42A27DB-BD31-4B8C-83A1-F6EECF244321}">
                <p14:modId xmlns:p14="http://schemas.microsoft.com/office/powerpoint/2010/main" val="707320271"/>
              </p:ext>
            </p:extLst>
          </p:nvPr>
        </p:nvGraphicFramePr>
        <p:xfrm>
          <a:off x="838198" y="3069113"/>
          <a:ext cx="10515601" cy="365760"/>
        </p:xfrm>
        <a:graphic>
          <a:graphicData uri="http://schemas.openxmlformats.org/drawingml/2006/table">
            <a:tbl>
              <a:tblPr firstRow="1" bandRow="1">
                <a:tableStyleId>{5C22544A-7EE6-4342-B048-85BDC9FD1C3A}</a:tableStyleId>
              </a:tblPr>
              <a:tblGrid>
                <a:gridCol w="10515601">
                  <a:extLst>
                    <a:ext uri="{9D8B030D-6E8A-4147-A177-3AD203B41FA5}">
                      <a16:colId xmlns:a16="http://schemas.microsoft.com/office/drawing/2014/main" val="451901150"/>
                    </a:ext>
                  </a:extLst>
                </a:gridCol>
              </a:tblGrid>
              <a:tr h="200735">
                <a:tc>
                  <a:txBody>
                    <a:bodyPr/>
                    <a:lstStyle/>
                    <a:p>
                      <a:r>
                        <a:rPr lang="en-US" dirty="0">
                          <a:highlight>
                            <a:srgbClr val="800000"/>
                          </a:highlight>
                        </a:rPr>
                        <a:t>Random forest regressor</a:t>
                      </a:r>
                    </a:p>
                  </a:txBody>
                  <a:tcPr/>
                </a:tc>
                <a:extLst>
                  <a:ext uri="{0D108BD9-81ED-4DB2-BD59-A6C34878D82A}">
                    <a16:rowId xmlns:a16="http://schemas.microsoft.com/office/drawing/2014/main" val="3424095914"/>
                  </a:ext>
                </a:extLst>
              </a:tr>
            </a:tbl>
          </a:graphicData>
        </a:graphic>
      </p:graphicFrame>
      <p:graphicFrame>
        <p:nvGraphicFramePr>
          <p:cNvPr id="8" name="Table 7">
            <a:extLst>
              <a:ext uri="{FF2B5EF4-FFF2-40B4-BE49-F238E27FC236}">
                <a16:creationId xmlns:a16="http://schemas.microsoft.com/office/drawing/2014/main" id="{E0F91942-C523-CD0F-F05E-B7FE542A0482}"/>
              </a:ext>
            </a:extLst>
          </p:cNvPr>
          <p:cNvGraphicFramePr>
            <a:graphicFrameLocks noGrp="1"/>
          </p:cNvGraphicFramePr>
          <p:nvPr>
            <p:extLst>
              <p:ext uri="{D42A27DB-BD31-4B8C-83A1-F6EECF244321}">
                <p14:modId xmlns:p14="http://schemas.microsoft.com/office/powerpoint/2010/main" val="1270146891"/>
              </p:ext>
            </p:extLst>
          </p:nvPr>
        </p:nvGraphicFramePr>
        <p:xfrm>
          <a:off x="838199" y="3588152"/>
          <a:ext cx="10515600" cy="36576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350542347"/>
                    </a:ext>
                  </a:extLst>
                </a:gridCol>
              </a:tblGrid>
              <a:tr h="208344">
                <a:tc>
                  <a:txBody>
                    <a:bodyPr/>
                    <a:lstStyle/>
                    <a:p>
                      <a:r>
                        <a:rPr lang="en-US" dirty="0">
                          <a:highlight>
                            <a:srgbClr val="800000"/>
                          </a:highlight>
                        </a:rPr>
                        <a:t>Create Flask app and html file</a:t>
                      </a:r>
                    </a:p>
                  </a:txBody>
                  <a:tcPr/>
                </a:tc>
                <a:extLst>
                  <a:ext uri="{0D108BD9-81ED-4DB2-BD59-A6C34878D82A}">
                    <a16:rowId xmlns:a16="http://schemas.microsoft.com/office/drawing/2014/main" val="93662754"/>
                  </a:ext>
                </a:extLst>
              </a:tr>
            </a:tbl>
          </a:graphicData>
        </a:graphic>
      </p:graphicFrame>
      <p:graphicFrame>
        <p:nvGraphicFramePr>
          <p:cNvPr id="9" name="Table 8">
            <a:extLst>
              <a:ext uri="{FF2B5EF4-FFF2-40B4-BE49-F238E27FC236}">
                <a16:creationId xmlns:a16="http://schemas.microsoft.com/office/drawing/2014/main" id="{6C54A261-0F6B-84C9-95BC-85002C5C67CA}"/>
              </a:ext>
            </a:extLst>
          </p:cNvPr>
          <p:cNvGraphicFramePr>
            <a:graphicFrameLocks noGrp="1"/>
          </p:cNvGraphicFramePr>
          <p:nvPr>
            <p:extLst>
              <p:ext uri="{D42A27DB-BD31-4B8C-83A1-F6EECF244321}">
                <p14:modId xmlns:p14="http://schemas.microsoft.com/office/powerpoint/2010/main" val="717169767"/>
              </p:ext>
            </p:extLst>
          </p:nvPr>
        </p:nvGraphicFramePr>
        <p:xfrm>
          <a:off x="838199" y="4112272"/>
          <a:ext cx="10515600" cy="36576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885515508"/>
                    </a:ext>
                  </a:extLst>
                </a:gridCol>
              </a:tblGrid>
              <a:tr h="0">
                <a:tc>
                  <a:txBody>
                    <a:bodyPr/>
                    <a:lstStyle/>
                    <a:p>
                      <a:r>
                        <a:rPr lang="en-US" dirty="0">
                          <a:highlight>
                            <a:srgbClr val="800000"/>
                          </a:highlight>
                        </a:rPr>
                        <a:t>Run app in </a:t>
                      </a:r>
                      <a:r>
                        <a:rPr lang="en-US" dirty="0" err="1">
                          <a:highlight>
                            <a:srgbClr val="800000"/>
                          </a:highlight>
                        </a:rPr>
                        <a:t>aws</a:t>
                      </a:r>
                      <a:r>
                        <a:rPr lang="en-US" dirty="0">
                          <a:highlight>
                            <a:srgbClr val="800000"/>
                          </a:highlight>
                        </a:rPr>
                        <a:t>  also use </a:t>
                      </a:r>
                      <a:r>
                        <a:rPr lang="en-US" dirty="0" err="1">
                          <a:highlight>
                            <a:srgbClr val="800000"/>
                          </a:highlight>
                        </a:rPr>
                        <a:t>mlflow</a:t>
                      </a:r>
                      <a:r>
                        <a:rPr lang="en-US" dirty="0">
                          <a:highlight>
                            <a:srgbClr val="800000"/>
                          </a:highlight>
                        </a:rPr>
                        <a:t> for tracking</a:t>
                      </a:r>
                    </a:p>
                  </a:txBody>
                  <a:tcPr/>
                </a:tc>
                <a:extLst>
                  <a:ext uri="{0D108BD9-81ED-4DB2-BD59-A6C34878D82A}">
                    <a16:rowId xmlns:a16="http://schemas.microsoft.com/office/drawing/2014/main" val="3722266994"/>
                  </a:ext>
                </a:extLst>
              </a:tr>
            </a:tbl>
          </a:graphicData>
        </a:graphic>
      </p:graphicFrame>
      <p:graphicFrame>
        <p:nvGraphicFramePr>
          <p:cNvPr id="10" name="Table 9">
            <a:extLst>
              <a:ext uri="{FF2B5EF4-FFF2-40B4-BE49-F238E27FC236}">
                <a16:creationId xmlns:a16="http://schemas.microsoft.com/office/drawing/2014/main" id="{7564D442-D237-3E74-BE6B-32B2D942B9C5}"/>
              </a:ext>
            </a:extLst>
          </p:cNvPr>
          <p:cNvGraphicFramePr>
            <a:graphicFrameLocks noGrp="1"/>
          </p:cNvGraphicFramePr>
          <p:nvPr>
            <p:extLst>
              <p:ext uri="{D42A27DB-BD31-4B8C-83A1-F6EECF244321}">
                <p14:modId xmlns:p14="http://schemas.microsoft.com/office/powerpoint/2010/main" val="128800111"/>
              </p:ext>
            </p:extLst>
          </p:nvPr>
        </p:nvGraphicFramePr>
        <p:xfrm>
          <a:off x="838198" y="4627878"/>
          <a:ext cx="10515601" cy="370840"/>
        </p:xfrm>
        <a:graphic>
          <a:graphicData uri="http://schemas.openxmlformats.org/drawingml/2006/table">
            <a:tbl>
              <a:tblPr firstRow="1" bandRow="1">
                <a:tableStyleId>{5C22544A-7EE6-4342-B048-85BDC9FD1C3A}</a:tableStyleId>
              </a:tblPr>
              <a:tblGrid>
                <a:gridCol w="10515601">
                  <a:extLst>
                    <a:ext uri="{9D8B030D-6E8A-4147-A177-3AD203B41FA5}">
                      <a16:colId xmlns:a16="http://schemas.microsoft.com/office/drawing/2014/main" val="4083850737"/>
                    </a:ext>
                  </a:extLst>
                </a:gridCol>
              </a:tblGrid>
              <a:tr h="370840">
                <a:tc>
                  <a:txBody>
                    <a:bodyPr/>
                    <a:lstStyle/>
                    <a:p>
                      <a:r>
                        <a:rPr lang="en-US" dirty="0">
                          <a:highlight>
                            <a:srgbClr val="800000"/>
                          </a:highlight>
                        </a:rPr>
                        <a:t>Input data and feature engineering will be occurred </a:t>
                      </a:r>
                    </a:p>
                  </a:txBody>
                  <a:tcPr/>
                </a:tc>
                <a:extLst>
                  <a:ext uri="{0D108BD9-81ED-4DB2-BD59-A6C34878D82A}">
                    <a16:rowId xmlns:a16="http://schemas.microsoft.com/office/drawing/2014/main" val="1702061007"/>
                  </a:ext>
                </a:extLst>
              </a:tr>
            </a:tbl>
          </a:graphicData>
        </a:graphic>
      </p:graphicFrame>
      <p:graphicFrame>
        <p:nvGraphicFramePr>
          <p:cNvPr id="11" name="Table 10">
            <a:extLst>
              <a:ext uri="{FF2B5EF4-FFF2-40B4-BE49-F238E27FC236}">
                <a16:creationId xmlns:a16="http://schemas.microsoft.com/office/drawing/2014/main" id="{4A47ADC3-388A-B585-7C7D-B11B1EB8DB69}"/>
              </a:ext>
            </a:extLst>
          </p:cNvPr>
          <p:cNvGraphicFramePr>
            <a:graphicFrameLocks noGrp="1"/>
          </p:cNvGraphicFramePr>
          <p:nvPr>
            <p:extLst>
              <p:ext uri="{D42A27DB-BD31-4B8C-83A1-F6EECF244321}">
                <p14:modId xmlns:p14="http://schemas.microsoft.com/office/powerpoint/2010/main" val="2266205891"/>
              </p:ext>
            </p:extLst>
          </p:nvPr>
        </p:nvGraphicFramePr>
        <p:xfrm>
          <a:off x="838197" y="5233792"/>
          <a:ext cx="10515602" cy="370840"/>
        </p:xfrm>
        <a:graphic>
          <a:graphicData uri="http://schemas.openxmlformats.org/drawingml/2006/table">
            <a:tbl>
              <a:tblPr firstRow="1" bandRow="1">
                <a:tableStyleId>{5C22544A-7EE6-4342-B048-85BDC9FD1C3A}</a:tableStyleId>
              </a:tblPr>
              <a:tblGrid>
                <a:gridCol w="10515602">
                  <a:extLst>
                    <a:ext uri="{9D8B030D-6E8A-4147-A177-3AD203B41FA5}">
                      <a16:colId xmlns:a16="http://schemas.microsoft.com/office/drawing/2014/main" val="3644895073"/>
                    </a:ext>
                  </a:extLst>
                </a:gridCol>
              </a:tblGrid>
              <a:tr h="370840">
                <a:tc>
                  <a:txBody>
                    <a:bodyPr/>
                    <a:lstStyle/>
                    <a:p>
                      <a:r>
                        <a:rPr lang="en-US" dirty="0">
                          <a:highlight>
                            <a:srgbClr val="800000"/>
                          </a:highlight>
                        </a:rPr>
                        <a:t>New array data go to model which had been saved </a:t>
                      </a:r>
                    </a:p>
                  </a:txBody>
                  <a:tcPr/>
                </a:tc>
                <a:extLst>
                  <a:ext uri="{0D108BD9-81ED-4DB2-BD59-A6C34878D82A}">
                    <a16:rowId xmlns:a16="http://schemas.microsoft.com/office/drawing/2014/main" val="58784720"/>
                  </a:ext>
                </a:extLst>
              </a:tr>
            </a:tbl>
          </a:graphicData>
        </a:graphic>
      </p:graphicFrame>
      <p:graphicFrame>
        <p:nvGraphicFramePr>
          <p:cNvPr id="12" name="Table 11">
            <a:extLst>
              <a:ext uri="{FF2B5EF4-FFF2-40B4-BE49-F238E27FC236}">
                <a16:creationId xmlns:a16="http://schemas.microsoft.com/office/drawing/2014/main" id="{676CBDD8-4B10-8308-7497-B4F2024BF8D8}"/>
              </a:ext>
            </a:extLst>
          </p:cNvPr>
          <p:cNvGraphicFramePr>
            <a:graphicFrameLocks noGrp="1"/>
          </p:cNvGraphicFramePr>
          <p:nvPr>
            <p:extLst>
              <p:ext uri="{D42A27DB-BD31-4B8C-83A1-F6EECF244321}">
                <p14:modId xmlns:p14="http://schemas.microsoft.com/office/powerpoint/2010/main" val="2224060928"/>
              </p:ext>
            </p:extLst>
          </p:nvPr>
        </p:nvGraphicFramePr>
        <p:xfrm>
          <a:off x="838197" y="5820883"/>
          <a:ext cx="10515601" cy="370840"/>
        </p:xfrm>
        <a:graphic>
          <a:graphicData uri="http://schemas.openxmlformats.org/drawingml/2006/table">
            <a:tbl>
              <a:tblPr firstRow="1" bandRow="1">
                <a:tableStyleId>{5C22544A-7EE6-4342-B048-85BDC9FD1C3A}</a:tableStyleId>
              </a:tblPr>
              <a:tblGrid>
                <a:gridCol w="10515601">
                  <a:extLst>
                    <a:ext uri="{9D8B030D-6E8A-4147-A177-3AD203B41FA5}">
                      <a16:colId xmlns:a16="http://schemas.microsoft.com/office/drawing/2014/main" val="2976848884"/>
                    </a:ext>
                  </a:extLst>
                </a:gridCol>
              </a:tblGrid>
              <a:tr h="370840">
                <a:tc>
                  <a:txBody>
                    <a:bodyPr/>
                    <a:lstStyle/>
                    <a:p>
                      <a:r>
                        <a:rPr lang="en-US" dirty="0">
                          <a:highlight>
                            <a:srgbClr val="800000"/>
                          </a:highlight>
                        </a:rPr>
                        <a:t>Get output</a:t>
                      </a:r>
                    </a:p>
                  </a:txBody>
                  <a:tcPr/>
                </a:tc>
                <a:extLst>
                  <a:ext uri="{0D108BD9-81ED-4DB2-BD59-A6C34878D82A}">
                    <a16:rowId xmlns:a16="http://schemas.microsoft.com/office/drawing/2014/main" val="2643192473"/>
                  </a:ext>
                </a:extLst>
              </a:tr>
            </a:tbl>
          </a:graphicData>
        </a:graphic>
      </p:graphicFrame>
    </p:spTree>
    <p:extLst>
      <p:ext uri="{BB962C8B-B14F-4D97-AF65-F5344CB8AC3E}">
        <p14:creationId xmlns:p14="http://schemas.microsoft.com/office/powerpoint/2010/main" val="394025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9474-DA1C-CA91-63B6-E6B36A6EB2C3}"/>
              </a:ext>
            </a:extLst>
          </p:cNvPr>
          <p:cNvSpPr>
            <a:spLocks noGrp="1"/>
          </p:cNvSpPr>
          <p:nvPr>
            <p:ph type="title"/>
          </p:nvPr>
        </p:nvSpPr>
        <p:spPr>
          <a:xfrm>
            <a:off x="838200" y="365125"/>
            <a:ext cx="10515600" cy="1695169"/>
          </a:xfrm>
        </p:spPr>
        <p:txBody>
          <a:bodyPr/>
          <a:lstStyle/>
          <a:p>
            <a: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 </a:t>
            </a:r>
            <a:br>
              <a:rPr lang="en-US" dirty="0">
                <a:solidFill>
                  <a:srgbClr val="FFC000"/>
                </a:solidFill>
              </a:rPr>
            </a:br>
            <a:r>
              <a:rPr lang="en-US" dirty="0">
                <a:solidFill>
                  <a:srgbClr val="FFC000"/>
                </a:solidFill>
              </a:rPr>
              <a:t>Document version control</a:t>
            </a:r>
          </a:p>
        </p:txBody>
      </p:sp>
      <p:graphicFrame>
        <p:nvGraphicFramePr>
          <p:cNvPr id="4" name="Content Placeholder 3">
            <a:extLst>
              <a:ext uri="{FF2B5EF4-FFF2-40B4-BE49-F238E27FC236}">
                <a16:creationId xmlns:a16="http://schemas.microsoft.com/office/drawing/2014/main" id="{4D5B301B-2009-ADDF-7638-FD4277163990}"/>
              </a:ext>
            </a:extLst>
          </p:cNvPr>
          <p:cNvGraphicFramePr>
            <a:graphicFrameLocks noGrp="1"/>
          </p:cNvGraphicFramePr>
          <p:nvPr>
            <p:ph idx="1"/>
            <p:extLst>
              <p:ext uri="{D42A27DB-BD31-4B8C-83A1-F6EECF244321}">
                <p14:modId xmlns:p14="http://schemas.microsoft.com/office/powerpoint/2010/main" val="4291355186"/>
              </p:ext>
            </p:extLst>
          </p:nvPr>
        </p:nvGraphicFramePr>
        <p:xfrm>
          <a:off x="838200" y="2659863"/>
          <a:ext cx="10515600" cy="357977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928101934"/>
                    </a:ext>
                  </a:extLst>
                </a:gridCol>
                <a:gridCol w="2103120">
                  <a:extLst>
                    <a:ext uri="{9D8B030D-6E8A-4147-A177-3AD203B41FA5}">
                      <a16:colId xmlns:a16="http://schemas.microsoft.com/office/drawing/2014/main" val="1844478000"/>
                    </a:ext>
                  </a:extLst>
                </a:gridCol>
                <a:gridCol w="2103120">
                  <a:extLst>
                    <a:ext uri="{9D8B030D-6E8A-4147-A177-3AD203B41FA5}">
                      <a16:colId xmlns:a16="http://schemas.microsoft.com/office/drawing/2014/main" val="2177533634"/>
                    </a:ext>
                  </a:extLst>
                </a:gridCol>
                <a:gridCol w="2103120">
                  <a:extLst>
                    <a:ext uri="{9D8B030D-6E8A-4147-A177-3AD203B41FA5}">
                      <a16:colId xmlns:a16="http://schemas.microsoft.com/office/drawing/2014/main" val="1332201968"/>
                    </a:ext>
                  </a:extLst>
                </a:gridCol>
                <a:gridCol w="2103120">
                  <a:extLst>
                    <a:ext uri="{9D8B030D-6E8A-4147-A177-3AD203B41FA5}">
                      <a16:colId xmlns:a16="http://schemas.microsoft.com/office/drawing/2014/main" val="3179352136"/>
                    </a:ext>
                  </a:extLst>
                </a:gridCol>
              </a:tblGrid>
              <a:tr h="951438">
                <a:tc>
                  <a:txBody>
                    <a:bodyPr/>
                    <a:lstStyle/>
                    <a:p>
                      <a:r>
                        <a:rPr lang="en-US" dirty="0"/>
                        <a:t>Date issue</a:t>
                      </a:r>
                    </a:p>
                  </a:txBody>
                  <a:tcPr/>
                </a:tc>
                <a:tc>
                  <a:txBody>
                    <a:bodyPr/>
                    <a:lstStyle/>
                    <a:p>
                      <a:r>
                        <a:rPr lang="en-US" dirty="0"/>
                        <a:t>Date last revision</a:t>
                      </a:r>
                    </a:p>
                  </a:txBody>
                  <a:tcPr/>
                </a:tc>
                <a:tc>
                  <a:txBody>
                    <a:bodyPr/>
                    <a:lstStyle/>
                    <a:p>
                      <a:r>
                        <a:rPr lang="en-US" dirty="0"/>
                        <a:t>version</a:t>
                      </a:r>
                    </a:p>
                  </a:txBody>
                  <a:tcPr/>
                </a:tc>
                <a:tc>
                  <a:txBody>
                    <a:bodyPr/>
                    <a:lstStyle/>
                    <a:p>
                      <a:r>
                        <a:rPr lang="en-US" dirty="0"/>
                        <a:t>description</a:t>
                      </a:r>
                    </a:p>
                  </a:txBody>
                  <a:tcPr/>
                </a:tc>
                <a:tc>
                  <a:txBody>
                    <a:bodyPr/>
                    <a:lstStyle/>
                    <a:p>
                      <a:r>
                        <a:rPr lang="en-US" dirty="0"/>
                        <a:t>author</a:t>
                      </a:r>
                    </a:p>
                  </a:txBody>
                  <a:tcPr/>
                </a:tc>
                <a:extLst>
                  <a:ext uri="{0D108BD9-81ED-4DB2-BD59-A6C34878D82A}">
                    <a16:rowId xmlns:a16="http://schemas.microsoft.com/office/drawing/2014/main" val="1516137102"/>
                  </a:ext>
                </a:extLst>
              </a:tr>
              <a:tr h="578734">
                <a:tc>
                  <a:txBody>
                    <a:bodyPr/>
                    <a:lstStyle/>
                    <a:p>
                      <a:r>
                        <a:rPr lang="en-US" baseline="30000"/>
                        <a:t>27th</a:t>
                      </a:r>
                      <a:r>
                        <a:rPr lang="en-US"/>
                        <a:t> </a:t>
                      </a:r>
                      <a:r>
                        <a:rPr lang="en-US" dirty="0"/>
                        <a:t>March 2024</a:t>
                      </a:r>
                    </a:p>
                  </a:txBody>
                  <a:tcPr/>
                </a:tc>
                <a:tc>
                  <a:txBody>
                    <a:bodyPr/>
                    <a:lstStyle/>
                    <a:p>
                      <a:r>
                        <a:rPr lang="en-US" dirty="0"/>
                        <a:t>-------------</a:t>
                      </a:r>
                    </a:p>
                  </a:txBody>
                  <a:tcPr/>
                </a:tc>
                <a:tc>
                  <a:txBody>
                    <a:bodyPr/>
                    <a:lstStyle/>
                    <a:p>
                      <a:r>
                        <a:rPr lang="en-US" dirty="0"/>
                        <a:t>0.0.0</a:t>
                      </a:r>
                    </a:p>
                  </a:txBody>
                  <a:tcPr/>
                </a:tc>
                <a:tc>
                  <a:txBody>
                    <a:bodyPr/>
                    <a:lstStyle/>
                    <a:p>
                      <a:r>
                        <a:rPr lang="en-US" dirty="0"/>
                        <a:t>Started research</a:t>
                      </a:r>
                    </a:p>
                  </a:txBody>
                  <a:tcPr/>
                </a:tc>
                <a:tc>
                  <a:txBody>
                    <a:bodyPr/>
                    <a:lstStyle/>
                    <a:p>
                      <a:r>
                        <a:rPr lang="en-US" dirty="0"/>
                        <a:t>Arijit dey</a:t>
                      </a:r>
                    </a:p>
                  </a:txBody>
                  <a:tcPr/>
                </a:tc>
                <a:extLst>
                  <a:ext uri="{0D108BD9-81ED-4DB2-BD59-A6C34878D82A}">
                    <a16:rowId xmlns:a16="http://schemas.microsoft.com/office/drawing/2014/main" val="469477173"/>
                  </a:ext>
                </a:extLst>
              </a:tr>
              <a:tr h="409920">
                <a:tc>
                  <a:txBody>
                    <a:bodyPr/>
                    <a:lstStyle/>
                    <a:p>
                      <a:r>
                        <a:rPr lang="en-US" dirty="0"/>
                        <a:t>--------------------</a:t>
                      </a:r>
                    </a:p>
                  </a:txBody>
                  <a:tcPr/>
                </a:tc>
                <a:tc>
                  <a:txBody>
                    <a:bodyPr/>
                    <a:lstStyle/>
                    <a:p>
                      <a:r>
                        <a:rPr lang="en-US" dirty="0"/>
                        <a:t>4thapril 2024</a:t>
                      </a:r>
                    </a:p>
                  </a:txBody>
                  <a:tcPr/>
                </a:tc>
                <a:tc>
                  <a:txBody>
                    <a:bodyPr/>
                    <a:lstStyle/>
                    <a:p>
                      <a:r>
                        <a:rPr lang="en-US" dirty="0"/>
                        <a:t>0.0.1</a:t>
                      </a:r>
                    </a:p>
                  </a:txBody>
                  <a:tcPr/>
                </a:tc>
                <a:tc>
                  <a:txBody>
                    <a:bodyPr/>
                    <a:lstStyle/>
                    <a:p>
                      <a:r>
                        <a:rPr lang="en-US" dirty="0"/>
                        <a:t>Project completed</a:t>
                      </a:r>
                    </a:p>
                  </a:txBody>
                  <a:tcPr/>
                </a:tc>
                <a:tc>
                  <a:txBody>
                    <a:bodyPr/>
                    <a:lstStyle/>
                    <a:p>
                      <a:r>
                        <a:rPr lang="en-US" dirty="0"/>
                        <a:t>Arijit dey </a:t>
                      </a:r>
                    </a:p>
                  </a:txBody>
                  <a:tcPr/>
                </a:tc>
                <a:extLst>
                  <a:ext uri="{0D108BD9-81ED-4DB2-BD59-A6C34878D82A}">
                    <a16:rowId xmlns:a16="http://schemas.microsoft.com/office/drawing/2014/main" val="921283253"/>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1672460"/>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29275487"/>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57682563"/>
                  </a:ext>
                </a:extLst>
              </a:tr>
              <a:tr h="40992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26933617"/>
                  </a:ext>
                </a:extLst>
              </a:tr>
            </a:tbl>
          </a:graphicData>
        </a:graphic>
      </p:graphicFrame>
    </p:spTree>
    <p:extLst>
      <p:ext uri="{BB962C8B-B14F-4D97-AF65-F5344CB8AC3E}">
        <p14:creationId xmlns:p14="http://schemas.microsoft.com/office/powerpoint/2010/main" val="231654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5707-A825-11E1-A5D8-7ED2AB67A09F}"/>
              </a:ext>
            </a:extLst>
          </p:cNvPr>
          <p:cNvSpPr>
            <a:spLocks noGrp="1"/>
          </p:cNvSpPr>
          <p:nvPr>
            <p:ph type="ctrTitle"/>
          </p:nvPr>
        </p:nvSpPr>
        <p:spPr>
          <a:xfrm>
            <a:off x="625033" y="960699"/>
            <a:ext cx="3541853" cy="1898247"/>
          </a:xfrm>
        </p:spPr>
        <p:txBody>
          <a:bodyPr>
            <a:normAutofit fontScale="90000"/>
          </a:bodyPr>
          <a:lstStyle/>
          <a:p>
            <a: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t>                                                                                                                                   High Level Document (HLD) </a:t>
            </a: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t>                                                                                               </a:t>
            </a: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r>
              <a:rPr lang="en-US" altLang="en-US" sz="4900" dirty="0">
                <a:solidFill>
                  <a:srgbClr val="0070C0"/>
                </a:solidFill>
                <a:latin typeface="Arial" panose="020B0604020202020204" pitchFamily="34" charset="0"/>
              </a:rPr>
              <a:t>A</a:t>
            </a:r>
            <a:r>
              <a:rPr kumimoji="0" lang="en-US" altLang="en-US" sz="4900" b="0" i="0" u="none" strike="noStrike" cap="none" normalizeH="0" baseline="0" dirty="0">
                <a:ln>
                  <a:noFill/>
                </a:ln>
                <a:solidFill>
                  <a:srgbClr val="0070C0"/>
                </a:solidFill>
                <a:effectLst/>
                <a:latin typeface="Arial" panose="020B0604020202020204" pitchFamily="34" charset="0"/>
              </a:rPr>
              <a:t>bstract</a:t>
            </a:r>
            <a:br>
              <a:rPr kumimoji="0" lang="en-US" altLang="en-US" sz="27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4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400" dirty="0"/>
          </a:p>
        </p:txBody>
      </p:sp>
      <p:sp>
        <p:nvSpPr>
          <p:cNvPr id="3" name="Subtitle 2">
            <a:extLst>
              <a:ext uri="{FF2B5EF4-FFF2-40B4-BE49-F238E27FC236}">
                <a16:creationId xmlns:a16="http://schemas.microsoft.com/office/drawing/2014/main" id="{77D10BCC-76D4-2470-ACDB-36C5A12D7CFC}"/>
              </a:ext>
            </a:extLst>
          </p:cNvPr>
          <p:cNvSpPr>
            <a:spLocks noGrp="1"/>
          </p:cNvSpPr>
          <p:nvPr>
            <p:ph type="subTitle" idx="1"/>
          </p:nvPr>
        </p:nvSpPr>
        <p:spPr>
          <a:xfrm>
            <a:off x="335666" y="2858947"/>
            <a:ext cx="11609407" cy="3183037"/>
          </a:xfrm>
        </p:spPr>
        <p:txBody>
          <a:bodyPr>
            <a:normAutofit/>
          </a:bodyPr>
          <a:lstStyle/>
          <a:p>
            <a:pPr algn="just">
              <a:lnSpc>
                <a:spcPct val="100000"/>
              </a:lnSpc>
            </a:pPr>
            <a:r>
              <a:rPr lang="en-US" b="0" i="0" dirty="0">
                <a:solidFill>
                  <a:srgbClr val="0D0D0D"/>
                </a:solidFill>
                <a:effectLst/>
                <a:latin typeface="Söhne"/>
              </a:rPr>
              <a:t>The Flight Ticket Price Prediction System is a data-driven solution aimed at accurately forecasting flight ticket prices to assist travelers in making informed decisions. Leveraging historical flight data and machine learning algorithms, the system predicts future ticket prices based on various factors such as route, date, airline, and passenger demand. By analyzing trends and patterns in past data, the system provides users with reliable estimates of ticket prices, enabling them to plan their travel itineraries more efficiently and economically. The implementation of this system not only benefits individual travelers but also contributes to the optimization of airline revenue management strategies.</a:t>
            </a:r>
            <a:endParaRPr lang="en-US" i="1" dirty="0"/>
          </a:p>
        </p:txBody>
      </p:sp>
    </p:spTree>
    <p:extLst>
      <p:ext uri="{BB962C8B-B14F-4D97-AF65-F5344CB8AC3E}">
        <p14:creationId xmlns:p14="http://schemas.microsoft.com/office/powerpoint/2010/main" val="14625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A6B9-71A3-13CD-3F0E-8FC6A7E162E6}"/>
              </a:ext>
            </a:extLst>
          </p:cNvPr>
          <p:cNvSpPr>
            <a:spLocks noGrp="1"/>
          </p:cNvSpPr>
          <p:nvPr>
            <p:ph type="title"/>
          </p:nvPr>
        </p:nvSpPr>
        <p:spPr>
          <a:xfrm>
            <a:off x="838200" y="365125"/>
            <a:ext cx="10515600" cy="1695169"/>
          </a:xfrm>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lang="en-US" altLang="en-US" sz="3600" dirty="0">
                <a:solidFill>
                  <a:srgbClr val="0070C0"/>
                </a:solidFill>
                <a:latin typeface="Arial" panose="020B0604020202020204" pitchFamily="34" charset="0"/>
              </a:rPr>
              <a:t>I</a:t>
            </a:r>
            <a:r>
              <a:rPr kumimoji="0" lang="en-US" altLang="en-US" sz="3600" b="0" i="0" u="none" strike="noStrike" cap="none" normalizeH="0" baseline="0" dirty="0">
                <a:ln>
                  <a:noFill/>
                </a:ln>
                <a:solidFill>
                  <a:srgbClr val="0070C0"/>
                </a:solidFill>
                <a:effectLst/>
                <a:latin typeface="Arial" panose="020B0604020202020204" pitchFamily="34" charset="0"/>
              </a:rPr>
              <a:t>ntroduction</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78E8C138-97C1-E45F-37F3-DE9F504D2ACF}"/>
              </a:ext>
            </a:extLst>
          </p:cNvPr>
          <p:cNvSpPr>
            <a:spLocks noGrp="1"/>
          </p:cNvSpPr>
          <p:nvPr>
            <p:ph idx="1"/>
          </p:nvPr>
        </p:nvSpPr>
        <p:spPr>
          <a:xfrm>
            <a:off x="838200" y="2627453"/>
            <a:ext cx="10515600" cy="3549510"/>
          </a:xfrm>
        </p:spPr>
        <p:txBody>
          <a:bodyPr/>
          <a:lstStyle/>
          <a:p>
            <a:pPr marL="0" indent="0">
              <a:buNone/>
            </a:pPr>
            <a:r>
              <a:rPr lang="en-US" dirty="0">
                <a:solidFill>
                  <a:srgbClr val="C00000"/>
                </a:solidFill>
              </a:rPr>
              <a:t>Why this High-Level Design Document?</a:t>
            </a:r>
          </a:p>
          <a:p>
            <a:pPr marL="0" indent="0" algn="just">
              <a:buNone/>
            </a:pPr>
            <a:r>
              <a:rPr lang="en-US" dirty="0"/>
              <a:t>The purpose of this High-Level Design (HLD) Document is to add the necessary detail to the current project description to represent a suitable model for coding. This document is also intended to help detect contradictions prior to coding and can be used as a reference manual for how the modules interact at a high level.</a:t>
            </a:r>
          </a:p>
        </p:txBody>
      </p:sp>
    </p:spTree>
    <p:extLst>
      <p:ext uri="{BB962C8B-B14F-4D97-AF65-F5344CB8AC3E}">
        <p14:creationId xmlns:p14="http://schemas.microsoft.com/office/powerpoint/2010/main" val="202407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4BF3-3668-D85C-EF9B-37463B44E643}"/>
              </a:ext>
            </a:extLst>
          </p:cNvPr>
          <p:cNvSpPr>
            <a:spLocks noGrp="1"/>
          </p:cNvSpPr>
          <p:nvPr>
            <p:ph type="title"/>
          </p:nvPr>
        </p:nvSpPr>
        <p:spPr>
          <a:xfrm>
            <a:off x="838200" y="365125"/>
            <a:ext cx="10515600" cy="861791"/>
          </a:xfrm>
        </p:spPr>
        <p:txBody>
          <a:bodyPr>
            <a:normAutofit fontScale="90000"/>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24B4AC71-0F9C-1674-5D80-2D62A206FC7F}"/>
              </a:ext>
            </a:extLst>
          </p:cNvPr>
          <p:cNvSpPr>
            <a:spLocks noGrp="1"/>
          </p:cNvSpPr>
          <p:nvPr>
            <p:ph idx="1"/>
          </p:nvPr>
        </p:nvSpPr>
        <p:spPr>
          <a:xfrm>
            <a:off x="838200" y="1099595"/>
            <a:ext cx="10515600" cy="5077368"/>
          </a:xfrm>
        </p:spPr>
        <p:txBody>
          <a:bodyPr>
            <a:normAutofit fontScale="92500" lnSpcReduction="20000"/>
          </a:bodyPr>
          <a:lstStyle/>
          <a:p>
            <a:pPr marL="0" indent="0">
              <a:buNone/>
            </a:pPr>
            <a:r>
              <a:rPr lang="en-US" dirty="0">
                <a:solidFill>
                  <a:srgbClr val="C00000"/>
                </a:solidFill>
              </a:rPr>
              <a:t>The HLD will:-</a:t>
            </a:r>
          </a:p>
          <a:p>
            <a:pPr marL="0" indent="0">
              <a:buNone/>
            </a:pPr>
            <a:r>
              <a:rPr lang="en-US" sz="2000" i="1" dirty="0"/>
              <a:t> .Present all of the design aspects and define them in detail </a:t>
            </a:r>
          </a:p>
          <a:p>
            <a:pPr marL="0" indent="0">
              <a:buNone/>
            </a:pPr>
            <a:r>
              <a:rPr lang="en-US" sz="2000" i="1" dirty="0"/>
              <a:t>.Describe the user interface being implemented</a:t>
            </a:r>
          </a:p>
          <a:p>
            <a:pPr marL="0" indent="0">
              <a:buNone/>
            </a:pPr>
            <a:r>
              <a:rPr lang="en-US" sz="2000" i="1" dirty="0"/>
              <a:t>.Describe the hardware and software interfaces</a:t>
            </a:r>
          </a:p>
          <a:p>
            <a:pPr marL="0" indent="0">
              <a:buNone/>
            </a:pPr>
            <a:r>
              <a:rPr lang="en-US" sz="2000" i="1" dirty="0"/>
              <a:t>.Describe the performance requirements</a:t>
            </a:r>
          </a:p>
          <a:p>
            <a:pPr marL="0" indent="0">
              <a:buNone/>
            </a:pPr>
            <a:r>
              <a:rPr lang="en-US" sz="2000" i="1" dirty="0"/>
              <a:t>.Include design features and the architecture of the project</a:t>
            </a:r>
          </a:p>
          <a:p>
            <a:pPr marL="0" indent="0">
              <a:buNone/>
            </a:pPr>
            <a:r>
              <a:rPr lang="en-US" sz="2000" i="1" dirty="0"/>
              <a:t>. List and describe the non-functional attributes like:     </a:t>
            </a:r>
          </a:p>
          <a:p>
            <a:pPr marL="0" indent="0">
              <a:buNone/>
            </a:pPr>
            <a:r>
              <a:rPr lang="en-US" sz="2000" i="1" dirty="0"/>
              <a:t>-Security</a:t>
            </a:r>
          </a:p>
          <a:p>
            <a:pPr marL="0" indent="0">
              <a:buNone/>
            </a:pPr>
            <a:r>
              <a:rPr lang="en-US" sz="2000" i="1" dirty="0"/>
              <a:t>-Reliability</a:t>
            </a:r>
          </a:p>
          <a:p>
            <a:pPr marL="0" indent="0">
              <a:buNone/>
            </a:pPr>
            <a:r>
              <a:rPr lang="en-US" sz="2000" i="1" dirty="0"/>
              <a:t>-Maintainability</a:t>
            </a:r>
          </a:p>
          <a:p>
            <a:pPr marL="0" indent="0">
              <a:buNone/>
            </a:pPr>
            <a:r>
              <a:rPr lang="en-US" sz="2000" i="1" dirty="0"/>
              <a:t>-Portability</a:t>
            </a:r>
          </a:p>
          <a:p>
            <a:pPr marL="0" indent="0">
              <a:buNone/>
            </a:pPr>
            <a:r>
              <a:rPr lang="en-US" sz="2000" i="1" dirty="0"/>
              <a:t>-Reusability</a:t>
            </a:r>
          </a:p>
          <a:p>
            <a:pPr marL="0" indent="0">
              <a:buNone/>
            </a:pPr>
            <a:r>
              <a:rPr lang="en-US" sz="2000" i="1" dirty="0"/>
              <a:t>-Application compatibility</a:t>
            </a:r>
          </a:p>
          <a:p>
            <a:pPr marL="0" indent="0">
              <a:buNone/>
            </a:pPr>
            <a:r>
              <a:rPr lang="en-US" sz="2000" i="1" dirty="0"/>
              <a:t>-Resource utilization</a:t>
            </a:r>
          </a:p>
          <a:p>
            <a:pPr marL="0" indent="0">
              <a:buNone/>
            </a:pPr>
            <a:r>
              <a:rPr lang="en-US" sz="2000" i="1" dirty="0"/>
              <a:t>-Serviceability</a:t>
            </a:r>
          </a:p>
        </p:txBody>
      </p:sp>
    </p:spTree>
    <p:extLst>
      <p:ext uri="{BB962C8B-B14F-4D97-AF65-F5344CB8AC3E}">
        <p14:creationId xmlns:p14="http://schemas.microsoft.com/office/powerpoint/2010/main" val="352909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6B41-3074-8539-150F-3BFC9E4C061B}"/>
              </a:ext>
            </a:extLst>
          </p:cNvPr>
          <p:cNvSpPr>
            <a:spLocks noGrp="1"/>
          </p:cNvSpPr>
          <p:nvPr>
            <p:ph type="title"/>
          </p:nvPr>
        </p:nvSpPr>
        <p:spPr>
          <a:xfrm>
            <a:off x="838200" y="474562"/>
            <a:ext cx="10515600" cy="1238490"/>
          </a:xfrm>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kumimoji="0" lang="en-US" altLang="en-US" sz="4000" b="0" i="0" u="none" strike="noStrike" cap="none" normalizeH="0" baseline="0" dirty="0">
                <a:ln>
                  <a:noFill/>
                </a:ln>
                <a:solidFill>
                  <a:srgbClr val="0070C0"/>
                </a:solidFill>
                <a:effectLst/>
                <a:latin typeface="Arial" panose="020B0604020202020204" pitchFamily="34" charset="0"/>
              </a:rPr>
              <a:t>scope</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E1A58133-3D1B-5BF9-9D5A-0D4C5A22CA78}"/>
              </a:ext>
            </a:extLst>
          </p:cNvPr>
          <p:cNvSpPr>
            <a:spLocks noGrp="1"/>
          </p:cNvSpPr>
          <p:nvPr>
            <p:ph idx="1"/>
          </p:nvPr>
        </p:nvSpPr>
        <p:spPr>
          <a:xfrm>
            <a:off x="752354" y="1909823"/>
            <a:ext cx="11250592" cy="4267140"/>
          </a:xfrm>
        </p:spPr>
        <p:txBody>
          <a:bodyPr>
            <a:normAutofit/>
          </a:bodyPr>
          <a:lstStyle/>
          <a:p>
            <a:pPr marL="0" indent="0" algn="just">
              <a:buNone/>
            </a:pPr>
            <a:r>
              <a:rPr lang="en-US" sz="2400" b="0" i="0" dirty="0">
                <a:solidFill>
                  <a:srgbClr val="0D0D0D"/>
                </a:solidFill>
                <a:effectLst/>
                <a:latin typeface="Söhne"/>
              </a:rPr>
              <a:t>The flight ticket price prediction system aims to develop and deploy machine learning models that accurately forecast the prices of flight tickets based on historical data and relevant factors such as route, date, airline, and demand. The scope includes data collection, preprocessing, feature selection, model development, evaluation, and deployment of a user-friendly interface for accessing predicted prices. Continuous monitoring and updates will ensure the system remains robust and provides valuable insights for travelers and airlines alike.</a:t>
            </a:r>
            <a:endParaRPr lang="en-US" sz="2400" i="1" dirty="0"/>
          </a:p>
        </p:txBody>
      </p:sp>
    </p:spTree>
    <p:extLst>
      <p:ext uri="{BB962C8B-B14F-4D97-AF65-F5344CB8AC3E}">
        <p14:creationId xmlns:p14="http://schemas.microsoft.com/office/powerpoint/2010/main" val="179032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8E1-6CA8-FD5D-9AAF-380C4A413016}"/>
              </a:ext>
            </a:extLst>
          </p:cNvPr>
          <p:cNvSpPr>
            <a:spLocks noGrp="1"/>
          </p:cNvSpPr>
          <p:nvPr>
            <p:ph type="title"/>
          </p:nvPr>
        </p:nvSpPr>
        <p:spPr>
          <a:xfrm>
            <a:off x="838200" y="681037"/>
            <a:ext cx="10515600" cy="1009651"/>
          </a:xfrm>
        </p:spPr>
        <p:txBody>
          <a:bodyPr>
            <a:normAutofit fontScale="90000"/>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lang="en-US" sz="4000" b="0" i="0" dirty="0">
                <a:solidFill>
                  <a:srgbClr val="0070C0"/>
                </a:solidFill>
                <a:effectLst/>
                <a:latin typeface="Söhne"/>
              </a:rPr>
              <a:t>Product Perspective</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D6AACBE1-34F8-58CF-831E-F47CB3829CBE}"/>
              </a:ext>
            </a:extLst>
          </p:cNvPr>
          <p:cNvSpPr>
            <a:spLocks noGrp="1"/>
          </p:cNvSpPr>
          <p:nvPr>
            <p:ph idx="1"/>
          </p:nvPr>
        </p:nvSpPr>
        <p:spPr/>
        <p:txBody>
          <a:bodyPr>
            <a:normAutofit/>
          </a:bodyPr>
          <a:lstStyle/>
          <a:p>
            <a:pPr algn="l"/>
            <a:r>
              <a:rPr lang="en-US" sz="2000" b="0" i="0" dirty="0">
                <a:solidFill>
                  <a:srgbClr val="0D0D0D"/>
                </a:solidFill>
                <a:effectLst/>
                <a:latin typeface="Söhne"/>
              </a:rPr>
              <a:t>The Flight Ticket Price Prediction product offers a valuable solution for both travelers and airlines by accurately forecasting flight ticket prices. For travelers, it provides the ability to plan and budget their trips effectively, enabling them to make informed decisions regarding booking timings and destinations. This leads to cost savings and a better travel experience.</a:t>
            </a:r>
          </a:p>
          <a:p>
            <a:pPr algn="l"/>
            <a:r>
              <a:rPr lang="en-US" sz="2000" b="0" i="0" dirty="0">
                <a:solidFill>
                  <a:srgbClr val="0D0D0D"/>
                </a:solidFill>
                <a:effectLst/>
                <a:latin typeface="Söhne"/>
              </a:rPr>
              <a:t>For airlines, the product offers insights into demand patterns and pricing trends, facilitating revenue optimization strategies. By understanding future price fluctuations, airlines can adjust ticket prices dynamically to maximize revenue while ensuring competitive pricing in the market.</a:t>
            </a:r>
          </a:p>
          <a:p>
            <a:pPr algn="l"/>
            <a:r>
              <a:rPr lang="en-US" sz="2000" b="0" i="0" dirty="0">
                <a:solidFill>
                  <a:srgbClr val="0D0D0D"/>
                </a:solidFill>
                <a:effectLst/>
                <a:latin typeface="Söhne"/>
              </a:rPr>
              <a:t>Overall, the Flight Ticket Price Prediction product enhances the efficiency of travel planning, improves customer satisfaction, and aids airlines in revenue management, thereby contributing to the growth and success of the travel industry.</a:t>
            </a:r>
          </a:p>
          <a:p>
            <a:pPr marL="0" indent="0" algn="just">
              <a:buNone/>
            </a:pPr>
            <a:endParaRPr lang="en-US" sz="2400" i="1" dirty="0"/>
          </a:p>
        </p:txBody>
      </p:sp>
    </p:spTree>
    <p:extLst>
      <p:ext uri="{BB962C8B-B14F-4D97-AF65-F5344CB8AC3E}">
        <p14:creationId xmlns:p14="http://schemas.microsoft.com/office/powerpoint/2010/main" val="97270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C485-A3D0-F628-D454-B7C863FCEDB2}"/>
              </a:ext>
            </a:extLst>
          </p:cNvPr>
          <p:cNvSpPr>
            <a:spLocks noGrp="1"/>
          </p:cNvSpPr>
          <p:nvPr>
            <p:ph type="title"/>
          </p:nvPr>
        </p:nvSpPr>
        <p:spPr>
          <a:xfrm>
            <a:off x="838200" y="532436"/>
            <a:ext cx="10515600" cy="1006998"/>
          </a:xfrm>
        </p:spPr>
        <p:txBody>
          <a:bodyPr>
            <a:normAutofit fontScale="90000"/>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lang="en-US" altLang="en-US" sz="1200" dirty="0">
                <a:solidFill>
                  <a:schemeClr val="tx1">
                    <a:lumMod val="85000"/>
                    <a:lumOff val="15000"/>
                  </a:schemeClr>
                </a:solidFill>
                <a:latin typeface="Arial" panose="020B0604020202020204" pitchFamily="34" charset="0"/>
              </a:rPr>
            </a:br>
            <a:r>
              <a:rPr lang="en-US" b="0" i="0" dirty="0">
                <a:solidFill>
                  <a:srgbClr val="0070C0"/>
                </a:solidFill>
                <a:effectLst/>
                <a:latin typeface="Söhne"/>
              </a:rPr>
              <a:t>Problem statement</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endParaRPr lang="en-US" sz="1200" dirty="0"/>
          </a:p>
        </p:txBody>
      </p:sp>
      <p:sp>
        <p:nvSpPr>
          <p:cNvPr id="3" name="Content Placeholder 2">
            <a:extLst>
              <a:ext uri="{FF2B5EF4-FFF2-40B4-BE49-F238E27FC236}">
                <a16:creationId xmlns:a16="http://schemas.microsoft.com/office/drawing/2014/main" id="{B37BB315-870E-3807-CE88-A7910EC98D5C}"/>
              </a:ext>
            </a:extLst>
          </p:cNvPr>
          <p:cNvSpPr>
            <a:spLocks noGrp="1"/>
          </p:cNvSpPr>
          <p:nvPr>
            <p:ph idx="1"/>
          </p:nvPr>
        </p:nvSpPr>
        <p:spPr/>
        <p:txBody>
          <a:bodyPr>
            <a:normAutofit/>
          </a:bodyPr>
          <a:lstStyle/>
          <a:p>
            <a:pPr algn="l"/>
            <a:r>
              <a:rPr lang="en-US" sz="2000" b="0" i="0" dirty="0">
                <a:solidFill>
                  <a:srgbClr val="0D0D0D"/>
                </a:solidFill>
                <a:effectLst/>
                <a:latin typeface="Söhne"/>
              </a:rPr>
              <a:t>The problem statement revolves around the challenge of accurately predicting flight ticket prices, which are influenced by various factors such as route, date, time of booking, airline, and demand fluctuations. The objective is to develop a machine learning model that can analyze historical flight data and generate reliable forecasts of ticket prices for future flights.</a:t>
            </a:r>
          </a:p>
          <a:p>
            <a:pPr algn="l"/>
            <a:r>
              <a:rPr lang="en-US" sz="2000" b="0" i="0" dirty="0">
                <a:solidFill>
                  <a:srgbClr val="0D0D0D"/>
                </a:solidFill>
                <a:effectLst/>
                <a:latin typeface="Söhne"/>
              </a:rPr>
              <a:t>The primary issue is the lack of transparency and predictability in airline ticket pricing, leading to uncertainty for travelers and missed opportunities for cost savings. Additionally, airlines face challenges in effectively managing pricing strategies to optimize revenue while remaining competitive in the market.</a:t>
            </a:r>
          </a:p>
          <a:p>
            <a:pPr algn="l"/>
            <a:r>
              <a:rPr lang="en-US" sz="2000" b="0" i="0" dirty="0">
                <a:solidFill>
                  <a:srgbClr val="0D0D0D"/>
                </a:solidFill>
                <a:effectLst/>
                <a:latin typeface="Söhne"/>
              </a:rPr>
              <a:t>The goal of this project is to address these challenges by creating a predictive model that leverages historical data to forecast flight ticket prices with high accuracy. By doing so, we aim to provide travelers with valuable insights for planning their trips and assist airlines in optimizing their revenue management strategies.</a:t>
            </a:r>
          </a:p>
        </p:txBody>
      </p:sp>
    </p:spTree>
    <p:extLst>
      <p:ext uri="{BB962C8B-B14F-4D97-AF65-F5344CB8AC3E}">
        <p14:creationId xmlns:p14="http://schemas.microsoft.com/office/powerpoint/2010/main" val="394772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0EB6-3A9F-F371-9EDB-B525C1A662F8}"/>
              </a:ext>
            </a:extLst>
          </p:cNvPr>
          <p:cNvSpPr>
            <a:spLocks noGrp="1"/>
          </p:cNvSpPr>
          <p:nvPr>
            <p:ph type="title"/>
          </p:nvPr>
        </p:nvSpPr>
        <p:spPr>
          <a:xfrm>
            <a:off x="838200" y="365125"/>
            <a:ext cx="10515600" cy="1128009"/>
          </a:xfrm>
        </p:spPr>
        <p:txBody>
          <a:bodyPr>
            <a:normAutofit/>
          </a:bodyPr>
          <a:lstStyle/>
          <a:p>
            <a: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t>High Level Document (HLD)</a:t>
            </a: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br>
              <a:rPr kumimoji="0" lang="en-US" altLang="en-US" sz="1200" b="0" i="0" u="none" strike="noStrike" cap="none" normalizeH="0" baseline="0" dirty="0">
                <a:ln>
                  <a:noFill/>
                </a:ln>
                <a:solidFill>
                  <a:schemeClr val="tx1">
                    <a:lumMod val="85000"/>
                    <a:lumOff val="15000"/>
                  </a:schemeClr>
                </a:solidFill>
                <a:effectLst/>
                <a:latin typeface="Arial" panose="020B0604020202020204" pitchFamily="34" charset="0"/>
              </a:rPr>
            </a:br>
            <a:r>
              <a:rPr lang="en-US" sz="4000" b="0" i="0" dirty="0">
                <a:solidFill>
                  <a:srgbClr val="0070C0"/>
                </a:solidFill>
                <a:effectLst/>
                <a:latin typeface="Söhne"/>
              </a:rPr>
              <a:t>Proposed Solution</a:t>
            </a:r>
            <a:endParaRPr lang="en-US" sz="4000" dirty="0">
              <a:solidFill>
                <a:srgbClr val="0070C0"/>
              </a:solidFill>
            </a:endParaRPr>
          </a:p>
        </p:txBody>
      </p:sp>
      <p:sp>
        <p:nvSpPr>
          <p:cNvPr id="3" name="Content Placeholder 2">
            <a:extLst>
              <a:ext uri="{FF2B5EF4-FFF2-40B4-BE49-F238E27FC236}">
                <a16:creationId xmlns:a16="http://schemas.microsoft.com/office/drawing/2014/main" id="{B354CC77-D9EF-3C2E-4AC8-1A2CF77F8FB5}"/>
              </a:ext>
            </a:extLst>
          </p:cNvPr>
          <p:cNvSpPr>
            <a:spLocks noGrp="1"/>
          </p:cNvSpPr>
          <p:nvPr>
            <p:ph idx="1"/>
          </p:nvPr>
        </p:nvSpPr>
        <p:spPr/>
        <p:txBody>
          <a:bodyPr>
            <a:normAutofit/>
          </a:bodyPr>
          <a:lstStyle/>
          <a:p>
            <a:pPr algn="l"/>
            <a:r>
              <a:rPr lang="en-US" sz="1200" b="0" i="0" dirty="0">
                <a:solidFill>
                  <a:srgbClr val="0D0D0D"/>
                </a:solidFill>
                <a:effectLst/>
                <a:latin typeface="Söhne"/>
              </a:rPr>
              <a:t>The proposed solution involves leveraging machine learning algorithms to analyze historical flight data and predict future ticket prices accurately. The solution encompasses the following steps:</a:t>
            </a:r>
          </a:p>
          <a:p>
            <a:pPr algn="l">
              <a:buFont typeface="+mj-lt"/>
              <a:buAutoNum type="arabicPeriod"/>
            </a:pPr>
            <a:r>
              <a:rPr lang="en-US" sz="1200" b="0" i="0" dirty="0">
                <a:solidFill>
                  <a:srgbClr val="0D0D0D"/>
                </a:solidFill>
                <a:effectLst/>
                <a:latin typeface="Söhne"/>
              </a:rPr>
              <a:t>Data Collection: Gather comprehensive historical flight data from various sources, including airlines, travel agencies, and online ticket platforms.</a:t>
            </a:r>
          </a:p>
          <a:p>
            <a:pPr algn="l">
              <a:buFont typeface="+mj-lt"/>
              <a:buAutoNum type="arabicPeriod"/>
            </a:pPr>
            <a:r>
              <a:rPr lang="en-US" sz="1200" b="0" i="0" dirty="0">
                <a:solidFill>
                  <a:srgbClr val="0D0D0D"/>
                </a:solidFill>
                <a:effectLst/>
                <a:latin typeface="Söhne"/>
              </a:rPr>
              <a:t>Data Preprocessing: Clean and preprocess the collected data to handle missing values, outliers, and inconsistencies. Perform feature engineering to extract relevant information and prepare the data for modeling.</a:t>
            </a:r>
          </a:p>
          <a:p>
            <a:pPr algn="l">
              <a:buFont typeface="+mj-lt"/>
              <a:buAutoNum type="arabicPeriod"/>
            </a:pPr>
            <a:r>
              <a:rPr lang="en-US" sz="1200" b="0" i="0" dirty="0">
                <a:solidFill>
                  <a:srgbClr val="0D0D0D"/>
                </a:solidFill>
                <a:effectLst/>
                <a:latin typeface="Söhne"/>
              </a:rPr>
              <a:t>Feature Selection: Identify key features that influence flight ticket prices, such as departure date, destination, airline, time of booking, and historical pricing trends.</a:t>
            </a:r>
          </a:p>
          <a:p>
            <a:pPr algn="l">
              <a:buFont typeface="+mj-lt"/>
              <a:buAutoNum type="arabicPeriod"/>
            </a:pPr>
            <a:r>
              <a:rPr lang="en-US" sz="1200" b="0" i="0" dirty="0">
                <a:solidFill>
                  <a:srgbClr val="0D0D0D"/>
                </a:solidFill>
                <a:effectLst/>
                <a:latin typeface="Söhne"/>
              </a:rPr>
              <a:t>Model Development: Develop machine learning models, such as linear regression, decision trees, random forests, or gradient boosting, to predict ticket prices based on the selected features. Train the models using the preprocessed data and optimize their performance using techniques like hyperparameter tuning and cross-validation.</a:t>
            </a:r>
          </a:p>
          <a:p>
            <a:pPr algn="l">
              <a:buFont typeface="+mj-lt"/>
              <a:buAutoNum type="arabicPeriod"/>
            </a:pPr>
            <a:endParaRPr lang="en-US" sz="1200" b="0" i="0" dirty="0">
              <a:solidFill>
                <a:srgbClr val="0D0D0D"/>
              </a:solidFill>
              <a:effectLst/>
              <a:latin typeface="Söhne"/>
            </a:endParaRPr>
          </a:p>
          <a:p>
            <a:pPr algn="l">
              <a:buFont typeface="+mj-lt"/>
              <a:buAutoNum type="arabicPeriod"/>
            </a:pPr>
            <a:r>
              <a:rPr lang="en-US" sz="1200" b="0" i="0" dirty="0">
                <a:solidFill>
                  <a:srgbClr val="0D0D0D"/>
                </a:solidFill>
                <a:effectLst/>
                <a:latin typeface="Söhne"/>
              </a:rPr>
              <a:t>Model Evaluation: Evaluate the performance of the trained models using metrics such as Mean Absolute Error (MAE), Root Mean Square Error (RMSE), and R-squared. Select the best-performing model for deployment.</a:t>
            </a:r>
          </a:p>
          <a:p>
            <a:pPr algn="l">
              <a:buFont typeface="+mj-lt"/>
              <a:buAutoNum type="arabicPeriod"/>
            </a:pPr>
            <a:r>
              <a:rPr lang="en-US" sz="1200" b="0" i="0" dirty="0">
                <a:solidFill>
                  <a:srgbClr val="0D0D0D"/>
                </a:solidFill>
                <a:effectLst/>
                <a:latin typeface="Söhne"/>
              </a:rPr>
              <a:t>Deployment: Deploy the selected model as a prediction service or API, allowing users to input travel details and receive predicted ticket prices in real-time.</a:t>
            </a:r>
          </a:p>
          <a:p>
            <a:pPr algn="l">
              <a:buFont typeface="+mj-lt"/>
              <a:buAutoNum type="arabicPeriod"/>
            </a:pPr>
            <a:r>
              <a:rPr lang="en-US" sz="1200" b="0" i="0" dirty="0">
                <a:solidFill>
                  <a:srgbClr val="0D0D0D"/>
                </a:solidFill>
                <a:effectLst/>
                <a:latin typeface="Söhne"/>
              </a:rPr>
              <a:t>Continuous Improvement: Continuously monitor the performance of the deployed model and update it as needed to adapt to changing market dynamics and improve prediction accuracy over time.</a:t>
            </a:r>
          </a:p>
          <a:p>
            <a:pPr marL="0" indent="0" algn="just">
              <a:buNone/>
            </a:pPr>
            <a:r>
              <a:rPr lang="en-US" sz="1200" b="0" i="0" dirty="0">
                <a:solidFill>
                  <a:srgbClr val="0D0D0D"/>
                </a:solidFill>
                <a:effectLst/>
                <a:latin typeface="Söhne"/>
              </a:rPr>
              <a:t>By implementing this solution, we aim to provide travelers with valuable insights for making informed booking decisions and assist airlines in optimizing their revenue management strategies.</a:t>
            </a:r>
            <a:endParaRPr lang="en-US" sz="1200" i="1" dirty="0"/>
          </a:p>
        </p:txBody>
      </p:sp>
    </p:spTree>
    <p:extLst>
      <p:ext uri="{BB962C8B-B14F-4D97-AF65-F5344CB8AC3E}">
        <p14:creationId xmlns:p14="http://schemas.microsoft.com/office/powerpoint/2010/main" val="4293696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2049</TotalTime>
  <Words>1145</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Söhne</vt:lpstr>
      <vt:lpstr>Office Theme</vt:lpstr>
      <vt:lpstr>High Level Document (HLD)  </vt:lpstr>
      <vt:lpstr>High Level Document (HLD)  Document version control</vt:lpstr>
      <vt:lpstr>                                                                                                                                   High Level Document (HLD)                                                                                                   Abstract   </vt:lpstr>
      <vt:lpstr>High Level Document (HLD)   Introduction  </vt:lpstr>
      <vt:lpstr>High Level Document (HLD)     </vt:lpstr>
      <vt:lpstr>High Level Document (HLD) scope </vt:lpstr>
      <vt:lpstr>High Level Document (HLD)  Product Perspective </vt:lpstr>
      <vt:lpstr>High Level Document (HLD)  Problem statement </vt:lpstr>
      <vt:lpstr>High Level Document (HLD)  Proposed Solution</vt:lpstr>
      <vt:lpstr>High Level Document (HLD)  Tools  and libraries used</vt:lpstr>
      <vt:lpstr>High Level Document (HLD)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Document (HLD)  </dc:title>
  <dc:creator>Arijit Dey</dc:creator>
  <cp:lastModifiedBy>Arijit Dey</cp:lastModifiedBy>
  <cp:revision>4</cp:revision>
  <dcterms:created xsi:type="dcterms:W3CDTF">2024-03-26T19:24:19Z</dcterms:created>
  <dcterms:modified xsi:type="dcterms:W3CDTF">2024-04-05T02:59:16Z</dcterms:modified>
</cp:coreProperties>
</file>