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5082-EF7D-473A-A850-D166EE318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57A82-AE0E-4836-8219-A27233F93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4383F-99E8-45D4-9794-2389DA0F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FBE5-0334-4BD9-84A5-E7A9DED5506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EA3B3-9082-42C1-A8B7-D4BDE609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6F889-33DB-4EBF-9F2A-5D317C1B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73F0-5A4C-4DFF-A933-7A746F89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28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4672-53ED-4948-B26C-ECEFC101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4112D-BD0E-461C-B1A4-C0C15E81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EF01-4A0C-4602-88A2-B9BEBFFA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FBE5-0334-4BD9-84A5-E7A9DED5506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E4DE-2B54-46A1-A757-3CC7188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CF37-ADA5-4396-9460-4EEF1A97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73F0-5A4C-4DFF-A933-7A746F89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B0D82-8B09-466D-BF62-1090934C4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86F59-5B99-42AA-B7B5-631DBAC61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0C2E-FD16-4518-9031-57828F47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FBE5-0334-4BD9-84A5-E7A9DED5506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F97B8-9E19-4209-9E39-58693FC9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73F0-1BBA-4191-8B5E-AC0290C0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73F0-5A4C-4DFF-A933-7A746F89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8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CFA1-0BE0-439A-A007-3F942CB4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F6B6-FE1E-41E4-B39A-8E07BF23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33628-E9C3-44AA-917C-50B82344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FBE5-0334-4BD9-84A5-E7A9DED5506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9F42-ECF8-4C94-A5F6-10B60FC8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D16A-F09E-4067-A27B-38F9A1FB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73F0-5A4C-4DFF-A933-7A746F89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82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7861-B580-49C9-BBB7-F47180D8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9FCFC-54C6-4681-B81D-5EE9D02A4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D945-66F7-49A3-8CBC-19E2C1F0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FBE5-0334-4BD9-84A5-E7A9DED5506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BE852-5A16-452E-9F66-D28B3916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D9BD-BC8C-4F59-8E51-D9912CC8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73F0-5A4C-4DFF-A933-7A746F89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74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D444-B5E6-4488-BD45-F395EC19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0D9D-B748-4E0B-8B8C-8343C8AC7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90C78-E2A0-41EF-9E23-01F583391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03846-584D-4554-A72C-5D56EA26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FBE5-0334-4BD9-84A5-E7A9DED5506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C0856-FD5B-48BD-8274-053287D4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D9F22-7177-4D39-B816-1C9EC0D8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73F0-5A4C-4DFF-A933-7A746F89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60FA-31D2-4350-A4C7-BB38CFFE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23D92-54BE-493A-B46E-DA47AE205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9632C-7AC7-40A7-B6BF-7E32AD3EE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34D16-E872-4CC2-8787-FCEDFE698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3A920-6422-4D35-9CA8-39F7921A5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0D123-6CE7-4D98-9198-DA1014EA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FBE5-0334-4BD9-84A5-E7A9DED5506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8C0C2-543F-4D77-8754-0CBFF3F3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209EA-2AC1-407E-A692-87551D20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73F0-5A4C-4DFF-A933-7A746F89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5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5C60-72A2-43E1-B294-F8967D20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28B0B-127C-4C2F-81AE-A945964F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FBE5-0334-4BD9-84A5-E7A9DED5506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CBFAC-4296-45F7-BF24-B0ED59A2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E02D0-9CD0-4195-8BB3-9E503C39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73F0-5A4C-4DFF-A933-7A746F89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4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D273F-70E5-4E70-B125-1227B998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FBE5-0334-4BD9-84A5-E7A9DED5506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C79C2-1740-433A-9103-3A54C1C8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EF0F-46F3-4874-A2F7-9EB2A183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73F0-5A4C-4DFF-A933-7A746F89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1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8C97-CE04-4916-AF67-49E5B5DE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90DC-60BB-4A80-A7FB-2522A3B7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37BFA-4DB4-42A4-8496-622AAF387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4B38C-BC52-4BBC-A464-A95AE317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FBE5-0334-4BD9-84A5-E7A9DED5506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607C9-3DD4-495A-9437-0231E81B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18111-4168-47FF-82A3-A19D2A5C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73F0-5A4C-4DFF-A933-7A746F89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5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FF5E-BD06-4F29-AAE4-BA6EE827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74836-8A5E-4D7B-8C4A-F0C2DF399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487B7-21E3-44E1-9E3B-02753493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ED2AE-37F0-4541-ABA1-C6E67158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FBE5-0334-4BD9-84A5-E7A9DED5506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2812F-3D8C-4675-B167-8E2DFA1A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DA541-C861-4246-AD31-1D437146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73F0-5A4C-4DFF-A933-7A746F89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6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300CE-6A46-41FA-AA97-4017DDFD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44ED-9857-4335-B6FA-08D4437A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136BD-DB48-4138-8519-93BD3CD17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FBE5-0334-4BD9-84A5-E7A9DED5506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CDFC9-BDD6-43C0-9A58-641B481FD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9CC2-38A7-4E1B-96E1-DE4C57AFC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C73F0-5A4C-4DFF-A933-7A746F89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80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99acres.com/property-rates-and-price-trends-in-bangalor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names.org/export/zip/" TargetMode="External"/><Relationship Id="rId2" Type="http://schemas.openxmlformats.org/officeDocument/2006/relationships/hyperlink" Target="https://finkode.com/ka/bangalore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99acres.com/property-rates-and-price-trends-in-bangalor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C4509-EA0C-49CB-A0F2-74003C3B4B0C}"/>
              </a:ext>
            </a:extLst>
          </p:cNvPr>
          <p:cNvSpPr/>
          <p:nvPr/>
        </p:nvSpPr>
        <p:spPr>
          <a:xfrm>
            <a:off x="554636" y="224853"/>
            <a:ext cx="11092721" cy="6130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E1E07-3F8D-441C-BF42-EB6E1EB9C7A1}"/>
              </a:ext>
            </a:extLst>
          </p:cNvPr>
          <p:cNvSpPr txBox="1"/>
          <p:nvPr/>
        </p:nvSpPr>
        <p:spPr>
          <a:xfrm>
            <a:off x="1454048" y="734522"/>
            <a:ext cx="914899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</a:rPr>
              <a:t>Final Project:</a:t>
            </a:r>
          </a:p>
          <a:p>
            <a:r>
              <a:rPr lang="en-IN" sz="2000" b="1" dirty="0">
                <a:solidFill>
                  <a:srgbClr val="FFFF00"/>
                </a:solidFill>
              </a:rPr>
              <a:t>Coursera Applied Data Science Capstone</a:t>
            </a:r>
          </a:p>
          <a:p>
            <a:endParaRPr lang="en-IN" sz="2000" b="1" dirty="0">
              <a:solidFill>
                <a:srgbClr val="FFFF00"/>
              </a:solidFill>
            </a:endParaRPr>
          </a:p>
          <a:p>
            <a:endParaRPr lang="en-IN" sz="2000" b="1" dirty="0">
              <a:solidFill>
                <a:srgbClr val="FFFF00"/>
              </a:solidFill>
            </a:endParaRPr>
          </a:p>
          <a:p>
            <a:endParaRPr lang="en-IN" sz="2000" b="1" dirty="0">
              <a:solidFill>
                <a:srgbClr val="FFFF00"/>
              </a:solidFill>
            </a:endParaRPr>
          </a:p>
          <a:p>
            <a:endParaRPr lang="en-IN" sz="2000" b="1" dirty="0">
              <a:solidFill>
                <a:srgbClr val="FFFF00"/>
              </a:solidFill>
            </a:endParaRPr>
          </a:p>
          <a:p>
            <a:endParaRPr lang="en-IN" sz="2000" b="1" dirty="0">
              <a:solidFill>
                <a:srgbClr val="FFFF00"/>
              </a:solidFill>
            </a:endParaRPr>
          </a:p>
          <a:p>
            <a:endParaRPr lang="en-IN" sz="2000" b="1" dirty="0">
              <a:solidFill>
                <a:srgbClr val="FFFF00"/>
              </a:solidFill>
            </a:endParaRPr>
          </a:p>
          <a:p>
            <a:endParaRPr lang="en-IN" sz="2000" b="1" dirty="0">
              <a:solidFill>
                <a:srgbClr val="FFFF00"/>
              </a:solidFill>
            </a:endParaRPr>
          </a:p>
          <a:p>
            <a:endParaRPr lang="en-IN" sz="2000" b="1" dirty="0">
              <a:solidFill>
                <a:srgbClr val="FFFF00"/>
              </a:solidFill>
            </a:endParaRPr>
          </a:p>
          <a:p>
            <a:r>
              <a:rPr lang="en-IN" sz="2000" b="1" dirty="0">
                <a:solidFill>
                  <a:srgbClr val="FFFF00"/>
                </a:solidFill>
              </a:rPr>
              <a:t>								</a:t>
            </a:r>
          </a:p>
          <a:p>
            <a:r>
              <a:rPr lang="en-IN" sz="2000" b="1" dirty="0">
                <a:solidFill>
                  <a:srgbClr val="FFFF00"/>
                </a:solidFill>
              </a:rPr>
              <a:t>																	Arijit Bose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15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80783-8EAB-42C5-9AEB-E49952084C32}"/>
              </a:ext>
            </a:extLst>
          </p:cNvPr>
          <p:cNvSpPr/>
          <p:nvPr/>
        </p:nvSpPr>
        <p:spPr>
          <a:xfrm>
            <a:off x="224852" y="194872"/>
            <a:ext cx="11647358" cy="646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C3D46-9469-49B0-A04D-EE8EBA23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05031"/>
            <a:ext cx="10471879" cy="30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8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269FFB-C9B1-4236-A0D7-B94010F476D9}"/>
              </a:ext>
            </a:extLst>
          </p:cNvPr>
          <p:cNvSpPr/>
          <p:nvPr/>
        </p:nvSpPr>
        <p:spPr>
          <a:xfrm>
            <a:off x="419725" y="149902"/>
            <a:ext cx="11272603" cy="6400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86CE7-BE78-4130-919A-EBC3D639AE9C}"/>
              </a:ext>
            </a:extLst>
          </p:cNvPr>
          <p:cNvSpPr txBox="1"/>
          <p:nvPr/>
        </p:nvSpPr>
        <p:spPr>
          <a:xfrm>
            <a:off x="1588957" y="554636"/>
            <a:ext cx="91140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</a:rPr>
              <a:t>Coursera: Capstone Project:</a:t>
            </a:r>
          </a:p>
          <a:p>
            <a:endParaRPr lang="en-IN" sz="2000" b="1" dirty="0">
              <a:solidFill>
                <a:srgbClr val="FFFF00"/>
              </a:solidFill>
            </a:endParaRPr>
          </a:p>
          <a:p>
            <a:r>
              <a:rPr lang="en-IN" sz="2000" b="1" dirty="0">
                <a:solidFill>
                  <a:srgbClr val="FFFF00"/>
                </a:solidFill>
              </a:rPr>
              <a:t>Introduction/Business Problem:</a:t>
            </a:r>
          </a:p>
          <a:p>
            <a:r>
              <a:rPr lang="en-IN" sz="2000" b="1" dirty="0">
                <a:solidFill>
                  <a:srgbClr val="FFFF00"/>
                </a:solidFill>
              </a:rPr>
              <a:t> </a:t>
            </a:r>
          </a:p>
          <a:p>
            <a:r>
              <a:rPr lang="en-IN" sz="2000" b="1" dirty="0">
                <a:solidFill>
                  <a:srgbClr val="FFFF00"/>
                </a:solidFill>
              </a:rPr>
              <a:t>Ravi is a businessman residing in Bangalore. He wants to find out the best possible location within Bangalore within his “Postcode” are for opening up a “Bengali Restaurant”.</a:t>
            </a:r>
          </a:p>
          <a:p>
            <a:r>
              <a:rPr lang="en-IN" sz="2000" b="1" dirty="0">
                <a:solidFill>
                  <a:srgbClr val="FFFF00"/>
                </a:solidFill>
              </a:rPr>
              <a:t>He resides in Bangalore in a place having Postcode =”560067”.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44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B5B920-26F7-44DD-A8FD-19420A7A7474}"/>
              </a:ext>
            </a:extLst>
          </p:cNvPr>
          <p:cNvSpPr/>
          <p:nvPr/>
        </p:nvSpPr>
        <p:spPr>
          <a:xfrm>
            <a:off x="164892" y="0"/>
            <a:ext cx="11497456" cy="673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33D80-A3C8-4DF2-AD2A-1726AF06E56A}"/>
              </a:ext>
            </a:extLst>
          </p:cNvPr>
          <p:cNvSpPr txBox="1"/>
          <p:nvPr/>
        </p:nvSpPr>
        <p:spPr>
          <a:xfrm>
            <a:off x="1139252" y="599607"/>
            <a:ext cx="93688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Data Section:</a:t>
            </a:r>
          </a:p>
          <a:p>
            <a:r>
              <a:rPr lang="en-IN" b="1" dirty="0">
                <a:solidFill>
                  <a:srgbClr val="FFFF00"/>
                </a:solidFill>
              </a:rPr>
              <a:t> </a:t>
            </a:r>
          </a:p>
          <a:p>
            <a:r>
              <a:rPr lang="en-IN" b="1" dirty="0">
                <a:solidFill>
                  <a:srgbClr val="FFFF00"/>
                </a:solidFill>
              </a:rPr>
              <a:t>Datasets which have been used in this project are as follows:</a:t>
            </a:r>
          </a:p>
          <a:p>
            <a:r>
              <a:rPr lang="en-IN" b="1" dirty="0">
                <a:solidFill>
                  <a:srgbClr val="FFFF00"/>
                </a:solidFill>
              </a:rPr>
              <a:t>1) I used the first table from website “https://finkode.com/ka/bangalore.html” for Post office Names and Pin-code of Post Offices in Bangalore City in India.</a:t>
            </a:r>
          </a:p>
          <a:p>
            <a:r>
              <a:rPr lang="en-IN" b="1" dirty="0">
                <a:solidFill>
                  <a:srgbClr val="FFFF00"/>
                </a:solidFill>
              </a:rPr>
              <a:t>2) I have downloaded a location data set from the website "http://www.geonames.org/export/zip/" which consists of Pin-Codes and Geospatial Co-ordinates of respective Pin-codes of India.</a:t>
            </a:r>
          </a:p>
          <a:p>
            <a:r>
              <a:rPr lang="en-IN" b="1" dirty="0">
                <a:solidFill>
                  <a:srgbClr val="FFFF00"/>
                </a:solidFill>
              </a:rPr>
              <a:t>This dataset would be used to create the working “DataFrame” for the project. It consists of fields like Neighbourhood, State, District, Latitude and Longitude</a:t>
            </a:r>
          </a:p>
          <a:p>
            <a:r>
              <a:rPr lang="en-IN" b="1" dirty="0">
                <a:solidFill>
                  <a:srgbClr val="FFFF00"/>
                </a:solidFill>
              </a:rPr>
              <a:t> </a:t>
            </a:r>
          </a:p>
          <a:p>
            <a:r>
              <a:rPr lang="en-IN" b="1" dirty="0">
                <a:solidFill>
                  <a:srgbClr val="FFFF00"/>
                </a:solidFill>
              </a:rPr>
              <a:t>3) </a:t>
            </a:r>
          </a:p>
          <a:p>
            <a:r>
              <a:rPr lang="en-IN" b="1" dirty="0">
                <a:solidFill>
                  <a:srgbClr val="FFFF00"/>
                </a:solidFill>
              </a:rPr>
              <a:t>I have used  "Average Housing Price Rate per </a:t>
            </a:r>
            <a:r>
              <a:rPr lang="en-IN" b="1" dirty="0" err="1">
                <a:solidFill>
                  <a:srgbClr val="FFFF00"/>
                </a:solidFill>
              </a:rPr>
              <a:t>Squate</a:t>
            </a:r>
            <a:r>
              <a:rPr lang="en-IN" b="1" dirty="0">
                <a:solidFill>
                  <a:srgbClr val="FFFF00"/>
                </a:solidFill>
              </a:rPr>
              <a:t> feet,Bangalore.csv" dataset from the website “</a:t>
            </a:r>
            <a:r>
              <a:rPr lang="en-IN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https://www.99acres.com/property-rates-and-price-trends-in-</a:t>
            </a:r>
            <a:r>
              <a:rPr lang="en-IN" b="1" dirty="0" err="1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bangalore</a:t>
            </a:r>
            <a:r>
              <a:rPr lang="en-IN" b="1" dirty="0">
                <a:solidFill>
                  <a:srgbClr val="FFFF00"/>
                </a:solidFill>
              </a:rPr>
              <a:t>”</a:t>
            </a:r>
          </a:p>
          <a:p>
            <a:r>
              <a:rPr lang="en-IN" b="1" dirty="0">
                <a:solidFill>
                  <a:srgbClr val="FFFF00"/>
                </a:solidFill>
              </a:rPr>
              <a:t>I have used this data set to get the Housing Price rate of a particular location based on </a:t>
            </a:r>
            <a:r>
              <a:rPr lang="en-IN" b="1" dirty="0" err="1">
                <a:solidFill>
                  <a:srgbClr val="FFFF00"/>
                </a:solidFill>
              </a:rPr>
              <a:t>Pincode</a:t>
            </a:r>
            <a:r>
              <a:rPr lang="en-IN" b="1" dirty="0">
                <a:solidFill>
                  <a:srgbClr val="FFFF00"/>
                </a:solidFill>
              </a:rPr>
              <a:t>.</a:t>
            </a:r>
          </a:p>
          <a:p>
            <a:r>
              <a:rPr lang="en-IN" b="1" dirty="0">
                <a:solidFill>
                  <a:srgbClr val="FFFF00"/>
                </a:solidFill>
              </a:rPr>
              <a:t>4) I have used Foursquare Location Data for retrieving Venue details for a particular </a:t>
            </a:r>
            <a:r>
              <a:rPr lang="en-IN" b="1" dirty="0" err="1">
                <a:solidFill>
                  <a:srgbClr val="FFFF00"/>
                </a:solidFill>
              </a:rPr>
              <a:t>Pincode</a:t>
            </a:r>
            <a:r>
              <a:rPr lang="en-IN" b="1" dirty="0">
                <a:solidFill>
                  <a:srgbClr val="FFFF00"/>
                </a:solidFill>
              </a:rPr>
              <a:t> in Bangalore.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47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46278F-1674-4D01-BE0D-AF92F204F70B}"/>
              </a:ext>
            </a:extLst>
          </p:cNvPr>
          <p:cNvSpPr/>
          <p:nvPr/>
        </p:nvSpPr>
        <p:spPr>
          <a:xfrm>
            <a:off x="239843" y="104931"/>
            <a:ext cx="11767278" cy="6753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6529D-C2C4-4B02-AB54-B3C10ED04BBC}"/>
              </a:ext>
            </a:extLst>
          </p:cNvPr>
          <p:cNvSpPr txBox="1"/>
          <p:nvPr/>
        </p:nvSpPr>
        <p:spPr>
          <a:xfrm>
            <a:off x="1094282" y="644577"/>
            <a:ext cx="9968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Methodology:</a:t>
            </a:r>
          </a:p>
          <a:p>
            <a:pPr lvl="0"/>
            <a:r>
              <a:rPr lang="en-IN" dirty="0">
                <a:solidFill>
                  <a:srgbClr val="FFFF00"/>
                </a:solidFill>
              </a:rPr>
              <a:t>1)I have wrangled data from the website </a:t>
            </a:r>
            <a:r>
              <a:rPr lang="en-IN" u="sng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https://finkode.com/ka/bangalore.html</a:t>
            </a:r>
            <a:r>
              <a:rPr lang="en-IN" dirty="0">
                <a:solidFill>
                  <a:srgbClr val="FFFF00"/>
                </a:solidFill>
              </a:rPr>
              <a:t>  for names of Post offices and Pin codes for Bangalore (India).</a:t>
            </a:r>
          </a:p>
          <a:p>
            <a:pPr lvl="0"/>
            <a:r>
              <a:rPr lang="en-IN" dirty="0">
                <a:solidFill>
                  <a:srgbClr val="FFFF00"/>
                </a:solidFill>
              </a:rPr>
              <a:t>2)I have downloaded a location data set from the website </a:t>
            </a:r>
            <a:r>
              <a:rPr lang="en-IN" b="1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http://www.geonames.org/export/zip/</a:t>
            </a:r>
            <a:r>
              <a:rPr lang="en-IN" b="1" dirty="0">
                <a:solidFill>
                  <a:srgbClr val="FFFF00"/>
                </a:solidFill>
              </a:rPr>
              <a:t>   </a:t>
            </a:r>
            <a:r>
              <a:rPr lang="en-IN" dirty="0">
                <a:solidFill>
                  <a:srgbClr val="FFFF00"/>
                </a:solidFill>
              </a:rPr>
              <a:t>which consists of Pin-Codes and Geospatial Co-ordinates of respective Pin-codes of India. This dataset would be used to create the working “DataFrame” for the project. It consists of fields like Neighbourhood, State, District, Latitude and Longitude</a:t>
            </a:r>
          </a:p>
          <a:p>
            <a:pPr lvl="0"/>
            <a:r>
              <a:rPr lang="en-IN" dirty="0">
                <a:solidFill>
                  <a:srgbClr val="FFFF00"/>
                </a:solidFill>
              </a:rPr>
              <a:t>3)I have used Foursquare API for getting Venue details nearby Pin code “560067”</a:t>
            </a:r>
          </a:p>
          <a:p>
            <a:pPr lvl="0"/>
            <a:r>
              <a:rPr lang="en-IN" dirty="0">
                <a:solidFill>
                  <a:srgbClr val="FFFF00"/>
                </a:solidFill>
              </a:rPr>
              <a:t>4)The foursquare API returned only 1 predominant venue i.e. “IT Services”</a:t>
            </a:r>
          </a:p>
          <a:p>
            <a:pPr lvl="0"/>
            <a:endParaRPr lang="en-IN" dirty="0">
              <a:solidFill>
                <a:srgbClr val="FFFF00"/>
              </a:solidFill>
            </a:endParaRPr>
          </a:p>
          <a:p>
            <a:pPr lvl="0"/>
            <a:endParaRPr lang="en-IN" dirty="0">
              <a:solidFill>
                <a:srgbClr val="FFFF00"/>
              </a:solidFill>
            </a:endParaRPr>
          </a:p>
          <a:p>
            <a:pPr lvl="0"/>
            <a:r>
              <a:rPr lang="en-IN" dirty="0">
                <a:solidFill>
                  <a:srgbClr val="FFFF00"/>
                </a:solidFill>
              </a:rPr>
              <a:t>Note: I have used Google </a:t>
            </a:r>
            <a:r>
              <a:rPr lang="en-IN" dirty="0" err="1">
                <a:solidFill>
                  <a:srgbClr val="FFFF00"/>
                </a:solidFill>
              </a:rPr>
              <a:t>Colab</a:t>
            </a:r>
            <a:r>
              <a:rPr lang="en-IN" dirty="0">
                <a:solidFill>
                  <a:srgbClr val="FFFF00"/>
                </a:solidFill>
              </a:rPr>
              <a:t> for performing this project work.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49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534AFA-314F-426A-B256-E7214C0548B6}"/>
              </a:ext>
            </a:extLst>
          </p:cNvPr>
          <p:cNvSpPr/>
          <p:nvPr/>
        </p:nvSpPr>
        <p:spPr>
          <a:xfrm>
            <a:off x="524656" y="254833"/>
            <a:ext cx="11347554" cy="6415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2E105-7E5B-4CB2-A9FF-3AABC0BF3E55}"/>
              </a:ext>
            </a:extLst>
          </p:cNvPr>
          <p:cNvSpPr txBox="1"/>
          <p:nvPr/>
        </p:nvSpPr>
        <p:spPr>
          <a:xfrm>
            <a:off x="1289154" y="704538"/>
            <a:ext cx="102232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5)I have grouped rows by “</a:t>
            </a:r>
            <a:r>
              <a:rPr lang="en-IN" b="1" dirty="0" err="1">
                <a:solidFill>
                  <a:srgbClr val="FFFF00"/>
                </a:solidFill>
              </a:rPr>
              <a:t>Neighborhood</a:t>
            </a:r>
            <a:r>
              <a:rPr lang="en-IN" b="1" dirty="0">
                <a:solidFill>
                  <a:srgbClr val="FFFF00"/>
                </a:solidFill>
              </a:rPr>
              <a:t>” by taking the mean of the frequency of occurrence    of each category so that I could apply K-Mean Clustering Algorithm later on.</a:t>
            </a:r>
          </a:p>
          <a:p>
            <a:r>
              <a:rPr lang="en-IN" b="1" dirty="0">
                <a:solidFill>
                  <a:srgbClr val="FFFF00"/>
                </a:solidFill>
              </a:rPr>
              <a:t> </a:t>
            </a:r>
          </a:p>
          <a:p>
            <a:r>
              <a:rPr lang="en-IN" b="1" dirty="0">
                <a:solidFill>
                  <a:srgbClr val="FFFF00"/>
                </a:solidFill>
              </a:rPr>
              <a:t>6)I have used K-Means Clustering Algorithm segregating the Venues and Pin Locations</a:t>
            </a:r>
          </a:p>
          <a:p>
            <a:endParaRPr lang="en-IN" b="1" dirty="0">
              <a:solidFill>
                <a:srgbClr val="FFFF00"/>
              </a:solidFill>
            </a:endParaRPr>
          </a:p>
          <a:p>
            <a:r>
              <a:rPr lang="en-IN" b="1" dirty="0">
                <a:solidFill>
                  <a:srgbClr val="FFFF00"/>
                </a:solidFill>
              </a:rPr>
              <a:t>7)I have done a VLOOKUP of Average House Price Data retrieved </a:t>
            </a:r>
            <a:r>
              <a:rPr lang="en-IN" b="1" dirty="0" err="1">
                <a:solidFill>
                  <a:srgbClr val="FFFF00"/>
                </a:solidFill>
              </a:rPr>
              <a:t>fromthe</a:t>
            </a:r>
            <a:r>
              <a:rPr lang="en-IN" b="1" dirty="0">
                <a:solidFill>
                  <a:srgbClr val="FFFF00"/>
                </a:solidFill>
              </a:rPr>
              <a:t> data set from “”</a:t>
            </a:r>
            <a:r>
              <a:rPr lang="en-IN" b="1" u="sng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https://www.99acres.com/property-rates-and-price-trends-in-</a:t>
            </a:r>
            <a:r>
              <a:rPr lang="en-IN" b="1" u="sng" dirty="0" err="1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bangalore</a:t>
            </a:r>
            <a:r>
              <a:rPr lang="en-IN" b="1" dirty="0">
                <a:solidFill>
                  <a:srgbClr val="FFFF00"/>
                </a:solidFill>
              </a:rPr>
              <a:t>”. And I have merged this the final DataFrame.</a:t>
            </a:r>
          </a:p>
          <a:p>
            <a:pPr lvl="0"/>
            <a:r>
              <a:rPr lang="en-IN" b="1" dirty="0">
                <a:solidFill>
                  <a:srgbClr val="FFFF00"/>
                </a:solidFill>
              </a:rPr>
              <a:t>Based on the Average Housing Price I have selected “</a:t>
            </a:r>
            <a:r>
              <a:rPr lang="en-IN" b="1" dirty="0" err="1">
                <a:solidFill>
                  <a:srgbClr val="FFFF00"/>
                </a:solidFill>
              </a:rPr>
              <a:t>Kadugodi</a:t>
            </a:r>
            <a:r>
              <a:rPr lang="en-IN" b="1" dirty="0">
                <a:solidFill>
                  <a:srgbClr val="FFFF00"/>
                </a:solidFill>
              </a:rPr>
              <a:t>” for opening up a Bengali restaurant, since housing Price is less as compared to the other </a:t>
            </a:r>
            <a:r>
              <a:rPr lang="en-IN" b="1" dirty="0" err="1">
                <a:solidFill>
                  <a:srgbClr val="FFFF00"/>
                </a:solidFill>
              </a:rPr>
              <a:t>Neighborhood</a:t>
            </a:r>
            <a:r>
              <a:rPr lang="en-IN" b="1" dirty="0">
                <a:solidFill>
                  <a:srgbClr val="FFFF00"/>
                </a:solidFill>
              </a:rPr>
              <a:t>.</a:t>
            </a:r>
          </a:p>
          <a:p>
            <a:pPr lvl="0"/>
            <a:endParaRPr lang="en-IN" b="1" dirty="0">
              <a:solidFill>
                <a:srgbClr val="FFFF00"/>
              </a:solidFill>
            </a:endParaRPr>
          </a:p>
          <a:p>
            <a:pPr lvl="0"/>
            <a:endParaRPr lang="en-IN" b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75FDD-E979-4848-B7E0-43363A8545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89153" y="3707458"/>
            <a:ext cx="10223291" cy="24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2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01ECA8-E6F5-420F-B14F-C9BB67177BF6}"/>
              </a:ext>
            </a:extLst>
          </p:cNvPr>
          <p:cNvSpPr/>
          <p:nvPr/>
        </p:nvSpPr>
        <p:spPr>
          <a:xfrm>
            <a:off x="299803" y="239843"/>
            <a:ext cx="11677338" cy="6505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BB0B4-4264-427D-9D3E-1ED0B221D609}"/>
              </a:ext>
            </a:extLst>
          </p:cNvPr>
          <p:cNvSpPr txBox="1"/>
          <p:nvPr/>
        </p:nvSpPr>
        <p:spPr>
          <a:xfrm>
            <a:off x="412230" y="404734"/>
            <a:ext cx="57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Screenshot of Code Snippets from the 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9B0C9-EAB5-4984-8AAF-59D4571C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72" y="938958"/>
            <a:ext cx="11251707" cy="1488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A239F-1196-49A4-94DC-3173055E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70" y="2537667"/>
            <a:ext cx="39719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8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5044CA-B0BB-4C07-8FC9-47BFF634DF06}"/>
              </a:ext>
            </a:extLst>
          </p:cNvPr>
          <p:cNvSpPr/>
          <p:nvPr/>
        </p:nvSpPr>
        <p:spPr>
          <a:xfrm>
            <a:off x="139908" y="172387"/>
            <a:ext cx="11912184" cy="651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516F4-D594-4229-A5F4-41F71349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5" y="399036"/>
            <a:ext cx="10969208" cy="17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5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3D600-0134-4B91-8149-CA342F525CA0}"/>
              </a:ext>
            </a:extLst>
          </p:cNvPr>
          <p:cNvSpPr/>
          <p:nvPr/>
        </p:nvSpPr>
        <p:spPr>
          <a:xfrm>
            <a:off x="374754" y="299803"/>
            <a:ext cx="11602387" cy="643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F7AD4-96EF-417D-9851-FD14C4EC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39" y="775818"/>
            <a:ext cx="77724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F0448F-C64A-4752-917E-6BB0C10EA022}"/>
              </a:ext>
            </a:extLst>
          </p:cNvPr>
          <p:cNvSpPr/>
          <p:nvPr/>
        </p:nvSpPr>
        <p:spPr>
          <a:xfrm>
            <a:off x="209862" y="254833"/>
            <a:ext cx="11692328" cy="6340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1A659-681E-4164-BA67-32012294D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0" y="428078"/>
            <a:ext cx="7772400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230CA9-5871-41ED-856E-8B24ECC8E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7" y="1518225"/>
            <a:ext cx="66770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9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Bose, Arijit</dc:creator>
  <cp:lastModifiedBy>Bose, Arijit</cp:lastModifiedBy>
  <cp:revision>10</cp:revision>
  <dcterms:created xsi:type="dcterms:W3CDTF">2019-12-10T04:26:34Z</dcterms:created>
  <dcterms:modified xsi:type="dcterms:W3CDTF">2019-12-10T04:57:51Z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arijit.bose@atos.net</vt:lpwstr>
  </property>
  <property fmtid="{D5CDD505-2E9C-101B-9397-08002B2CF9AE}" pid="5" name="MSIP_Label_112e00b9-34e2-4b26-a577-af1fd0f9f7ee_SetDate">
    <vt:lpwstr>2019-12-10T04:31:45.5339627Z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513668fd-1174-46b4-9839-f3123501babf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arijit.bose@atos.net</vt:lpwstr>
  </property>
  <property fmtid="{D5CDD505-2E9C-101B-9397-08002B2CF9AE}" pid="13" name="MSIP_Label_e463cba9-5f6c-478d-9329-7b2295e4e8ed_SetDate">
    <vt:lpwstr>2019-12-10T04:31:45.5339627Z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513668fd-1174-46b4-9839-f3123501babf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