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8"/>
  </p:notesMasterIdLst>
  <p:handoutMasterIdLst>
    <p:handoutMasterId r:id="rId29"/>
  </p:handoutMasterIdLst>
  <p:sldIdLst>
    <p:sldId id="256" r:id="rId5"/>
    <p:sldId id="258" r:id="rId6"/>
    <p:sldId id="261" r:id="rId7"/>
    <p:sldId id="286" r:id="rId8"/>
    <p:sldId id="287" r:id="rId9"/>
    <p:sldId id="288" r:id="rId10"/>
    <p:sldId id="290" r:id="rId11"/>
    <p:sldId id="304" r:id="rId12"/>
    <p:sldId id="291" r:id="rId13"/>
    <p:sldId id="293" r:id="rId14"/>
    <p:sldId id="307" r:id="rId15"/>
    <p:sldId id="308" r:id="rId16"/>
    <p:sldId id="309" r:id="rId17"/>
    <p:sldId id="296" r:id="rId18"/>
    <p:sldId id="297" r:id="rId19"/>
    <p:sldId id="298" r:id="rId20"/>
    <p:sldId id="299" r:id="rId21"/>
    <p:sldId id="300" r:id="rId22"/>
    <p:sldId id="301" r:id="rId23"/>
    <p:sldId id="302" r:id="rId24"/>
    <p:sldId id="303" r:id="rId25"/>
    <p:sldId id="306" r:id="rId26"/>
    <p:sldId id="269"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11/23/2023</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11/23/2023</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a:t>Click to edit Master subtitle style</a:t>
            </a:r>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a:t>Click to 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9.xml"/><Relationship Id="rId5" Type="http://schemas.openxmlformats.org/officeDocument/2006/relationships/image" Target="../media/image6.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p:txBody>
          <a:bodyPr/>
          <a:lstStyle/>
          <a:p>
            <a:r>
              <a:rPr lang="en-US" sz="4000" dirty="0"/>
              <a:t>Project Presentation – Stock price prediction</a:t>
            </a:r>
          </a:p>
        </p:txBody>
      </p:sp>
      <p:sp>
        <p:nvSpPr>
          <p:cNvPr id="3" name="Subtitle 2">
            <a:extLst>
              <a:ext uri="{FF2B5EF4-FFF2-40B4-BE49-F238E27FC236}">
                <a16:creationId xmlns:a16="http://schemas.microsoft.com/office/drawing/2014/main" id="{0D537F64-4C96-4AA8-BB21-E8053A3186DD}"/>
              </a:ext>
            </a:extLst>
          </p:cNvPr>
          <p:cNvSpPr>
            <a:spLocks noGrp="1"/>
          </p:cNvSpPr>
          <p:nvPr>
            <p:ph type="subTitle" idx="1"/>
          </p:nvPr>
        </p:nvSpPr>
        <p:spPr>
          <a:xfrm>
            <a:off x="2761488" y="4148109"/>
            <a:ext cx="7077456" cy="1634164"/>
          </a:xfrm>
        </p:spPr>
        <p:txBody>
          <a:bodyPr>
            <a:normAutofit fontScale="92500" lnSpcReduction="20000"/>
          </a:bodyPr>
          <a:lstStyle/>
          <a:p>
            <a:pPr marL="0" indent="0">
              <a:buNone/>
            </a:pPr>
            <a:r>
              <a:rPr lang="en-US" b="1" dirty="0"/>
              <a:t>Team -13</a:t>
            </a:r>
          </a:p>
          <a:p>
            <a:pPr marL="0" indent="0">
              <a:buNone/>
            </a:pPr>
            <a:r>
              <a:rPr lang="en-US" dirty="0"/>
              <a:t>Arijit Majumdar</a:t>
            </a:r>
          </a:p>
          <a:p>
            <a:pPr marL="0" indent="0">
              <a:buNone/>
            </a:pPr>
            <a:r>
              <a:rPr lang="en-US" dirty="0" err="1"/>
              <a:t>Pushpam</a:t>
            </a:r>
            <a:r>
              <a:rPr lang="en-US" dirty="0"/>
              <a:t> Kumar</a:t>
            </a:r>
          </a:p>
          <a:p>
            <a:pPr marL="0" indent="0">
              <a:buNone/>
            </a:pPr>
            <a:r>
              <a:rPr lang="en-US" dirty="0" err="1"/>
              <a:t>Pravati</a:t>
            </a:r>
            <a:r>
              <a:rPr lang="en-US" dirty="0"/>
              <a:t> </a:t>
            </a:r>
            <a:r>
              <a:rPr lang="en-US" dirty="0" err="1"/>
              <a:t>Padhy</a:t>
            </a:r>
            <a:endParaRPr lang="en-US" dirty="0"/>
          </a:p>
          <a:p>
            <a:pPr marL="0" indent="0">
              <a:buNone/>
            </a:pPr>
            <a:r>
              <a:rPr lang="en-US" dirty="0" err="1"/>
              <a:t>Phani</a:t>
            </a:r>
            <a:r>
              <a:rPr lang="en-US" dirty="0"/>
              <a:t> Raju R</a:t>
            </a:r>
          </a:p>
          <a:p>
            <a:pPr marL="0" indent="0">
              <a:buNone/>
            </a:pPr>
            <a:endParaRPr lang="en-US" dirty="0"/>
          </a:p>
        </p:txBody>
      </p:sp>
    </p:spTree>
    <p:extLst>
      <p:ext uri="{BB962C8B-B14F-4D97-AF65-F5344CB8AC3E}">
        <p14:creationId xmlns:p14="http://schemas.microsoft.com/office/powerpoint/2010/main" val="3946934594"/>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pPr algn="l"/>
            <a:r>
              <a:rPr lang="en-US" dirty="0"/>
              <a:t>ARIMA and SARIMAX</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10</a:t>
            </a:fld>
            <a:endParaRPr lang="en-US" dirty="0"/>
          </a:p>
        </p:txBody>
      </p:sp>
      <p:sp>
        <p:nvSpPr>
          <p:cNvPr id="5" name="Content Placeholder 4">
            <a:extLst>
              <a:ext uri="{FF2B5EF4-FFF2-40B4-BE49-F238E27FC236}">
                <a16:creationId xmlns:a16="http://schemas.microsoft.com/office/drawing/2014/main" id="{282A4EB5-8368-39F3-FC7D-105ED1D66376}"/>
              </a:ext>
            </a:extLst>
          </p:cNvPr>
          <p:cNvSpPr>
            <a:spLocks noGrp="1"/>
          </p:cNvSpPr>
          <p:nvPr>
            <p:ph sz="half" idx="2"/>
          </p:nvPr>
        </p:nvSpPr>
        <p:spPr>
          <a:xfrm>
            <a:off x="444500" y="1334278"/>
            <a:ext cx="11452031" cy="4855385"/>
          </a:xfrm>
        </p:spPr>
        <p:txBody>
          <a:bodyPr/>
          <a:lstStyle/>
          <a:p>
            <a:r>
              <a:rPr lang="en-US" sz="1800" b="0" i="0" kern="1200" dirty="0">
                <a:effectLst/>
                <a:latin typeface="+mn-lt"/>
                <a:ea typeface="+mn-ea"/>
                <a:cs typeface="+mn-cs"/>
              </a:rPr>
              <a:t>During our research</a:t>
            </a:r>
            <a:r>
              <a:rPr lang="en-US" sz="1800" b="0" i="0" kern="1200" baseline="0" dirty="0">
                <a:effectLst/>
                <a:latin typeface="+mn-lt"/>
                <a:ea typeface="+mn-ea"/>
                <a:cs typeface="+mn-cs"/>
              </a:rPr>
              <a:t> we found </a:t>
            </a:r>
            <a:r>
              <a:rPr lang="en-US" sz="1800" b="0" i="0" kern="1200" dirty="0">
                <a:effectLst/>
                <a:latin typeface="+mn-lt"/>
                <a:ea typeface="+mn-ea"/>
                <a:cs typeface="+mn-cs"/>
              </a:rPr>
              <a:t>ARIMA is particularly useful in time series forecasting due to its ability to capture and model various patterns and trends in the data. </a:t>
            </a:r>
            <a:br>
              <a:rPr lang="en-US" sz="1800" b="0" i="0" kern="1200" dirty="0">
                <a:effectLst/>
                <a:latin typeface="+mn-lt"/>
                <a:ea typeface="+mn-ea"/>
                <a:cs typeface="+mn-cs"/>
              </a:rPr>
            </a:br>
            <a:br>
              <a:rPr lang="en-US" sz="1800" b="0" i="0" kern="1200" dirty="0">
                <a:effectLst/>
                <a:latin typeface="+mn-lt"/>
                <a:ea typeface="+mn-ea"/>
                <a:cs typeface="+mn-cs"/>
              </a:rPr>
            </a:br>
            <a:r>
              <a:rPr lang="en-US" sz="1800" b="1" i="0" kern="1200" dirty="0" err="1">
                <a:effectLst/>
                <a:latin typeface="+mn-lt"/>
                <a:ea typeface="+mn-ea"/>
                <a:cs typeface="+mn-cs"/>
              </a:rPr>
              <a:t>AutoRegressive</a:t>
            </a:r>
            <a:r>
              <a:rPr lang="en-US" sz="1800" b="1" i="0" kern="1200" dirty="0">
                <a:effectLst/>
                <a:latin typeface="+mn-lt"/>
                <a:ea typeface="+mn-ea"/>
                <a:cs typeface="+mn-cs"/>
              </a:rPr>
              <a:t> (AR):</a:t>
            </a:r>
            <a:r>
              <a:rPr lang="en-US" sz="1800" b="0" i="0" kern="1200" dirty="0">
                <a:effectLst/>
                <a:latin typeface="+mn-lt"/>
                <a:ea typeface="+mn-ea"/>
                <a:cs typeface="+mn-cs"/>
              </a:rPr>
              <a:t> "First up, we have the 'AR' or </a:t>
            </a:r>
            <a:r>
              <a:rPr lang="en-US" sz="1800" b="0" i="0" kern="1200" dirty="0" err="1">
                <a:effectLst/>
                <a:latin typeface="+mn-lt"/>
                <a:ea typeface="+mn-ea"/>
                <a:cs typeface="+mn-cs"/>
              </a:rPr>
              <a:t>AutoRegressive</a:t>
            </a:r>
            <a:r>
              <a:rPr lang="en-US" sz="1800" b="0" i="0" kern="1200" dirty="0">
                <a:effectLst/>
                <a:latin typeface="+mn-lt"/>
                <a:ea typeface="+mn-ea"/>
                <a:cs typeface="+mn-cs"/>
              </a:rPr>
              <a:t> component. This means that the current values depend on their own previous values. If we denote the order of this process as 'p,' it means the current values are influenced by the p-previous values."</a:t>
            </a:r>
          </a:p>
          <a:p>
            <a:endParaRPr lang="en-US" sz="1800" b="1" i="0" kern="1200" dirty="0">
              <a:effectLst/>
              <a:latin typeface="+mn-lt"/>
              <a:ea typeface="+mn-ea"/>
              <a:cs typeface="+mn-cs"/>
            </a:endParaRPr>
          </a:p>
          <a:p>
            <a:r>
              <a:rPr lang="en-US" sz="1800" b="1" i="0" kern="1200" dirty="0">
                <a:effectLst/>
                <a:latin typeface="+mn-lt"/>
                <a:ea typeface="+mn-ea"/>
                <a:cs typeface="+mn-cs"/>
              </a:rPr>
              <a:t>Integrated (I):</a:t>
            </a:r>
            <a:r>
              <a:rPr lang="en-US" sz="1800" b="0" i="0" kern="1200" dirty="0">
                <a:effectLst/>
                <a:latin typeface="+mn-lt"/>
                <a:ea typeface="+mn-ea"/>
                <a:cs typeface="+mn-cs"/>
              </a:rPr>
              <a:t> "Now, let's talk about the 'I,' which stands for differencing. </a:t>
            </a:r>
          </a:p>
          <a:p>
            <a:r>
              <a:rPr lang="en-US" sz="1800" b="0" i="0" kern="1200" dirty="0">
                <a:effectLst/>
                <a:latin typeface="+mn-lt"/>
                <a:ea typeface="+mn-ea"/>
                <a:cs typeface="+mn-cs"/>
              </a:rPr>
              <a:t>differencing involves subtracting the previous value from the current one. This step helps make the time series data more stable and easier to work with."</a:t>
            </a:r>
          </a:p>
          <a:p>
            <a:endParaRPr lang="en-US" sz="1800" b="1" i="0" kern="1200" dirty="0">
              <a:effectLst/>
              <a:latin typeface="+mn-lt"/>
              <a:ea typeface="+mn-ea"/>
              <a:cs typeface="+mn-cs"/>
            </a:endParaRPr>
          </a:p>
          <a:p>
            <a:r>
              <a:rPr lang="en-US" sz="1800" b="1" i="0" kern="1200" dirty="0">
                <a:effectLst/>
                <a:latin typeface="+mn-lt"/>
                <a:ea typeface="+mn-ea"/>
                <a:cs typeface="+mn-cs"/>
              </a:rPr>
              <a:t>Moving Average (MA):</a:t>
            </a:r>
            <a:r>
              <a:rPr lang="en-US" sz="1800" b="0" i="0" kern="1200" dirty="0">
                <a:effectLst/>
                <a:latin typeface="+mn-lt"/>
                <a:ea typeface="+mn-ea"/>
                <a:cs typeface="+mn-cs"/>
              </a:rPr>
              <a:t> 'MA' or Moving Average component. This means that the current deviation from the mean depends on previous deviations. If we denote the order of this process as 'q,' it signifies that the current deviation from the mean is influenced by q-previous deviations."</a:t>
            </a:r>
          </a:p>
          <a:p>
            <a:endParaRPr lang="en-IN" dirty="0"/>
          </a:p>
        </p:txBody>
      </p:sp>
    </p:spTree>
    <p:extLst>
      <p:ext uri="{BB962C8B-B14F-4D97-AF65-F5344CB8AC3E}">
        <p14:creationId xmlns:p14="http://schemas.microsoft.com/office/powerpoint/2010/main" val="4001336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pPr algn="l"/>
            <a:r>
              <a:rPr lang="en-US" dirty="0"/>
              <a:t>ARIMA and SARIMAX</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11</a:t>
            </a:fld>
            <a:endParaRPr lang="en-US" dirty="0"/>
          </a:p>
        </p:txBody>
      </p:sp>
      <p:sp>
        <p:nvSpPr>
          <p:cNvPr id="5" name="Content Placeholder 4">
            <a:extLst>
              <a:ext uri="{FF2B5EF4-FFF2-40B4-BE49-F238E27FC236}">
                <a16:creationId xmlns:a16="http://schemas.microsoft.com/office/drawing/2014/main" id="{AC91F6EB-1004-9A9A-45B0-F4503C82EE91}"/>
              </a:ext>
            </a:extLst>
          </p:cNvPr>
          <p:cNvSpPr>
            <a:spLocks noGrp="1"/>
          </p:cNvSpPr>
          <p:nvPr>
            <p:ph sz="half" idx="2"/>
          </p:nvPr>
        </p:nvSpPr>
        <p:spPr>
          <a:xfrm>
            <a:off x="444500" y="1166327"/>
            <a:ext cx="11214100" cy="5023336"/>
          </a:xfrm>
        </p:spPr>
        <p:txBody>
          <a:bodyPr/>
          <a:lstStyle/>
          <a:p>
            <a:r>
              <a:rPr lang="en-US" sz="1800" b="1" dirty="0"/>
              <a:t>S</a:t>
            </a:r>
            <a:r>
              <a:rPr lang="en-US" sz="1800" dirty="0"/>
              <a:t>easonal </a:t>
            </a:r>
            <a:r>
              <a:rPr lang="en-US" sz="1800" dirty="0" err="1"/>
              <a:t>AutoRegressive</a:t>
            </a:r>
            <a:r>
              <a:rPr lang="en-US" sz="1800" dirty="0"/>
              <a:t> Integrated Moving Average with </a:t>
            </a:r>
            <a:r>
              <a:rPr lang="en-US" sz="1800" b="1" dirty="0" err="1"/>
              <a:t>eX</a:t>
            </a:r>
            <a:r>
              <a:rPr lang="en-US" sz="1800" dirty="0" err="1"/>
              <a:t>ogenous</a:t>
            </a:r>
            <a:endParaRPr lang="en-US" sz="1800" dirty="0"/>
          </a:p>
          <a:p>
            <a:r>
              <a:rPr lang="en-US" sz="1800" dirty="0"/>
              <a:t>SARIMAX = </a:t>
            </a:r>
            <a:r>
              <a:rPr lang="en-US" sz="1800" b="1" dirty="0"/>
              <a:t>S</a:t>
            </a:r>
            <a:r>
              <a:rPr lang="en-US" sz="1800" dirty="0"/>
              <a:t>easonality + </a:t>
            </a:r>
            <a:r>
              <a:rPr lang="en-IN" sz="1800" dirty="0"/>
              <a:t>ARIMA</a:t>
            </a:r>
            <a:r>
              <a:rPr lang="en-IN" sz="1800" b="1" dirty="0"/>
              <a:t> + </a:t>
            </a:r>
            <a:r>
              <a:rPr lang="en-IN" sz="1800" dirty="0" err="1"/>
              <a:t>eXogenous</a:t>
            </a:r>
            <a:r>
              <a:rPr lang="en-IN" sz="1800" b="1" dirty="0"/>
              <a:t>(X)</a:t>
            </a:r>
          </a:p>
          <a:p>
            <a:r>
              <a:rPr lang="en-US" sz="1800" dirty="0"/>
              <a:t>In simple terms, SARIMAX extends ARIMA by adding the ability to model seasonality and include external factors that may impact the time series. It's a more flexible model for time series forecasting that can handle both the inherent patterns in the data and the influence of external factors.</a:t>
            </a:r>
            <a:endParaRPr lang="en-US" sz="1800" b="1" dirty="0"/>
          </a:p>
          <a:p>
            <a:endParaRPr lang="en-IN" dirty="0"/>
          </a:p>
        </p:txBody>
      </p:sp>
    </p:spTree>
    <p:extLst>
      <p:ext uri="{BB962C8B-B14F-4D97-AF65-F5344CB8AC3E}">
        <p14:creationId xmlns:p14="http://schemas.microsoft.com/office/powerpoint/2010/main" val="110553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883039" y="188880"/>
            <a:ext cx="11214100" cy="535531"/>
          </a:xfrm>
        </p:spPr>
        <p:txBody>
          <a:bodyPr/>
          <a:lstStyle/>
          <a:p>
            <a:pPr algn="l"/>
            <a:r>
              <a:rPr lang="en-US" dirty="0"/>
              <a:t>ARIMA and SARIMAX - Lifecycle</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12</a:t>
            </a:fld>
            <a:endParaRPr lang="en-US" dirty="0"/>
          </a:p>
        </p:txBody>
      </p:sp>
      <p:sp>
        <p:nvSpPr>
          <p:cNvPr id="6" name="Content Placeholder 5">
            <a:extLst>
              <a:ext uri="{FF2B5EF4-FFF2-40B4-BE49-F238E27FC236}">
                <a16:creationId xmlns:a16="http://schemas.microsoft.com/office/drawing/2014/main" id="{FC44BBAD-5D1B-2D6B-96C4-C9D36E5305BE}"/>
              </a:ext>
            </a:extLst>
          </p:cNvPr>
          <p:cNvSpPr>
            <a:spLocks noGrp="1"/>
          </p:cNvSpPr>
          <p:nvPr>
            <p:ph sz="half" idx="2"/>
          </p:nvPr>
        </p:nvSpPr>
        <p:spPr>
          <a:xfrm>
            <a:off x="533400" y="674381"/>
            <a:ext cx="11765902" cy="5691674"/>
          </a:xfrm>
        </p:spPr>
        <p:txBody>
          <a:bodyPr>
            <a:noAutofit/>
          </a:bodyPr>
          <a:lstStyle/>
          <a:p>
            <a:pPr marL="0" indent="0" fontAlgn="ctr">
              <a:buNone/>
            </a:pPr>
            <a:r>
              <a:rPr lang="en-US" b="1" dirty="0"/>
              <a:t>Check Stationarity:  </a:t>
            </a:r>
          </a:p>
          <a:p>
            <a:pPr lvl="1" fontAlgn="ctr"/>
            <a:r>
              <a:rPr lang="en-US" sz="1400" dirty="0"/>
              <a:t>Stationary means that statistical properties like mean and variance do not change over time. </a:t>
            </a:r>
          </a:p>
          <a:p>
            <a:pPr lvl="1" fontAlgn="ctr"/>
            <a:r>
              <a:rPr lang="en-US" sz="1400" dirty="0"/>
              <a:t>If the data is not stationary, you may need to difference the series.</a:t>
            </a:r>
          </a:p>
          <a:p>
            <a:pPr marL="0" indent="0" fontAlgn="ctr">
              <a:buNone/>
            </a:pPr>
            <a:endParaRPr lang="en-US" sz="1000" dirty="0"/>
          </a:p>
          <a:p>
            <a:pPr marL="0" indent="0" fontAlgn="ctr">
              <a:buNone/>
            </a:pPr>
            <a:r>
              <a:rPr lang="en-US" b="1" dirty="0"/>
              <a:t>Differencing (if needed)</a:t>
            </a:r>
          </a:p>
          <a:p>
            <a:pPr lvl="1" fontAlgn="ctr"/>
            <a:r>
              <a:rPr lang="en-US" sz="1400" dirty="0"/>
              <a:t>If data is not stationary, apply differencing to make it stationary.</a:t>
            </a:r>
          </a:p>
          <a:p>
            <a:pPr lvl="1" fontAlgn="ctr"/>
            <a:r>
              <a:rPr lang="en-US" sz="1400" dirty="0"/>
              <a:t>Differencing involves subtracting the previous value from the current one. This may be required more than once if higher orders of differencing are require</a:t>
            </a:r>
          </a:p>
          <a:p>
            <a:pPr marL="0" indent="0" fontAlgn="ctr">
              <a:buNone/>
            </a:pPr>
            <a:endParaRPr lang="en-US" sz="1000" dirty="0"/>
          </a:p>
          <a:p>
            <a:pPr marL="0" indent="0" fontAlgn="ctr">
              <a:buNone/>
            </a:pPr>
            <a:r>
              <a:rPr lang="en-US" b="1" dirty="0"/>
              <a:t>Autocorrelation (ACF) and Partial Autocorrelation (PACF)</a:t>
            </a:r>
          </a:p>
          <a:p>
            <a:pPr lvl="1" fontAlgn="ctr"/>
            <a:r>
              <a:rPr lang="en-US" sz="1400" dirty="0"/>
              <a:t>Examine the Autocorrelation Function (ACF) and Partial Autocorrelation Function (PACF) plots to determine the order of the ARIMA model (p, d, q).</a:t>
            </a:r>
          </a:p>
          <a:p>
            <a:pPr lvl="1" fontAlgn="ctr"/>
            <a:r>
              <a:rPr lang="en-IN" sz="1400" dirty="0"/>
              <a:t>Identify seasonal order for Seasonality </a:t>
            </a:r>
          </a:p>
          <a:p>
            <a:pPr marL="0" indent="0" fontAlgn="ctr">
              <a:buNone/>
            </a:pPr>
            <a:endParaRPr lang="en-US" sz="1000" dirty="0"/>
          </a:p>
          <a:p>
            <a:pPr marL="0" indent="0" fontAlgn="ctr">
              <a:buNone/>
            </a:pPr>
            <a:r>
              <a:rPr lang="en-US" b="1" dirty="0"/>
              <a:t>Model  Parameters Selection: </a:t>
            </a:r>
          </a:p>
          <a:p>
            <a:pPr lvl="1" fontAlgn="ctr"/>
            <a:r>
              <a:rPr lang="en-US" sz="1400" dirty="0"/>
              <a:t>Based on the ACF and PACF plots, select appropriate values for the AR (p), Integrated (d), and MA (q) parameters.</a:t>
            </a:r>
          </a:p>
          <a:p>
            <a:pPr lvl="1" fontAlgn="ctr"/>
            <a:r>
              <a:rPr lang="en-US" sz="1400" dirty="0"/>
              <a:t>This defines the order of the ARIMA model (p, d, q).</a:t>
            </a:r>
          </a:p>
          <a:p>
            <a:pPr lvl="1" fontAlgn="ctr"/>
            <a:r>
              <a:rPr lang="en-US" sz="1400" dirty="0"/>
              <a:t>Repeat for SARIMAX  with seasonal Order</a:t>
            </a:r>
          </a:p>
          <a:p>
            <a:pPr marL="0" indent="0" fontAlgn="ctr">
              <a:buNone/>
            </a:pPr>
            <a:r>
              <a:rPr lang="en-US" b="1" dirty="0"/>
              <a:t>Train &amp; Evaluate</a:t>
            </a:r>
            <a:r>
              <a:rPr lang="en-US" dirty="0"/>
              <a:t>:  </a:t>
            </a:r>
          </a:p>
          <a:p>
            <a:pPr lvl="1" fontAlgn="ctr"/>
            <a:r>
              <a:rPr lang="en-US" sz="1400" dirty="0"/>
              <a:t>The training set is used to train the ARIMA model.</a:t>
            </a:r>
          </a:p>
          <a:p>
            <a:pPr lvl="1" fontAlgn="ctr"/>
            <a:r>
              <a:rPr lang="en-US" sz="1400" dirty="0"/>
              <a:t>Fit the ARIMA model to the training data using the selected order (p, d, q). Evaluate the model performance on the testing set:  Metric used by us is RMSE.</a:t>
            </a:r>
            <a:endParaRPr lang="en-IN" sz="1400" dirty="0"/>
          </a:p>
          <a:p>
            <a:endParaRPr lang="en-IN" sz="1000" dirty="0"/>
          </a:p>
        </p:txBody>
      </p:sp>
    </p:spTree>
    <p:extLst>
      <p:ext uri="{BB962C8B-B14F-4D97-AF65-F5344CB8AC3E}">
        <p14:creationId xmlns:p14="http://schemas.microsoft.com/office/powerpoint/2010/main" val="3094915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883039" y="188880"/>
            <a:ext cx="11214100" cy="535531"/>
          </a:xfrm>
        </p:spPr>
        <p:txBody>
          <a:bodyPr/>
          <a:lstStyle/>
          <a:p>
            <a:pPr algn="l"/>
            <a:r>
              <a:rPr lang="en-US" dirty="0"/>
              <a:t>ARIMA and SARIMAX - Lifecycle</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13</a:t>
            </a:fld>
            <a:endParaRPr lang="en-US" dirty="0"/>
          </a:p>
        </p:txBody>
      </p:sp>
      <p:pic>
        <p:nvPicPr>
          <p:cNvPr id="11" name="Picture 2">
            <a:extLst>
              <a:ext uri="{FF2B5EF4-FFF2-40B4-BE49-F238E27FC236}">
                <a16:creationId xmlns:a16="http://schemas.microsoft.com/office/drawing/2014/main" id="{191B2583-4AC5-EF80-4BFE-1B550F5700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5109" y="1647535"/>
            <a:ext cx="3381739" cy="23459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 name="Picture 3">
            <a:extLst>
              <a:ext uri="{FF2B5EF4-FFF2-40B4-BE49-F238E27FC236}">
                <a16:creationId xmlns:a16="http://schemas.microsoft.com/office/drawing/2014/main" id="{C46FE71A-C586-8BEA-610E-E872229DA7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2203" y="1647534"/>
            <a:ext cx="3211128" cy="23459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 name="Picture 4">
            <a:extLst>
              <a:ext uri="{FF2B5EF4-FFF2-40B4-BE49-F238E27FC236}">
                <a16:creationId xmlns:a16="http://schemas.microsoft.com/office/drawing/2014/main" id="{ADA93C00-D1D0-B670-DAD1-C928D5BBDC5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5108" y="4601399"/>
            <a:ext cx="3381739" cy="18962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 name="Picture 5">
            <a:extLst>
              <a:ext uri="{FF2B5EF4-FFF2-40B4-BE49-F238E27FC236}">
                <a16:creationId xmlns:a16="http://schemas.microsoft.com/office/drawing/2014/main" id="{B1F290E5-7FDB-5A40-5F62-5540F1D9B343}"/>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942203" y="4601398"/>
            <a:ext cx="3211128" cy="18962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355657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pPr algn="l"/>
            <a:r>
              <a:rPr lang="en-US" dirty="0"/>
              <a:t>ARIMA and SARIMAX - Evaluation</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14</a:t>
            </a:fld>
            <a:endParaRPr lang="en-US" dirty="0"/>
          </a:p>
        </p:txBody>
      </p:sp>
      <p:pic>
        <p:nvPicPr>
          <p:cNvPr id="3" name="Content Placeholder 2">
            <a:extLst>
              <a:ext uri="{FF2B5EF4-FFF2-40B4-BE49-F238E27FC236}">
                <a16:creationId xmlns:a16="http://schemas.microsoft.com/office/drawing/2014/main" id="{68CA9EC2-DD36-453E-3457-94FA07D7F7F3}"/>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67401" y="1505014"/>
            <a:ext cx="5667375" cy="4000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5">
            <a:extLst>
              <a:ext uri="{FF2B5EF4-FFF2-40B4-BE49-F238E27FC236}">
                <a16:creationId xmlns:a16="http://schemas.microsoft.com/office/drawing/2014/main" id="{44AEFD16-C970-EF96-037F-F179A445007E}"/>
              </a:ext>
            </a:extLst>
          </p:cNvPr>
          <p:cNvSpPr txBox="1"/>
          <p:nvPr/>
        </p:nvSpPr>
        <p:spPr>
          <a:xfrm>
            <a:off x="7088210" y="1505014"/>
            <a:ext cx="3390068" cy="92333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bg1"/>
                </a:solidFill>
              </a:rPr>
              <a:t>RMSE ARIMA - </a:t>
            </a:r>
            <a:r>
              <a:rPr lang="en-IN" dirty="0">
                <a:solidFill>
                  <a:schemeClr val="bg1"/>
                </a:solidFill>
              </a:rPr>
              <a:t>81.16</a:t>
            </a:r>
          </a:p>
          <a:p>
            <a:endParaRPr lang="en-US" dirty="0">
              <a:solidFill>
                <a:schemeClr val="bg1"/>
              </a:solidFill>
            </a:endParaRPr>
          </a:p>
          <a:p>
            <a:r>
              <a:rPr lang="en-US" dirty="0">
                <a:solidFill>
                  <a:schemeClr val="bg1"/>
                </a:solidFill>
              </a:rPr>
              <a:t>RMSE SARIMAX - </a:t>
            </a:r>
            <a:r>
              <a:rPr lang="en-IN" dirty="0">
                <a:solidFill>
                  <a:schemeClr val="bg1"/>
                </a:solidFill>
              </a:rPr>
              <a:t>33.26</a:t>
            </a:r>
          </a:p>
        </p:txBody>
      </p:sp>
      <p:sp>
        <p:nvSpPr>
          <p:cNvPr id="7" name="TextBox 7">
            <a:extLst>
              <a:ext uri="{FF2B5EF4-FFF2-40B4-BE49-F238E27FC236}">
                <a16:creationId xmlns:a16="http://schemas.microsoft.com/office/drawing/2014/main" id="{86DB6163-A324-78D4-A9CB-AE82AE5B2C80}"/>
              </a:ext>
            </a:extLst>
          </p:cNvPr>
          <p:cNvSpPr txBox="1"/>
          <p:nvPr/>
        </p:nvSpPr>
        <p:spPr>
          <a:xfrm>
            <a:off x="7153524" y="3182098"/>
            <a:ext cx="3576881" cy="646331"/>
          </a:xfrm>
          <a:prstGeom prst="rect">
            <a:avLst/>
          </a:prstGeom>
          <a:noFill/>
        </p:spPr>
        <p:txBody>
          <a:bodyPr wrap="square" rtlCol="0">
            <a:spAutoFit/>
          </a:bodyPr>
          <a:lstStyle>
            <a:defPPr>
              <a:defRPr lang="en-US"/>
            </a:defPPr>
            <a:lvl1pPr>
              <a:defRPr>
                <a:solidFill>
                  <a:schemeClr val="bg1"/>
                </a:solidFil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Order (6, 1, 6)</a:t>
            </a:r>
          </a:p>
          <a:p>
            <a:r>
              <a:rPr lang="en-US" dirty="0"/>
              <a:t>Seasonal_Order (1,1,6,12)</a:t>
            </a:r>
          </a:p>
        </p:txBody>
      </p:sp>
    </p:spTree>
    <p:extLst>
      <p:ext uri="{BB962C8B-B14F-4D97-AF65-F5344CB8AC3E}">
        <p14:creationId xmlns:p14="http://schemas.microsoft.com/office/powerpoint/2010/main" val="1284372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pPr algn="l"/>
            <a:r>
              <a:rPr lang="en-US" dirty="0" err="1"/>
              <a:t>RandomForestRegressor</a:t>
            </a:r>
            <a:endParaRPr lang="en-US" dirty="0"/>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15</a:t>
            </a:fld>
            <a:endParaRPr lang="en-US" dirty="0"/>
          </a:p>
        </p:txBody>
      </p:sp>
      <p:sp>
        <p:nvSpPr>
          <p:cNvPr id="6" name="Content Placeholder 5">
            <a:extLst>
              <a:ext uri="{FF2B5EF4-FFF2-40B4-BE49-F238E27FC236}">
                <a16:creationId xmlns:a16="http://schemas.microsoft.com/office/drawing/2014/main" id="{3C822C79-B45A-32DF-13E2-6DF086066385}"/>
              </a:ext>
            </a:extLst>
          </p:cNvPr>
          <p:cNvSpPr>
            <a:spLocks noGrp="1"/>
          </p:cNvSpPr>
          <p:nvPr>
            <p:ph sz="half" idx="2"/>
          </p:nvPr>
        </p:nvSpPr>
        <p:spPr>
          <a:xfrm>
            <a:off x="569166" y="1436914"/>
            <a:ext cx="10832841" cy="4752749"/>
          </a:xfrm>
        </p:spPr>
        <p:txBody>
          <a:bodyPr/>
          <a:lstStyle/>
          <a:p>
            <a:pPr marL="0" indent="0" fontAlgn="ctr">
              <a:buNone/>
            </a:pPr>
            <a:r>
              <a:rPr lang="en-US" b="1" dirty="0" err="1"/>
              <a:t>RandomForestRegressor</a:t>
            </a:r>
            <a:r>
              <a:rPr lang="en-US" dirty="0"/>
              <a:t>:  </a:t>
            </a:r>
          </a:p>
          <a:p>
            <a:pPr lvl="1"/>
            <a:r>
              <a:rPr lang="en-US" dirty="0"/>
              <a:t>The </a:t>
            </a:r>
            <a:r>
              <a:rPr lang="en-US" dirty="0" err="1"/>
              <a:t>RandomForestRegressor</a:t>
            </a:r>
            <a:r>
              <a:rPr lang="en-US" dirty="0"/>
              <a:t> is an algorithm used for regression tasks, and it is part of the ensemble learning methods in machine learning. It belongs to the family of tree-based models and is an extension of the random forest algorithm, which is commonly used for classification tasks.</a:t>
            </a:r>
          </a:p>
          <a:p>
            <a:pPr lvl="1"/>
            <a:endParaRPr lang="en-US" dirty="0"/>
          </a:p>
          <a:p>
            <a:pPr marL="457200" lvl="1" indent="0">
              <a:buNone/>
            </a:pPr>
            <a:endParaRPr lang="en-US" dirty="0"/>
          </a:p>
        </p:txBody>
      </p:sp>
      <p:sp>
        <p:nvSpPr>
          <p:cNvPr id="10" name="TextBox 5">
            <a:extLst>
              <a:ext uri="{FF2B5EF4-FFF2-40B4-BE49-F238E27FC236}">
                <a16:creationId xmlns:a16="http://schemas.microsoft.com/office/drawing/2014/main" id="{B9610C6C-E7E5-2B13-E7A6-52DA11566AE2}"/>
              </a:ext>
            </a:extLst>
          </p:cNvPr>
          <p:cNvSpPr txBox="1"/>
          <p:nvPr/>
        </p:nvSpPr>
        <p:spPr>
          <a:xfrm>
            <a:off x="8228661" y="2893521"/>
            <a:ext cx="3390068"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bg1"/>
                </a:solidFill>
              </a:rPr>
              <a:t>RMSE – 3.16</a:t>
            </a:r>
            <a:endParaRPr lang="en-IN" dirty="0">
              <a:solidFill>
                <a:schemeClr val="bg1"/>
              </a:solidFill>
            </a:endParaRPr>
          </a:p>
        </p:txBody>
      </p:sp>
      <p:pic>
        <p:nvPicPr>
          <p:cNvPr id="5" name="Picture 4">
            <a:extLst>
              <a:ext uri="{FF2B5EF4-FFF2-40B4-BE49-F238E27FC236}">
                <a16:creationId xmlns:a16="http://schemas.microsoft.com/office/drawing/2014/main" id="{175D73FF-84CB-51F7-A8FD-E8D13D732AEE}"/>
              </a:ext>
            </a:extLst>
          </p:cNvPr>
          <p:cNvPicPr>
            <a:picLocks noChangeAspect="1"/>
          </p:cNvPicPr>
          <p:nvPr/>
        </p:nvPicPr>
        <p:blipFill>
          <a:blip r:embed="rId2"/>
          <a:stretch>
            <a:fillRect/>
          </a:stretch>
        </p:blipFill>
        <p:spPr>
          <a:xfrm>
            <a:off x="569166" y="2649893"/>
            <a:ext cx="7009329" cy="3683659"/>
          </a:xfrm>
          <a:prstGeom prst="rect">
            <a:avLst/>
          </a:prstGeom>
        </p:spPr>
      </p:pic>
    </p:spTree>
    <p:extLst>
      <p:ext uri="{BB962C8B-B14F-4D97-AF65-F5344CB8AC3E}">
        <p14:creationId xmlns:p14="http://schemas.microsoft.com/office/powerpoint/2010/main" val="4085270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pPr algn="l"/>
            <a:r>
              <a:rPr lang="en-US" dirty="0" err="1"/>
              <a:t>GridSearchCV</a:t>
            </a:r>
            <a:r>
              <a:rPr lang="en-US" dirty="0"/>
              <a:t> with </a:t>
            </a:r>
            <a:r>
              <a:rPr lang="en-US" dirty="0" err="1"/>
              <a:t>RandomForestRegressor</a:t>
            </a:r>
            <a:endParaRPr lang="en-US" dirty="0"/>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16</a:t>
            </a:fld>
            <a:endParaRPr lang="en-US" dirty="0"/>
          </a:p>
        </p:txBody>
      </p:sp>
      <p:sp>
        <p:nvSpPr>
          <p:cNvPr id="6" name="Content Placeholder 5">
            <a:extLst>
              <a:ext uri="{FF2B5EF4-FFF2-40B4-BE49-F238E27FC236}">
                <a16:creationId xmlns:a16="http://schemas.microsoft.com/office/drawing/2014/main" id="{3C822C79-B45A-32DF-13E2-6DF086066385}"/>
              </a:ext>
            </a:extLst>
          </p:cNvPr>
          <p:cNvSpPr>
            <a:spLocks noGrp="1"/>
          </p:cNvSpPr>
          <p:nvPr>
            <p:ph sz="half" idx="2"/>
          </p:nvPr>
        </p:nvSpPr>
        <p:spPr>
          <a:xfrm>
            <a:off x="569166" y="1436914"/>
            <a:ext cx="10832841" cy="4752749"/>
          </a:xfrm>
        </p:spPr>
        <p:txBody>
          <a:bodyPr/>
          <a:lstStyle/>
          <a:p>
            <a:pPr marL="0" indent="0" fontAlgn="ctr">
              <a:buNone/>
            </a:pPr>
            <a:r>
              <a:rPr lang="en-US" b="1" dirty="0" err="1"/>
              <a:t>GridSearchCV</a:t>
            </a:r>
            <a:r>
              <a:rPr lang="en-US" dirty="0"/>
              <a:t>:  </a:t>
            </a:r>
          </a:p>
          <a:p>
            <a:pPr lvl="1"/>
            <a:r>
              <a:rPr lang="en-US" dirty="0"/>
              <a:t>Grid Search Cross-Validation) is a technique used for hyperparameter tuning in machine learning. It is a method to systematically search through a predefined set of hyperparameter values for a given model. The goal is to find the combination of hyperparameter values that yields the best performance for a specific evaluation metric.</a:t>
            </a:r>
          </a:p>
          <a:p>
            <a:pPr marL="457200" lvl="1" indent="0">
              <a:buNone/>
            </a:pPr>
            <a:endParaRPr lang="en-US" dirty="0"/>
          </a:p>
        </p:txBody>
      </p:sp>
      <p:sp>
        <p:nvSpPr>
          <p:cNvPr id="10" name="TextBox 5">
            <a:extLst>
              <a:ext uri="{FF2B5EF4-FFF2-40B4-BE49-F238E27FC236}">
                <a16:creationId xmlns:a16="http://schemas.microsoft.com/office/drawing/2014/main" id="{B9610C6C-E7E5-2B13-E7A6-52DA11566AE2}"/>
              </a:ext>
            </a:extLst>
          </p:cNvPr>
          <p:cNvSpPr txBox="1"/>
          <p:nvPr/>
        </p:nvSpPr>
        <p:spPr>
          <a:xfrm>
            <a:off x="8524606" y="3244334"/>
            <a:ext cx="3390068"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bg1"/>
                </a:solidFill>
              </a:rPr>
              <a:t>RMSE – 3.91</a:t>
            </a:r>
            <a:endParaRPr lang="en-IN" dirty="0">
              <a:solidFill>
                <a:schemeClr val="bg1"/>
              </a:solidFill>
            </a:endParaRPr>
          </a:p>
        </p:txBody>
      </p:sp>
      <p:pic>
        <p:nvPicPr>
          <p:cNvPr id="9" name="Picture 8">
            <a:extLst>
              <a:ext uri="{FF2B5EF4-FFF2-40B4-BE49-F238E27FC236}">
                <a16:creationId xmlns:a16="http://schemas.microsoft.com/office/drawing/2014/main" id="{16B15509-387D-4DEF-EEF2-F7DC4972ED13}"/>
              </a:ext>
            </a:extLst>
          </p:cNvPr>
          <p:cNvPicPr>
            <a:picLocks noChangeAspect="1"/>
          </p:cNvPicPr>
          <p:nvPr/>
        </p:nvPicPr>
        <p:blipFill>
          <a:blip r:embed="rId2"/>
          <a:stretch>
            <a:fillRect/>
          </a:stretch>
        </p:blipFill>
        <p:spPr>
          <a:xfrm>
            <a:off x="519772" y="2948472"/>
            <a:ext cx="7140661" cy="3674321"/>
          </a:xfrm>
          <a:prstGeom prst="rect">
            <a:avLst/>
          </a:prstGeom>
        </p:spPr>
      </p:pic>
    </p:spTree>
    <p:extLst>
      <p:ext uri="{BB962C8B-B14F-4D97-AF65-F5344CB8AC3E}">
        <p14:creationId xmlns:p14="http://schemas.microsoft.com/office/powerpoint/2010/main" val="1568048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pPr algn="l"/>
            <a:r>
              <a:rPr lang="en-US" dirty="0" err="1"/>
              <a:t>RandomizedSearchCV</a:t>
            </a:r>
            <a:r>
              <a:rPr lang="en-US" dirty="0"/>
              <a:t> with </a:t>
            </a:r>
            <a:r>
              <a:rPr lang="en-US" dirty="0" err="1"/>
              <a:t>RandomForestRegressor</a:t>
            </a:r>
            <a:endParaRPr lang="en-US" dirty="0"/>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17</a:t>
            </a:fld>
            <a:endParaRPr lang="en-US" dirty="0"/>
          </a:p>
        </p:txBody>
      </p:sp>
      <p:sp>
        <p:nvSpPr>
          <p:cNvPr id="6" name="Content Placeholder 5">
            <a:extLst>
              <a:ext uri="{FF2B5EF4-FFF2-40B4-BE49-F238E27FC236}">
                <a16:creationId xmlns:a16="http://schemas.microsoft.com/office/drawing/2014/main" id="{3C822C79-B45A-32DF-13E2-6DF086066385}"/>
              </a:ext>
            </a:extLst>
          </p:cNvPr>
          <p:cNvSpPr>
            <a:spLocks noGrp="1"/>
          </p:cNvSpPr>
          <p:nvPr>
            <p:ph sz="half" idx="2"/>
          </p:nvPr>
        </p:nvSpPr>
        <p:spPr>
          <a:xfrm>
            <a:off x="569166" y="1436914"/>
            <a:ext cx="10832841" cy="4752749"/>
          </a:xfrm>
        </p:spPr>
        <p:txBody>
          <a:bodyPr/>
          <a:lstStyle/>
          <a:p>
            <a:pPr marL="0" indent="0" fontAlgn="ctr">
              <a:buNone/>
            </a:pPr>
            <a:r>
              <a:rPr lang="en-US" b="1" dirty="0" err="1"/>
              <a:t>RandomizedSearchCV</a:t>
            </a:r>
            <a:r>
              <a:rPr lang="en-US" dirty="0"/>
              <a:t>:  </a:t>
            </a:r>
          </a:p>
          <a:p>
            <a:pPr lvl="1"/>
            <a:r>
              <a:rPr lang="en-US" dirty="0"/>
              <a:t>Is another hyperparameter tuning technique in machine learning, similar to </a:t>
            </a:r>
            <a:r>
              <a:rPr lang="en-US" dirty="0" err="1"/>
              <a:t>GridSearchCV</a:t>
            </a:r>
            <a:r>
              <a:rPr lang="en-US" dirty="0"/>
              <a:t>. Like </a:t>
            </a:r>
            <a:r>
              <a:rPr lang="en-US" dirty="0" err="1"/>
              <a:t>GridSearchCV</a:t>
            </a:r>
            <a:r>
              <a:rPr lang="en-US" dirty="0"/>
              <a:t>, it is used to search through a set of hyperparameter values to find the combination that results in the best model performance.</a:t>
            </a:r>
          </a:p>
        </p:txBody>
      </p:sp>
      <p:sp>
        <p:nvSpPr>
          <p:cNvPr id="10" name="TextBox 5">
            <a:extLst>
              <a:ext uri="{FF2B5EF4-FFF2-40B4-BE49-F238E27FC236}">
                <a16:creationId xmlns:a16="http://schemas.microsoft.com/office/drawing/2014/main" id="{B9610C6C-E7E5-2B13-E7A6-52DA11566AE2}"/>
              </a:ext>
            </a:extLst>
          </p:cNvPr>
          <p:cNvSpPr txBox="1"/>
          <p:nvPr/>
        </p:nvSpPr>
        <p:spPr>
          <a:xfrm>
            <a:off x="8330052" y="2874861"/>
            <a:ext cx="3390068"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bg1"/>
                </a:solidFill>
              </a:rPr>
              <a:t>RMSE – 3.79</a:t>
            </a:r>
            <a:endParaRPr lang="en-IN" dirty="0">
              <a:solidFill>
                <a:schemeClr val="bg1"/>
              </a:solidFill>
            </a:endParaRPr>
          </a:p>
        </p:txBody>
      </p:sp>
      <p:pic>
        <p:nvPicPr>
          <p:cNvPr id="5" name="Picture 4">
            <a:extLst>
              <a:ext uri="{FF2B5EF4-FFF2-40B4-BE49-F238E27FC236}">
                <a16:creationId xmlns:a16="http://schemas.microsoft.com/office/drawing/2014/main" id="{32B25885-C291-9F61-D3AC-656C3ECA0971}"/>
              </a:ext>
            </a:extLst>
          </p:cNvPr>
          <p:cNvPicPr>
            <a:picLocks noChangeAspect="1"/>
          </p:cNvPicPr>
          <p:nvPr/>
        </p:nvPicPr>
        <p:blipFill>
          <a:blip r:embed="rId2"/>
          <a:stretch>
            <a:fillRect/>
          </a:stretch>
        </p:blipFill>
        <p:spPr>
          <a:xfrm>
            <a:off x="867746" y="2720505"/>
            <a:ext cx="6670518" cy="3318180"/>
          </a:xfrm>
          <a:prstGeom prst="rect">
            <a:avLst/>
          </a:prstGeom>
        </p:spPr>
      </p:pic>
    </p:spTree>
    <p:extLst>
      <p:ext uri="{BB962C8B-B14F-4D97-AF65-F5344CB8AC3E}">
        <p14:creationId xmlns:p14="http://schemas.microsoft.com/office/powerpoint/2010/main" val="2103057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pPr algn="l"/>
            <a:r>
              <a:rPr lang="en-US" dirty="0" err="1"/>
              <a:t>LinearRegression</a:t>
            </a:r>
            <a:endParaRPr lang="en-US" dirty="0"/>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18</a:t>
            </a:fld>
            <a:endParaRPr lang="en-US" dirty="0"/>
          </a:p>
        </p:txBody>
      </p:sp>
      <p:sp>
        <p:nvSpPr>
          <p:cNvPr id="6" name="Content Placeholder 5">
            <a:extLst>
              <a:ext uri="{FF2B5EF4-FFF2-40B4-BE49-F238E27FC236}">
                <a16:creationId xmlns:a16="http://schemas.microsoft.com/office/drawing/2014/main" id="{3C822C79-B45A-32DF-13E2-6DF086066385}"/>
              </a:ext>
            </a:extLst>
          </p:cNvPr>
          <p:cNvSpPr>
            <a:spLocks noGrp="1"/>
          </p:cNvSpPr>
          <p:nvPr>
            <p:ph sz="half" idx="2"/>
          </p:nvPr>
        </p:nvSpPr>
        <p:spPr>
          <a:xfrm>
            <a:off x="569166" y="1436914"/>
            <a:ext cx="10832841" cy="4752749"/>
          </a:xfrm>
        </p:spPr>
        <p:txBody>
          <a:bodyPr/>
          <a:lstStyle/>
          <a:p>
            <a:pPr marL="0" indent="0" fontAlgn="ctr">
              <a:buNone/>
            </a:pPr>
            <a:r>
              <a:rPr lang="en-US" b="1" dirty="0" err="1"/>
              <a:t>LinearRegression</a:t>
            </a:r>
            <a:r>
              <a:rPr lang="en-US" dirty="0"/>
              <a:t>:  </a:t>
            </a:r>
          </a:p>
          <a:p>
            <a:pPr lvl="1"/>
            <a:r>
              <a:rPr lang="en-US" dirty="0"/>
              <a:t>Fundamental linear modeling technique used in machine learning and statistics. It is a supervised learning algorithm used for predicting a continuous outcome variable (also called the dependent variable) based on one or more predictor variables (independent variables). The algorithm assumes a linear relationship between the predictor variables and the target variable.</a:t>
            </a:r>
          </a:p>
        </p:txBody>
      </p:sp>
      <p:sp>
        <p:nvSpPr>
          <p:cNvPr id="10" name="TextBox 5">
            <a:extLst>
              <a:ext uri="{FF2B5EF4-FFF2-40B4-BE49-F238E27FC236}">
                <a16:creationId xmlns:a16="http://schemas.microsoft.com/office/drawing/2014/main" id="{B9610C6C-E7E5-2B13-E7A6-52DA11566AE2}"/>
              </a:ext>
            </a:extLst>
          </p:cNvPr>
          <p:cNvSpPr txBox="1"/>
          <p:nvPr/>
        </p:nvSpPr>
        <p:spPr>
          <a:xfrm>
            <a:off x="7862132" y="3022751"/>
            <a:ext cx="3390068"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bg1"/>
                </a:solidFill>
              </a:rPr>
              <a:t>RMSE – 1.67</a:t>
            </a:r>
            <a:endParaRPr lang="en-IN" dirty="0">
              <a:solidFill>
                <a:schemeClr val="bg1"/>
              </a:solidFill>
            </a:endParaRPr>
          </a:p>
        </p:txBody>
      </p:sp>
      <p:pic>
        <p:nvPicPr>
          <p:cNvPr id="7" name="Picture 6">
            <a:extLst>
              <a:ext uri="{FF2B5EF4-FFF2-40B4-BE49-F238E27FC236}">
                <a16:creationId xmlns:a16="http://schemas.microsoft.com/office/drawing/2014/main" id="{0B510490-5083-4858-9C6E-7B6AC4F2AFB1}"/>
              </a:ext>
            </a:extLst>
          </p:cNvPr>
          <p:cNvPicPr>
            <a:picLocks noChangeAspect="1"/>
          </p:cNvPicPr>
          <p:nvPr/>
        </p:nvPicPr>
        <p:blipFill>
          <a:blip r:embed="rId2"/>
          <a:stretch>
            <a:fillRect/>
          </a:stretch>
        </p:blipFill>
        <p:spPr>
          <a:xfrm>
            <a:off x="671597" y="2980947"/>
            <a:ext cx="6603853" cy="3334128"/>
          </a:xfrm>
          <a:prstGeom prst="rect">
            <a:avLst/>
          </a:prstGeom>
        </p:spPr>
      </p:pic>
    </p:spTree>
    <p:extLst>
      <p:ext uri="{BB962C8B-B14F-4D97-AF65-F5344CB8AC3E}">
        <p14:creationId xmlns:p14="http://schemas.microsoft.com/office/powerpoint/2010/main" val="2243468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pPr algn="l"/>
            <a:r>
              <a:rPr lang="en-US" dirty="0" err="1"/>
              <a:t>XGBoost</a:t>
            </a:r>
            <a:endParaRPr lang="en-US" dirty="0"/>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19</a:t>
            </a:fld>
            <a:endParaRPr lang="en-US" dirty="0"/>
          </a:p>
        </p:txBody>
      </p:sp>
      <p:sp>
        <p:nvSpPr>
          <p:cNvPr id="6" name="Content Placeholder 5">
            <a:extLst>
              <a:ext uri="{FF2B5EF4-FFF2-40B4-BE49-F238E27FC236}">
                <a16:creationId xmlns:a16="http://schemas.microsoft.com/office/drawing/2014/main" id="{3C822C79-B45A-32DF-13E2-6DF086066385}"/>
              </a:ext>
            </a:extLst>
          </p:cNvPr>
          <p:cNvSpPr>
            <a:spLocks noGrp="1"/>
          </p:cNvSpPr>
          <p:nvPr>
            <p:ph sz="half" idx="2"/>
          </p:nvPr>
        </p:nvSpPr>
        <p:spPr>
          <a:xfrm>
            <a:off x="569166" y="1436914"/>
            <a:ext cx="10832841" cy="4752749"/>
          </a:xfrm>
        </p:spPr>
        <p:txBody>
          <a:bodyPr/>
          <a:lstStyle/>
          <a:p>
            <a:pPr marL="0" indent="0" fontAlgn="ctr">
              <a:buNone/>
            </a:pPr>
            <a:r>
              <a:rPr lang="en-US" b="1" dirty="0" err="1"/>
              <a:t>XGBoost</a:t>
            </a:r>
            <a:r>
              <a:rPr lang="en-US" dirty="0"/>
              <a:t>:  </a:t>
            </a:r>
          </a:p>
          <a:p>
            <a:pPr lvl="1"/>
            <a:r>
              <a:rPr lang="en-US" dirty="0" err="1"/>
              <a:t>XGBoost</a:t>
            </a:r>
            <a:r>
              <a:rPr lang="en-US" dirty="0"/>
              <a:t>, which stands for </a:t>
            </a:r>
            <a:r>
              <a:rPr lang="en-US" dirty="0" err="1"/>
              <a:t>eXtreme</a:t>
            </a:r>
            <a:r>
              <a:rPr lang="en-US" dirty="0"/>
              <a:t> Gradient Boosting, is a popular and powerful machine learning algorithm known for its speed and performance. It belongs to the family of gradient boosting algorithms and is widely used for both classification and regression tasks.</a:t>
            </a:r>
          </a:p>
        </p:txBody>
      </p:sp>
      <p:sp>
        <p:nvSpPr>
          <p:cNvPr id="10" name="TextBox 5">
            <a:extLst>
              <a:ext uri="{FF2B5EF4-FFF2-40B4-BE49-F238E27FC236}">
                <a16:creationId xmlns:a16="http://schemas.microsoft.com/office/drawing/2014/main" id="{B9610C6C-E7E5-2B13-E7A6-52DA11566AE2}"/>
              </a:ext>
            </a:extLst>
          </p:cNvPr>
          <p:cNvSpPr txBox="1"/>
          <p:nvPr/>
        </p:nvSpPr>
        <p:spPr>
          <a:xfrm>
            <a:off x="7862132" y="2912183"/>
            <a:ext cx="3390068"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bg1"/>
                </a:solidFill>
              </a:rPr>
              <a:t>RMSE – 1.39</a:t>
            </a:r>
            <a:endParaRPr lang="en-IN" dirty="0">
              <a:solidFill>
                <a:schemeClr val="bg1"/>
              </a:solidFill>
            </a:endParaRPr>
          </a:p>
        </p:txBody>
      </p:sp>
      <p:pic>
        <p:nvPicPr>
          <p:cNvPr id="5" name="Picture 4">
            <a:extLst>
              <a:ext uri="{FF2B5EF4-FFF2-40B4-BE49-F238E27FC236}">
                <a16:creationId xmlns:a16="http://schemas.microsoft.com/office/drawing/2014/main" id="{7147CAC1-0743-733C-A2B3-62EE75957E44}"/>
              </a:ext>
            </a:extLst>
          </p:cNvPr>
          <p:cNvPicPr>
            <a:picLocks noChangeAspect="1"/>
          </p:cNvPicPr>
          <p:nvPr/>
        </p:nvPicPr>
        <p:blipFill>
          <a:blip r:embed="rId2"/>
          <a:stretch>
            <a:fillRect/>
          </a:stretch>
        </p:blipFill>
        <p:spPr>
          <a:xfrm>
            <a:off x="569166" y="2658001"/>
            <a:ext cx="7100597" cy="3657074"/>
          </a:xfrm>
          <a:prstGeom prst="rect">
            <a:avLst/>
          </a:prstGeom>
        </p:spPr>
      </p:pic>
    </p:spTree>
    <p:extLst>
      <p:ext uri="{BB962C8B-B14F-4D97-AF65-F5344CB8AC3E}">
        <p14:creationId xmlns:p14="http://schemas.microsoft.com/office/powerpoint/2010/main" val="187814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a:t>Summary</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p:txBody>
          <a:bodyPr/>
          <a:lstStyle/>
          <a:p>
            <a:r>
              <a:rPr lang="en-US" dirty="0"/>
              <a:t>The NIFTY 50 is a benchmark Indian stock market index that represents the weighted average of 50 of the largest Indian companies listed on the National Stock Exchange.</a:t>
            </a:r>
          </a:p>
          <a:p>
            <a:r>
              <a:rPr lang="en-US" dirty="0"/>
              <a:t>In this project we will provide two-fold views to traders so they can take best possible decision – predicting closing price and a recommendation to trader whether they should buy, sell or hold the share.</a:t>
            </a:r>
          </a:p>
          <a:p>
            <a:r>
              <a:rPr lang="en-US" dirty="0"/>
              <a:t>The datasets we used to perform the analysis are:</a:t>
            </a:r>
          </a:p>
          <a:p>
            <a:pPr lvl="1"/>
            <a:r>
              <a:rPr lang="en-US" dirty="0"/>
              <a:t>Nifty-50 dataset</a:t>
            </a:r>
          </a:p>
          <a:p>
            <a:pPr lvl="1"/>
            <a:r>
              <a:rPr lang="en-US" dirty="0"/>
              <a:t>FII data</a:t>
            </a:r>
          </a:p>
          <a:p>
            <a:pPr lvl="1"/>
            <a:r>
              <a:rPr lang="en-US" dirty="0"/>
              <a:t>DII data</a:t>
            </a:r>
          </a:p>
          <a:p>
            <a:pPr lvl="1"/>
            <a:r>
              <a:rPr lang="en-US" dirty="0"/>
              <a:t>Nifty-sector data	</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2</a:t>
            </a:fld>
            <a:endParaRPr lang="en-US" dirty="0"/>
          </a:p>
        </p:txBody>
      </p:sp>
    </p:spTree>
    <p:extLst>
      <p:ext uri="{BB962C8B-B14F-4D97-AF65-F5344CB8AC3E}">
        <p14:creationId xmlns:p14="http://schemas.microsoft.com/office/powerpoint/2010/main" val="373348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pPr algn="l"/>
            <a:r>
              <a:rPr lang="en-US" dirty="0"/>
              <a:t>TensorFlow</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20</a:t>
            </a:fld>
            <a:endParaRPr lang="en-US" dirty="0"/>
          </a:p>
        </p:txBody>
      </p:sp>
      <p:sp>
        <p:nvSpPr>
          <p:cNvPr id="6" name="Content Placeholder 5">
            <a:extLst>
              <a:ext uri="{FF2B5EF4-FFF2-40B4-BE49-F238E27FC236}">
                <a16:creationId xmlns:a16="http://schemas.microsoft.com/office/drawing/2014/main" id="{3C822C79-B45A-32DF-13E2-6DF086066385}"/>
              </a:ext>
            </a:extLst>
          </p:cNvPr>
          <p:cNvSpPr>
            <a:spLocks noGrp="1"/>
          </p:cNvSpPr>
          <p:nvPr>
            <p:ph sz="half" idx="2"/>
          </p:nvPr>
        </p:nvSpPr>
        <p:spPr>
          <a:xfrm>
            <a:off x="569166" y="1436914"/>
            <a:ext cx="10832841" cy="4752749"/>
          </a:xfrm>
        </p:spPr>
        <p:txBody>
          <a:bodyPr/>
          <a:lstStyle/>
          <a:p>
            <a:pPr marL="0" indent="0" fontAlgn="ctr">
              <a:buNone/>
            </a:pPr>
            <a:r>
              <a:rPr lang="en-US" b="1" dirty="0"/>
              <a:t>TensorFlow</a:t>
            </a:r>
            <a:r>
              <a:rPr lang="en-US" dirty="0"/>
              <a:t>:  </a:t>
            </a:r>
          </a:p>
          <a:p>
            <a:pPr lvl="1"/>
            <a:r>
              <a:rPr lang="en-US" dirty="0"/>
              <a:t>TensorFlow is an open-source machine learning framework developed by the Google Brain team. It is designed to facilitate the development and training of deep learning models. TensorFlow provides a comprehensive set of tools, libraries, and community resources for building and deploying machine learning applications.</a:t>
            </a:r>
            <a:endParaRPr lang="en-US" dirty="0">
              <a:solidFill>
                <a:srgbClr val="0F0F0F"/>
              </a:solidFill>
              <a:latin typeface="Söhne"/>
            </a:endParaRPr>
          </a:p>
          <a:p>
            <a:pPr lvl="1"/>
            <a:endParaRPr lang="en-US" dirty="0">
              <a:solidFill>
                <a:srgbClr val="0F0F0F"/>
              </a:solidFill>
              <a:latin typeface="Söhne"/>
            </a:endParaRPr>
          </a:p>
          <a:p>
            <a:pPr marL="457200" lvl="1" indent="0">
              <a:buNone/>
            </a:pPr>
            <a:endParaRPr lang="en-US" dirty="0"/>
          </a:p>
        </p:txBody>
      </p:sp>
      <p:sp>
        <p:nvSpPr>
          <p:cNvPr id="10" name="TextBox 5">
            <a:extLst>
              <a:ext uri="{FF2B5EF4-FFF2-40B4-BE49-F238E27FC236}">
                <a16:creationId xmlns:a16="http://schemas.microsoft.com/office/drawing/2014/main" id="{B9610C6C-E7E5-2B13-E7A6-52DA11566AE2}"/>
              </a:ext>
            </a:extLst>
          </p:cNvPr>
          <p:cNvSpPr txBox="1"/>
          <p:nvPr/>
        </p:nvSpPr>
        <p:spPr>
          <a:xfrm>
            <a:off x="7796818" y="3059668"/>
            <a:ext cx="3390068"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bg1"/>
                </a:solidFill>
              </a:rPr>
              <a:t>RMSE – 79.37</a:t>
            </a:r>
            <a:endParaRPr lang="en-IN" dirty="0">
              <a:solidFill>
                <a:schemeClr val="bg1"/>
              </a:solidFill>
            </a:endParaRPr>
          </a:p>
        </p:txBody>
      </p:sp>
      <p:pic>
        <p:nvPicPr>
          <p:cNvPr id="7" name="Picture 6">
            <a:extLst>
              <a:ext uri="{FF2B5EF4-FFF2-40B4-BE49-F238E27FC236}">
                <a16:creationId xmlns:a16="http://schemas.microsoft.com/office/drawing/2014/main" id="{8668BBF3-7BB6-19F6-E9F9-49536D95D05B}"/>
              </a:ext>
            </a:extLst>
          </p:cNvPr>
          <p:cNvPicPr>
            <a:picLocks noChangeAspect="1"/>
          </p:cNvPicPr>
          <p:nvPr/>
        </p:nvPicPr>
        <p:blipFill>
          <a:blip r:embed="rId2"/>
          <a:stretch>
            <a:fillRect/>
          </a:stretch>
        </p:blipFill>
        <p:spPr>
          <a:xfrm>
            <a:off x="683649" y="2915393"/>
            <a:ext cx="7073865" cy="3582244"/>
          </a:xfrm>
          <a:prstGeom prst="rect">
            <a:avLst/>
          </a:prstGeom>
        </p:spPr>
      </p:pic>
    </p:spTree>
    <p:extLst>
      <p:ext uri="{BB962C8B-B14F-4D97-AF65-F5344CB8AC3E}">
        <p14:creationId xmlns:p14="http://schemas.microsoft.com/office/powerpoint/2010/main" val="19466773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pPr algn="l"/>
            <a:r>
              <a:rPr lang="en-US" dirty="0"/>
              <a:t>Accuracy comparison</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21</a:t>
            </a:fld>
            <a:endParaRPr lang="en-US" dirty="0"/>
          </a:p>
        </p:txBody>
      </p:sp>
      <p:sp>
        <p:nvSpPr>
          <p:cNvPr id="6" name="Content Placeholder 5">
            <a:extLst>
              <a:ext uri="{FF2B5EF4-FFF2-40B4-BE49-F238E27FC236}">
                <a16:creationId xmlns:a16="http://schemas.microsoft.com/office/drawing/2014/main" id="{3C822C79-B45A-32DF-13E2-6DF086066385}"/>
              </a:ext>
            </a:extLst>
          </p:cNvPr>
          <p:cNvSpPr>
            <a:spLocks noGrp="1"/>
          </p:cNvSpPr>
          <p:nvPr>
            <p:ph sz="half" idx="2"/>
          </p:nvPr>
        </p:nvSpPr>
        <p:spPr>
          <a:xfrm>
            <a:off x="520959" y="1744888"/>
            <a:ext cx="10832841" cy="4752749"/>
          </a:xfrm>
        </p:spPr>
        <p:txBody>
          <a:bodyPr/>
          <a:lstStyle/>
          <a:p>
            <a:pPr marL="457200" lvl="1" indent="0">
              <a:buNone/>
            </a:pPr>
            <a:endParaRPr lang="en-US" dirty="0"/>
          </a:p>
          <a:p>
            <a:pPr marL="457200" lvl="1" indent="0">
              <a:buNone/>
            </a:pPr>
            <a:endParaRPr lang="en-US" dirty="0"/>
          </a:p>
          <a:p>
            <a:pPr marL="457200" lvl="1" indent="0">
              <a:buNone/>
            </a:pPr>
            <a:endParaRPr lang="en-US" dirty="0"/>
          </a:p>
        </p:txBody>
      </p:sp>
      <p:graphicFrame>
        <p:nvGraphicFramePr>
          <p:cNvPr id="3" name="Table 2">
            <a:extLst>
              <a:ext uri="{FF2B5EF4-FFF2-40B4-BE49-F238E27FC236}">
                <a16:creationId xmlns:a16="http://schemas.microsoft.com/office/drawing/2014/main" id="{64E99AB9-9B55-577B-3C27-77A77F2C19FD}"/>
              </a:ext>
            </a:extLst>
          </p:cNvPr>
          <p:cNvGraphicFramePr>
            <a:graphicFrameLocks noGrp="1"/>
          </p:cNvGraphicFramePr>
          <p:nvPr>
            <p:extLst>
              <p:ext uri="{D42A27DB-BD31-4B8C-83A1-F6EECF244321}">
                <p14:modId xmlns:p14="http://schemas.microsoft.com/office/powerpoint/2010/main" val="2251253626"/>
              </p:ext>
            </p:extLst>
          </p:nvPr>
        </p:nvGraphicFramePr>
        <p:xfrm>
          <a:off x="838200" y="2218214"/>
          <a:ext cx="10820400" cy="3566160"/>
        </p:xfrm>
        <a:graphic>
          <a:graphicData uri="http://schemas.openxmlformats.org/drawingml/2006/table">
            <a:tbl>
              <a:tblPr/>
              <a:tblGrid>
                <a:gridCol w="5410200">
                  <a:extLst>
                    <a:ext uri="{9D8B030D-6E8A-4147-A177-3AD203B41FA5}">
                      <a16:colId xmlns:a16="http://schemas.microsoft.com/office/drawing/2014/main" val="4223283830"/>
                    </a:ext>
                  </a:extLst>
                </a:gridCol>
                <a:gridCol w="5410200">
                  <a:extLst>
                    <a:ext uri="{9D8B030D-6E8A-4147-A177-3AD203B41FA5}">
                      <a16:colId xmlns:a16="http://schemas.microsoft.com/office/drawing/2014/main" val="289503014"/>
                    </a:ext>
                  </a:extLst>
                </a:gridCol>
              </a:tblGrid>
              <a:tr h="0">
                <a:tc>
                  <a:txBody>
                    <a:bodyPr/>
                    <a:lstStyle/>
                    <a:p>
                      <a:r>
                        <a:rPr lang="en-IN">
                          <a:solidFill>
                            <a:schemeClr val="bg1"/>
                          </a:solidFill>
                        </a:rPr>
                        <a:t>Modelling Technique</a:t>
                      </a:r>
                    </a:p>
                  </a:txBody>
                  <a:tcPr anchor="ctr">
                    <a:lnL>
                      <a:noFill/>
                    </a:lnL>
                    <a:lnR>
                      <a:noFill/>
                    </a:lnR>
                    <a:lnT>
                      <a:noFill/>
                    </a:lnT>
                    <a:lnB>
                      <a:noFill/>
                    </a:lnB>
                  </a:tcPr>
                </a:tc>
                <a:tc>
                  <a:txBody>
                    <a:bodyPr/>
                    <a:lstStyle/>
                    <a:p>
                      <a:r>
                        <a:rPr lang="en-IN">
                          <a:solidFill>
                            <a:schemeClr val="bg1"/>
                          </a:solidFill>
                        </a:rPr>
                        <a:t>Model Evaluation Score</a:t>
                      </a:r>
                      <a:br>
                        <a:rPr lang="en-IN">
                          <a:solidFill>
                            <a:schemeClr val="bg1"/>
                          </a:solidFill>
                        </a:rPr>
                      </a:br>
                      <a:r>
                        <a:rPr lang="en-IN">
                          <a:solidFill>
                            <a:schemeClr val="bg1"/>
                          </a:solidFill>
                        </a:rPr>
                        <a:t>(RMSE)</a:t>
                      </a:r>
                    </a:p>
                  </a:txBody>
                  <a:tcPr anchor="ctr">
                    <a:lnL>
                      <a:noFill/>
                    </a:lnL>
                    <a:lnR>
                      <a:noFill/>
                    </a:lnR>
                    <a:lnT>
                      <a:noFill/>
                    </a:lnT>
                    <a:lnB>
                      <a:noFill/>
                    </a:lnB>
                  </a:tcPr>
                </a:tc>
                <a:extLst>
                  <a:ext uri="{0D108BD9-81ED-4DB2-BD59-A6C34878D82A}">
                    <a16:rowId xmlns:a16="http://schemas.microsoft.com/office/drawing/2014/main" val="3597048906"/>
                  </a:ext>
                </a:extLst>
              </a:tr>
              <a:tr h="0">
                <a:tc>
                  <a:txBody>
                    <a:bodyPr/>
                    <a:lstStyle/>
                    <a:p>
                      <a:r>
                        <a:rPr lang="en-IN">
                          <a:solidFill>
                            <a:schemeClr val="bg1"/>
                          </a:solidFill>
                        </a:rPr>
                        <a:t>ARIMA</a:t>
                      </a:r>
                    </a:p>
                  </a:txBody>
                  <a:tcPr anchor="ctr">
                    <a:lnL>
                      <a:noFill/>
                    </a:lnL>
                    <a:lnR>
                      <a:noFill/>
                    </a:lnR>
                    <a:lnT>
                      <a:noFill/>
                    </a:lnT>
                    <a:lnB>
                      <a:noFill/>
                    </a:lnB>
                  </a:tcPr>
                </a:tc>
                <a:tc>
                  <a:txBody>
                    <a:bodyPr/>
                    <a:lstStyle/>
                    <a:p>
                      <a:r>
                        <a:rPr lang="en-IN" dirty="0">
                          <a:solidFill>
                            <a:schemeClr val="bg1"/>
                          </a:solidFill>
                        </a:rPr>
                        <a:t>81.16</a:t>
                      </a:r>
                    </a:p>
                  </a:txBody>
                  <a:tcPr anchor="ctr">
                    <a:lnL>
                      <a:noFill/>
                    </a:lnL>
                    <a:lnR>
                      <a:noFill/>
                    </a:lnR>
                    <a:lnT>
                      <a:noFill/>
                    </a:lnT>
                    <a:lnB>
                      <a:noFill/>
                    </a:lnB>
                  </a:tcPr>
                </a:tc>
                <a:extLst>
                  <a:ext uri="{0D108BD9-81ED-4DB2-BD59-A6C34878D82A}">
                    <a16:rowId xmlns:a16="http://schemas.microsoft.com/office/drawing/2014/main" val="803212660"/>
                  </a:ext>
                </a:extLst>
              </a:tr>
              <a:tr h="0">
                <a:tc>
                  <a:txBody>
                    <a:bodyPr/>
                    <a:lstStyle/>
                    <a:p>
                      <a:r>
                        <a:rPr lang="en-IN">
                          <a:solidFill>
                            <a:schemeClr val="bg1"/>
                          </a:solidFill>
                        </a:rPr>
                        <a:t>SARIMAX</a:t>
                      </a:r>
                    </a:p>
                  </a:txBody>
                  <a:tcPr anchor="ctr">
                    <a:lnL>
                      <a:noFill/>
                    </a:lnL>
                    <a:lnR>
                      <a:noFill/>
                    </a:lnR>
                    <a:lnT>
                      <a:noFill/>
                    </a:lnT>
                    <a:lnB>
                      <a:noFill/>
                    </a:lnB>
                  </a:tcPr>
                </a:tc>
                <a:tc>
                  <a:txBody>
                    <a:bodyPr/>
                    <a:lstStyle/>
                    <a:p>
                      <a:r>
                        <a:rPr lang="en-IN" dirty="0">
                          <a:solidFill>
                            <a:schemeClr val="bg1"/>
                          </a:solidFill>
                        </a:rPr>
                        <a:t>33.26</a:t>
                      </a:r>
                    </a:p>
                  </a:txBody>
                  <a:tcPr anchor="ctr">
                    <a:lnL>
                      <a:noFill/>
                    </a:lnL>
                    <a:lnR>
                      <a:noFill/>
                    </a:lnR>
                    <a:lnT>
                      <a:noFill/>
                    </a:lnT>
                    <a:lnB>
                      <a:noFill/>
                    </a:lnB>
                  </a:tcPr>
                </a:tc>
                <a:extLst>
                  <a:ext uri="{0D108BD9-81ED-4DB2-BD59-A6C34878D82A}">
                    <a16:rowId xmlns:a16="http://schemas.microsoft.com/office/drawing/2014/main" val="3909473045"/>
                  </a:ext>
                </a:extLst>
              </a:tr>
              <a:tr h="0">
                <a:tc>
                  <a:txBody>
                    <a:bodyPr/>
                    <a:lstStyle/>
                    <a:p>
                      <a:r>
                        <a:rPr lang="en-IN">
                          <a:solidFill>
                            <a:schemeClr val="bg1"/>
                          </a:solidFill>
                        </a:rPr>
                        <a:t>RandomForestRegressor</a:t>
                      </a:r>
                    </a:p>
                  </a:txBody>
                  <a:tcPr anchor="ctr">
                    <a:lnL>
                      <a:noFill/>
                    </a:lnL>
                    <a:lnR>
                      <a:noFill/>
                    </a:lnR>
                    <a:lnT>
                      <a:noFill/>
                    </a:lnT>
                    <a:lnB>
                      <a:noFill/>
                    </a:lnB>
                  </a:tcPr>
                </a:tc>
                <a:tc>
                  <a:txBody>
                    <a:bodyPr/>
                    <a:lstStyle/>
                    <a:p>
                      <a:r>
                        <a:rPr lang="en-IN" dirty="0">
                          <a:solidFill>
                            <a:schemeClr val="bg1"/>
                          </a:solidFill>
                        </a:rPr>
                        <a:t>3.15</a:t>
                      </a:r>
                    </a:p>
                  </a:txBody>
                  <a:tcPr anchor="ctr">
                    <a:lnL>
                      <a:noFill/>
                    </a:lnL>
                    <a:lnR>
                      <a:noFill/>
                    </a:lnR>
                    <a:lnT>
                      <a:noFill/>
                    </a:lnT>
                    <a:lnB>
                      <a:noFill/>
                    </a:lnB>
                  </a:tcPr>
                </a:tc>
                <a:extLst>
                  <a:ext uri="{0D108BD9-81ED-4DB2-BD59-A6C34878D82A}">
                    <a16:rowId xmlns:a16="http://schemas.microsoft.com/office/drawing/2014/main" val="4040608882"/>
                  </a:ext>
                </a:extLst>
              </a:tr>
              <a:tr h="0">
                <a:tc>
                  <a:txBody>
                    <a:bodyPr/>
                    <a:lstStyle/>
                    <a:p>
                      <a:r>
                        <a:rPr lang="en-IN">
                          <a:solidFill>
                            <a:schemeClr val="bg1"/>
                          </a:solidFill>
                        </a:rPr>
                        <a:t>RF + gridSearchCV</a:t>
                      </a:r>
                    </a:p>
                  </a:txBody>
                  <a:tcPr anchor="ctr">
                    <a:lnL>
                      <a:noFill/>
                    </a:lnL>
                    <a:lnR>
                      <a:noFill/>
                    </a:lnR>
                    <a:lnT>
                      <a:noFill/>
                    </a:lnT>
                    <a:lnB>
                      <a:noFill/>
                    </a:lnB>
                  </a:tcPr>
                </a:tc>
                <a:tc>
                  <a:txBody>
                    <a:bodyPr/>
                    <a:lstStyle/>
                    <a:p>
                      <a:r>
                        <a:rPr lang="en-IN" dirty="0">
                          <a:solidFill>
                            <a:schemeClr val="bg1"/>
                          </a:solidFill>
                        </a:rPr>
                        <a:t>3.91</a:t>
                      </a:r>
                    </a:p>
                  </a:txBody>
                  <a:tcPr anchor="ctr">
                    <a:lnL>
                      <a:noFill/>
                    </a:lnL>
                    <a:lnR>
                      <a:noFill/>
                    </a:lnR>
                    <a:lnT>
                      <a:noFill/>
                    </a:lnT>
                    <a:lnB>
                      <a:noFill/>
                    </a:lnB>
                  </a:tcPr>
                </a:tc>
                <a:extLst>
                  <a:ext uri="{0D108BD9-81ED-4DB2-BD59-A6C34878D82A}">
                    <a16:rowId xmlns:a16="http://schemas.microsoft.com/office/drawing/2014/main" val="2823964159"/>
                  </a:ext>
                </a:extLst>
              </a:tr>
              <a:tr h="0">
                <a:tc>
                  <a:txBody>
                    <a:bodyPr/>
                    <a:lstStyle/>
                    <a:p>
                      <a:r>
                        <a:rPr lang="en-IN">
                          <a:solidFill>
                            <a:schemeClr val="bg1"/>
                          </a:solidFill>
                        </a:rPr>
                        <a:t>RF + RandomizedSearchCV</a:t>
                      </a:r>
                    </a:p>
                  </a:txBody>
                  <a:tcPr anchor="ctr">
                    <a:lnL>
                      <a:noFill/>
                    </a:lnL>
                    <a:lnR>
                      <a:noFill/>
                    </a:lnR>
                    <a:lnT>
                      <a:noFill/>
                    </a:lnT>
                    <a:lnB>
                      <a:noFill/>
                    </a:lnB>
                  </a:tcPr>
                </a:tc>
                <a:tc>
                  <a:txBody>
                    <a:bodyPr/>
                    <a:lstStyle/>
                    <a:p>
                      <a:r>
                        <a:rPr lang="en-IN" dirty="0">
                          <a:solidFill>
                            <a:schemeClr val="bg1"/>
                          </a:solidFill>
                        </a:rPr>
                        <a:t>3.79</a:t>
                      </a:r>
                    </a:p>
                  </a:txBody>
                  <a:tcPr anchor="ctr">
                    <a:lnL>
                      <a:noFill/>
                    </a:lnL>
                    <a:lnR>
                      <a:noFill/>
                    </a:lnR>
                    <a:lnT>
                      <a:noFill/>
                    </a:lnT>
                    <a:lnB>
                      <a:noFill/>
                    </a:lnB>
                  </a:tcPr>
                </a:tc>
                <a:extLst>
                  <a:ext uri="{0D108BD9-81ED-4DB2-BD59-A6C34878D82A}">
                    <a16:rowId xmlns:a16="http://schemas.microsoft.com/office/drawing/2014/main" val="322758757"/>
                  </a:ext>
                </a:extLst>
              </a:tr>
              <a:tr h="0">
                <a:tc>
                  <a:txBody>
                    <a:bodyPr/>
                    <a:lstStyle/>
                    <a:p>
                      <a:r>
                        <a:rPr lang="en-IN">
                          <a:solidFill>
                            <a:schemeClr val="bg1"/>
                          </a:solidFill>
                        </a:rPr>
                        <a:t>Linear Regression</a:t>
                      </a:r>
                    </a:p>
                  </a:txBody>
                  <a:tcPr anchor="ctr">
                    <a:lnL>
                      <a:noFill/>
                    </a:lnL>
                    <a:lnR>
                      <a:noFill/>
                    </a:lnR>
                    <a:lnT>
                      <a:noFill/>
                    </a:lnT>
                    <a:lnB>
                      <a:noFill/>
                    </a:lnB>
                  </a:tcPr>
                </a:tc>
                <a:tc>
                  <a:txBody>
                    <a:bodyPr/>
                    <a:lstStyle/>
                    <a:p>
                      <a:r>
                        <a:rPr lang="en-IN" dirty="0">
                          <a:solidFill>
                            <a:schemeClr val="bg1"/>
                          </a:solidFill>
                        </a:rPr>
                        <a:t>1.66</a:t>
                      </a:r>
                    </a:p>
                  </a:txBody>
                  <a:tcPr anchor="ctr">
                    <a:lnL>
                      <a:noFill/>
                    </a:lnL>
                    <a:lnR>
                      <a:noFill/>
                    </a:lnR>
                    <a:lnT>
                      <a:noFill/>
                    </a:lnT>
                    <a:lnB>
                      <a:noFill/>
                    </a:lnB>
                  </a:tcPr>
                </a:tc>
                <a:extLst>
                  <a:ext uri="{0D108BD9-81ED-4DB2-BD59-A6C34878D82A}">
                    <a16:rowId xmlns:a16="http://schemas.microsoft.com/office/drawing/2014/main" val="1113009059"/>
                  </a:ext>
                </a:extLst>
              </a:tr>
              <a:tr h="0">
                <a:tc>
                  <a:txBody>
                    <a:bodyPr/>
                    <a:lstStyle/>
                    <a:p>
                      <a:r>
                        <a:rPr lang="en-IN">
                          <a:solidFill>
                            <a:schemeClr val="bg1"/>
                          </a:solidFill>
                        </a:rPr>
                        <a:t>XGBRegressor</a:t>
                      </a:r>
                    </a:p>
                  </a:txBody>
                  <a:tcPr anchor="ctr">
                    <a:lnL>
                      <a:noFill/>
                    </a:lnL>
                    <a:lnR>
                      <a:noFill/>
                    </a:lnR>
                    <a:lnT>
                      <a:noFill/>
                    </a:lnT>
                    <a:lnB>
                      <a:noFill/>
                    </a:lnB>
                  </a:tcPr>
                </a:tc>
                <a:tc>
                  <a:txBody>
                    <a:bodyPr/>
                    <a:lstStyle/>
                    <a:p>
                      <a:r>
                        <a:rPr lang="en-IN" dirty="0">
                          <a:solidFill>
                            <a:schemeClr val="bg1"/>
                          </a:solidFill>
                        </a:rPr>
                        <a:t>1.39</a:t>
                      </a:r>
                    </a:p>
                  </a:txBody>
                  <a:tcPr anchor="ctr">
                    <a:lnL>
                      <a:noFill/>
                    </a:lnL>
                    <a:lnR>
                      <a:noFill/>
                    </a:lnR>
                    <a:lnT>
                      <a:noFill/>
                    </a:lnT>
                    <a:lnB>
                      <a:noFill/>
                    </a:lnB>
                  </a:tcPr>
                </a:tc>
                <a:extLst>
                  <a:ext uri="{0D108BD9-81ED-4DB2-BD59-A6C34878D82A}">
                    <a16:rowId xmlns:a16="http://schemas.microsoft.com/office/drawing/2014/main" val="2371839792"/>
                  </a:ext>
                </a:extLst>
              </a:tr>
              <a:tr h="0">
                <a:tc>
                  <a:txBody>
                    <a:bodyPr/>
                    <a:lstStyle/>
                    <a:p>
                      <a:r>
                        <a:rPr lang="en-IN" dirty="0">
                          <a:solidFill>
                            <a:schemeClr val="bg1"/>
                          </a:solidFill>
                        </a:rPr>
                        <a:t>TensorFlow</a:t>
                      </a:r>
                    </a:p>
                  </a:txBody>
                  <a:tcPr anchor="ctr">
                    <a:lnL>
                      <a:noFill/>
                    </a:lnL>
                    <a:lnR>
                      <a:noFill/>
                    </a:lnR>
                    <a:lnT>
                      <a:noFill/>
                    </a:lnT>
                    <a:lnB>
                      <a:noFill/>
                    </a:lnB>
                  </a:tcPr>
                </a:tc>
                <a:tc>
                  <a:txBody>
                    <a:bodyPr/>
                    <a:lstStyle/>
                    <a:p>
                      <a:r>
                        <a:rPr lang="en-IN" dirty="0">
                          <a:solidFill>
                            <a:schemeClr val="bg1"/>
                          </a:solidFill>
                        </a:rPr>
                        <a:t>79.37</a:t>
                      </a:r>
                    </a:p>
                  </a:txBody>
                  <a:tcPr anchor="ctr">
                    <a:lnL>
                      <a:noFill/>
                    </a:lnL>
                    <a:lnR>
                      <a:noFill/>
                    </a:lnR>
                    <a:lnT>
                      <a:noFill/>
                    </a:lnT>
                    <a:lnB>
                      <a:noFill/>
                    </a:lnB>
                  </a:tcPr>
                </a:tc>
                <a:extLst>
                  <a:ext uri="{0D108BD9-81ED-4DB2-BD59-A6C34878D82A}">
                    <a16:rowId xmlns:a16="http://schemas.microsoft.com/office/drawing/2014/main" val="469810338"/>
                  </a:ext>
                </a:extLst>
              </a:tr>
            </a:tbl>
          </a:graphicData>
        </a:graphic>
      </p:graphicFrame>
      <p:sp>
        <p:nvSpPr>
          <p:cNvPr id="5" name="Rectangle 1">
            <a:extLst>
              <a:ext uri="{FF2B5EF4-FFF2-40B4-BE49-F238E27FC236}">
                <a16:creationId xmlns:a16="http://schemas.microsoft.com/office/drawing/2014/main" id="{C91900B8-2009-DFAD-9C19-4BA024296F73}"/>
              </a:ext>
            </a:extLst>
          </p:cNvPr>
          <p:cNvSpPr>
            <a:spLocks noChangeArrowheads="1"/>
          </p:cNvSpPr>
          <p:nvPr/>
        </p:nvSpPr>
        <p:spPr bwMode="auto">
          <a:xfrm>
            <a:off x="838200" y="221773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35694318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pPr algn="l"/>
            <a:r>
              <a:rPr lang="en-US" dirty="0"/>
              <a:t>Conclusion</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22</a:t>
            </a:fld>
            <a:endParaRPr lang="en-US" dirty="0"/>
          </a:p>
        </p:txBody>
      </p:sp>
      <p:sp>
        <p:nvSpPr>
          <p:cNvPr id="6" name="Content Placeholder 5">
            <a:extLst>
              <a:ext uri="{FF2B5EF4-FFF2-40B4-BE49-F238E27FC236}">
                <a16:creationId xmlns:a16="http://schemas.microsoft.com/office/drawing/2014/main" id="{3C822C79-B45A-32DF-13E2-6DF086066385}"/>
              </a:ext>
            </a:extLst>
          </p:cNvPr>
          <p:cNvSpPr>
            <a:spLocks noGrp="1"/>
          </p:cNvSpPr>
          <p:nvPr>
            <p:ph sz="half" idx="2"/>
          </p:nvPr>
        </p:nvSpPr>
        <p:spPr>
          <a:xfrm>
            <a:off x="569166" y="1436914"/>
            <a:ext cx="10832841" cy="4752749"/>
          </a:xfrm>
        </p:spPr>
        <p:txBody>
          <a:bodyPr/>
          <a:lstStyle/>
          <a:p>
            <a:pPr lvl="1"/>
            <a:r>
              <a:rPr lang="en-US" dirty="0"/>
              <a:t>Linear Regression and </a:t>
            </a:r>
            <a:r>
              <a:rPr lang="en-US" dirty="0" err="1"/>
              <a:t>XGBoost</a:t>
            </a:r>
            <a:r>
              <a:rPr lang="en-US" dirty="0"/>
              <a:t> models emerged as clear winner here. Hence we will conclude the project with these two models. Hence, we prepared our recommendation and conclusion based on that.</a:t>
            </a:r>
          </a:p>
          <a:p>
            <a:pPr lvl="1"/>
            <a:endParaRPr lang="en-US" dirty="0"/>
          </a:p>
          <a:p>
            <a:pPr lvl="1"/>
            <a:r>
              <a:rPr lang="en-US" dirty="0"/>
              <a:t>While at one side, we have given a recommendation to trader to buy, sell or hold a share, on another side we gave them a regression value so that trader has pre-assumption on what he/she will get on financial terms.</a:t>
            </a:r>
          </a:p>
          <a:p>
            <a:pPr marL="457200" lvl="1" indent="0">
              <a:buNone/>
            </a:pPr>
            <a:endParaRPr lang="en-US" dirty="0"/>
          </a:p>
          <a:p>
            <a:pPr marL="457200" lvl="1" indent="0">
              <a:buNone/>
            </a:pPr>
            <a:endParaRPr lang="en-US" dirty="0"/>
          </a:p>
          <a:p>
            <a:pPr marL="457200" lvl="1" indent="0">
              <a:buNone/>
            </a:pPr>
            <a:endParaRPr lang="en-US" dirty="0"/>
          </a:p>
        </p:txBody>
      </p:sp>
    </p:spTree>
    <p:extLst>
      <p:ext uri="{BB962C8B-B14F-4D97-AF65-F5344CB8AC3E}">
        <p14:creationId xmlns:p14="http://schemas.microsoft.com/office/powerpoint/2010/main" val="1041403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p:txBody>
          <a:bodyPr/>
          <a:lstStyle/>
          <a:p>
            <a:r>
              <a:rPr lang="en-US" dirty="0"/>
              <a:t>Thank You </a:t>
            </a:r>
            <a:endParaRPr lang="en-GB" dirty="0"/>
          </a:p>
        </p:txBody>
      </p:sp>
    </p:spTree>
    <p:extLst>
      <p:ext uri="{BB962C8B-B14F-4D97-AF65-F5344CB8AC3E}">
        <p14:creationId xmlns:p14="http://schemas.microsoft.com/office/powerpoint/2010/main" val="429771863"/>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Getting the data</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3</a:t>
            </a:fld>
            <a:endParaRPr lang="en-US" dirty="0"/>
          </a:p>
        </p:txBody>
      </p:sp>
      <p:sp>
        <p:nvSpPr>
          <p:cNvPr id="11" name="Content Placeholder 10">
            <a:extLst>
              <a:ext uri="{FF2B5EF4-FFF2-40B4-BE49-F238E27FC236}">
                <a16:creationId xmlns:a16="http://schemas.microsoft.com/office/drawing/2014/main" id="{0FED36C4-2491-E7F7-4C45-782961BB83AD}"/>
              </a:ext>
            </a:extLst>
          </p:cNvPr>
          <p:cNvSpPr>
            <a:spLocks noGrp="1"/>
          </p:cNvSpPr>
          <p:nvPr>
            <p:ph sz="half" idx="2"/>
          </p:nvPr>
        </p:nvSpPr>
        <p:spPr>
          <a:xfrm>
            <a:off x="444500" y="1851378"/>
            <a:ext cx="10607322" cy="4338285"/>
          </a:xfrm>
        </p:spPr>
        <p:txBody>
          <a:bodyPr/>
          <a:lstStyle/>
          <a:p>
            <a:r>
              <a:rPr lang="en-IN" dirty="0"/>
              <a:t>Nifty-50 CSV data is obtained from Kaggle.</a:t>
            </a:r>
          </a:p>
          <a:p>
            <a:r>
              <a:rPr lang="en-IN" dirty="0"/>
              <a:t>FII and DII data are obtained from NSE site.</a:t>
            </a:r>
          </a:p>
          <a:p>
            <a:r>
              <a:rPr lang="en-IN" dirty="0"/>
              <a:t>Sectors for each companies are obtained from Google.</a:t>
            </a:r>
          </a:p>
          <a:p>
            <a:r>
              <a:rPr lang="en-IN" dirty="0"/>
              <a:t>To reduce timeframe for training the data, we used one Nifty-50 company here (Infosys) for Jan, 2019- April, 2021 period.. However, the model will properly work with other Nifty-50 companies and requested timeframe.</a:t>
            </a:r>
          </a:p>
        </p:txBody>
      </p:sp>
    </p:spTree>
    <p:extLst>
      <p:ext uri="{BB962C8B-B14F-4D97-AF65-F5344CB8AC3E}">
        <p14:creationId xmlns:p14="http://schemas.microsoft.com/office/powerpoint/2010/main" val="3607270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Understanding the data</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4</a:t>
            </a:fld>
            <a:endParaRPr lang="en-US" dirty="0"/>
          </a:p>
        </p:txBody>
      </p:sp>
      <p:sp>
        <p:nvSpPr>
          <p:cNvPr id="11" name="Content Placeholder 10">
            <a:extLst>
              <a:ext uri="{FF2B5EF4-FFF2-40B4-BE49-F238E27FC236}">
                <a16:creationId xmlns:a16="http://schemas.microsoft.com/office/drawing/2014/main" id="{0FED36C4-2491-E7F7-4C45-782961BB83AD}"/>
              </a:ext>
            </a:extLst>
          </p:cNvPr>
          <p:cNvSpPr>
            <a:spLocks noGrp="1"/>
          </p:cNvSpPr>
          <p:nvPr>
            <p:ph sz="half" idx="2"/>
          </p:nvPr>
        </p:nvSpPr>
        <p:spPr>
          <a:xfrm>
            <a:off x="444500" y="1851378"/>
            <a:ext cx="10607322" cy="4338285"/>
          </a:xfrm>
        </p:spPr>
        <p:txBody>
          <a:bodyPr/>
          <a:lstStyle/>
          <a:p>
            <a:r>
              <a:rPr lang="en-IN" dirty="0"/>
              <a:t>Nifty-50 data has 12 numeric and 2 categorical variables.</a:t>
            </a:r>
          </a:p>
          <a:p>
            <a:r>
              <a:rPr lang="en-IN" dirty="0"/>
              <a:t>FII and DII data has one categorical and 2 numeric variables. </a:t>
            </a:r>
          </a:p>
          <a:p>
            <a:r>
              <a:rPr lang="en-IN" dirty="0"/>
              <a:t>Sector data has 3 categorical variables.</a:t>
            </a:r>
          </a:p>
          <a:p>
            <a:endParaRPr lang="en-IN" dirty="0"/>
          </a:p>
        </p:txBody>
      </p:sp>
    </p:spTree>
    <p:extLst>
      <p:ext uri="{BB962C8B-B14F-4D97-AF65-F5344CB8AC3E}">
        <p14:creationId xmlns:p14="http://schemas.microsoft.com/office/powerpoint/2010/main" val="291577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Discover and Visualize the Data to Gain Insights - Correlation</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5</a:t>
            </a:fld>
            <a:endParaRPr lang="en-US" dirty="0"/>
          </a:p>
        </p:txBody>
      </p:sp>
      <p:pic>
        <p:nvPicPr>
          <p:cNvPr id="5" name="Content Placeholder 4">
            <a:extLst>
              <a:ext uri="{FF2B5EF4-FFF2-40B4-BE49-F238E27FC236}">
                <a16:creationId xmlns:a16="http://schemas.microsoft.com/office/drawing/2014/main" id="{0541A4CA-E11F-481A-0BF2-62DF33813CBA}"/>
              </a:ext>
            </a:extLst>
          </p:cNvPr>
          <p:cNvPicPr>
            <a:picLocks noGrp="1" noChangeAspect="1"/>
          </p:cNvPicPr>
          <p:nvPr>
            <p:ph sz="half" idx="2"/>
          </p:nvPr>
        </p:nvPicPr>
        <p:blipFill>
          <a:blip r:embed="rId2"/>
          <a:stretch>
            <a:fillRect/>
          </a:stretch>
        </p:blipFill>
        <p:spPr>
          <a:xfrm>
            <a:off x="521662" y="1690064"/>
            <a:ext cx="3063505" cy="2682472"/>
          </a:xfrm>
        </p:spPr>
      </p:pic>
      <p:pic>
        <p:nvPicPr>
          <p:cNvPr id="7" name="Picture 6">
            <a:extLst>
              <a:ext uri="{FF2B5EF4-FFF2-40B4-BE49-F238E27FC236}">
                <a16:creationId xmlns:a16="http://schemas.microsoft.com/office/drawing/2014/main" id="{B3A66832-9BA0-E78D-503F-E3BE1FD39E1B}"/>
              </a:ext>
            </a:extLst>
          </p:cNvPr>
          <p:cNvPicPr>
            <a:picLocks noChangeAspect="1"/>
          </p:cNvPicPr>
          <p:nvPr/>
        </p:nvPicPr>
        <p:blipFill>
          <a:blip r:embed="rId3"/>
          <a:stretch>
            <a:fillRect/>
          </a:stretch>
        </p:blipFill>
        <p:spPr>
          <a:xfrm>
            <a:off x="6354146" y="1690065"/>
            <a:ext cx="4172219" cy="2682472"/>
          </a:xfrm>
          <a:prstGeom prst="rect">
            <a:avLst/>
          </a:prstGeom>
        </p:spPr>
      </p:pic>
    </p:spTree>
    <p:extLst>
      <p:ext uri="{BB962C8B-B14F-4D97-AF65-F5344CB8AC3E}">
        <p14:creationId xmlns:p14="http://schemas.microsoft.com/office/powerpoint/2010/main" val="893848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pPr algn="l"/>
            <a:r>
              <a:rPr lang="en-US" dirty="0"/>
              <a:t>Prepare the Data for Machine Learning Algorithms</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6</a:t>
            </a:fld>
            <a:endParaRPr lang="en-US" dirty="0"/>
          </a:p>
        </p:txBody>
      </p:sp>
      <p:sp>
        <p:nvSpPr>
          <p:cNvPr id="6" name="Content Placeholder 5">
            <a:extLst>
              <a:ext uri="{FF2B5EF4-FFF2-40B4-BE49-F238E27FC236}">
                <a16:creationId xmlns:a16="http://schemas.microsoft.com/office/drawing/2014/main" id="{3C822C79-B45A-32DF-13E2-6DF086066385}"/>
              </a:ext>
            </a:extLst>
          </p:cNvPr>
          <p:cNvSpPr>
            <a:spLocks noGrp="1"/>
          </p:cNvSpPr>
          <p:nvPr>
            <p:ph sz="half" idx="2"/>
          </p:nvPr>
        </p:nvSpPr>
        <p:spPr>
          <a:xfrm>
            <a:off x="569166" y="1436914"/>
            <a:ext cx="10832841" cy="4752749"/>
          </a:xfrm>
        </p:spPr>
        <p:txBody>
          <a:bodyPr/>
          <a:lstStyle/>
          <a:p>
            <a:r>
              <a:rPr lang="en-IN" dirty="0"/>
              <a:t>We prepared the data for machine learning through Pipeline mechanism.</a:t>
            </a:r>
          </a:p>
          <a:p>
            <a:r>
              <a:rPr lang="en-IN" dirty="0"/>
              <a:t>Here we have used </a:t>
            </a:r>
            <a:r>
              <a:rPr lang="en-IN" dirty="0" err="1"/>
              <a:t>DataFrameSelector</a:t>
            </a:r>
            <a:r>
              <a:rPr lang="en-IN" dirty="0"/>
              <a:t> customized class along with </a:t>
            </a:r>
            <a:r>
              <a:rPr lang="en-IN" dirty="0" err="1"/>
              <a:t>BaseEstimator</a:t>
            </a:r>
            <a:r>
              <a:rPr lang="en-IN" dirty="0"/>
              <a:t>, </a:t>
            </a:r>
            <a:r>
              <a:rPr lang="en-IN" dirty="0" err="1"/>
              <a:t>TransformerMixin</a:t>
            </a:r>
            <a:r>
              <a:rPr lang="en-IN" dirty="0"/>
              <a:t> to </a:t>
            </a:r>
            <a:r>
              <a:rPr lang="en-US" dirty="0"/>
              <a:t>transform the data  by  selecting the desired attributes, and converting  the resulting </a:t>
            </a:r>
            <a:r>
              <a:rPr lang="en-US" dirty="0" err="1"/>
              <a:t>DataFrame</a:t>
            </a:r>
            <a:r>
              <a:rPr lang="en-US" dirty="0"/>
              <a:t> to  a NumPy array.</a:t>
            </a:r>
          </a:p>
          <a:p>
            <a:r>
              <a:rPr lang="en-IN" dirty="0"/>
              <a:t>The Pipeline used selector, imputer, standard scaler for numerical attributes and selector, </a:t>
            </a:r>
            <a:r>
              <a:rPr lang="en-IN" dirty="0" err="1"/>
              <a:t>OneHotEncoder</a:t>
            </a:r>
            <a:r>
              <a:rPr lang="en-IN" dirty="0"/>
              <a:t> for categorical attributes.</a:t>
            </a:r>
          </a:p>
        </p:txBody>
      </p:sp>
    </p:spTree>
    <p:extLst>
      <p:ext uri="{BB962C8B-B14F-4D97-AF65-F5344CB8AC3E}">
        <p14:creationId xmlns:p14="http://schemas.microsoft.com/office/powerpoint/2010/main" val="2614534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3290337" y="2996876"/>
            <a:ext cx="11214100" cy="535531"/>
          </a:xfrm>
        </p:spPr>
        <p:txBody>
          <a:bodyPr/>
          <a:lstStyle/>
          <a:p>
            <a:r>
              <a:rPr lang="en-US" dirty="0"/>
              <a:t>Train the model</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7</a:t>
            </a:fld>
            <a:endParaRPr lang="en-US" dirty="0"/>
          </a:p>
        </p:txBody>
      </p:sp>
    </p:spTree>
    <p:extLst>
      <p:ext uri="{BB962C8B-B14F-4D97-AF65-F5344CB8AC3E}">
        <p14:creationId xmlns:p14="http://schemas.microsoft.com/office/powerpoint/2010/main" val="1502328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pPr algn="l"/>
            <a:r>
              <a:rPr lang="en-US" dirty="0"/>
              <a:t>Sentiment analysis</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8</a:t>
            </a:fld>
            <a:endParaRPr lang="en-US" dirty="0"/>
          </a:p>
        </p:txBody>
      </p:sp>
      <p:sp>
        <p:nvSpPr>
          <p:cNvPr id="6" name="Content Placeholder 5">
            <a:extLst>
              <a:ext uri="{FF2B5EF4-FFF2-40B4-BE49-F238E27FC236}">
                <a16:creationId xmlns:a16="http://schemas.microsoft.com/office/drawing/2014/main" id="{3C822C79-B45A-32DF-13E2-6DF086066385}"/>
              </a:ext>
            </a:extLst>
          </p:cNvPr>
          <p:cNvSpPr>
            <a:spLocks noGrp="1"/>
          </p:cNvSpPr>
          <p:nvPr>
            <p:ph sz="half" idx="2"/>
          </p:nvPr>
        </p:nvSpPr>
        <p:spPr>
          <a:xfrm>
            <a:off x="569166" y="1436914"/>
            <a:ext cx="10832841" cy="4752749"/>
          </a:xfrm>
        </p:spPr>
        <p:txBody>
          <a:bodyPr/>
          <a:lstStyle/>
          <a:p>
            <a:r>
              <a:rPr lang="en-IN" dirty="0"/>
              <a:t>Used </a:t>
            </a:r>
            <a:r>
              <a:rPr lang="en-IN" dirty="0" err="1"/>
              <a:t>SentimentIntensityAnalyzer</a:t>
            </a:r>
            <a:r>
              <a:rPr lang="en-IN" dirty="0"/>
              <a:t> from Natural Language Toolkit, Article from newspaper, and </a:t>
            </a:r>
            <a:r>
              <a:rPr lang="en-IN" dirty="0" err="1"/>
              <a:t>googlesearch</a:t>
            </a:r>
            <a:r>
              <a:rPr lang="en-IN" dirty="0"/>
              <a:t>.</a:t>
            </a:r>
          </a:p>
          <a:p>
            <a:endParaRPr lang="en-IN" dirty="0"/>
          </a:p>
          <a:p>
            <a:r>
              <a:rPr lang="en-IN" dirty="0"/>
              <a:t>We performed following sentiment analysis:</a:t>
            </a:r>
          </a:p>
          <a:p>
            <a:pPr lvl="1"/>
            <a:r>
              <a:rPr lang="en-IN" dirty="0"/>
              <a:t>Symbol market sentiment analysis</a:t>
            </a:r>
          </a:p>
          <a:p>
            <a:pPr lvl="1"/>
            <a:r>
              <a:rPr lang="en-IN" dirty="0"/>
              <a:t>Sector market sentiment analysis</a:t>
            </a:r>
          </a:p>
          <a:p>
            <a:pPr lvl="1"/>
            <a:r>
              <a:rPr lang="en-IN" dirty="0"/>
              <a:t>FII and DII sentiment analysis</a:t>
            </a:r>
          </a:p>
        </p:txBody>
      </p:sp>
    </p:spTree>
    <p:extLst>
      <p:ext uri="{BB962C8B-B14F-4D97-AF65-F5344CB8AC3E}">
        <p14:creationId xmlns:p14="http://schemas.microsoft.com/office/powerpoint/2010/main" val="1463140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pPr algn="l"/>
            <a:r>
              <a:rPr lang="en-US" dirty="0"/>
              <a:t>ARIMA and SARIMAX</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9</a:t>
            </a:fld>
            <a:endParaRPr lang="en-US" dirty="0"/>
          </a:p>
        </p:txBody>
      </p:sp>
      <p:sp>
        <p:nvSpPr>
          <p:cNvPr id="6" name="Content Placeholder 5">
            <a:extLst>
              <a:ext uri="{FF2B5EF4-FFF2-40B4-BE49-F238E27FC236}">
                <a16:creationId xmlns:a16="http://schemas.microsoft.com/office/drawing/2014/main" id="{3C822C79-B45A-32DF-13E2-6DF086066385}"/>
              </a:ext>
            </a:extLst>
          </p:cNvPr>
          <p:cNvSpPr>
            <a:spLocks noGrp="1"/>
          </p:cNvSpPr>
          <p:nvPr>
            <p:ph sz="half" idx="2"/>
          </p:nvPr>
        </p:nvSpPr>
        <p:spPr>
          <a:xfrm>
            <a:off x="569166" y="1436914"/>
            <a:ext cx="10832841" cy="4752749"/>
          </a:xfrm>
        </p:spPr>
        <p:txBody>
          <a:bodyPr>
            <a:normAutofit lnSpcReduction="10000"/>
          </a:bodyPr>
          <a:lstStyle/>
          <a:p>
            <a:r>
              <a:rPr lang="en-US" b="1" dirty="0"/>
              <a:t>A</a:t>
            </a:r>
            <a:r>
              <a:rPr lang="en-US" dirty="0"/>
              <a:t>uto-</a:t>
            </a:r>
            <a:r>
              <a:rPr lang="en-US" b="1" dirty="0"/>
              <a:t>R</a:t>
            </a:r>
            <a:r>
              <a:rPr lang="en-US" dirty="0"/>
              <a:t>egressive </a:t>
            </a:r>
            <a:r>
              <a:rPr lang="en-US" b="1" dirty="0"/>
              <a:t>I</a:t>
            </a:r>
            <a:r>
              <a:rPr lang="en-US" dirty="0"/>
              <a:t>ntegrated </a:t>
            </a:r>
            <a:r>
              <a:rPr lang="en-US" b="1" dirty="0"/>
              <a:t>M</a:t>
            </a:r>
            <a:r>
              <a:rPr lang="en-US" dirty="0"/>
              <a:t>oving </a:t>
            </a:r>
            <a:r>
              <a:rPr lang="en-US" b="1" dirty="0"/>
              <a:t>A</a:t>
            </a:r>
            <a:r>
              <a:rPr lang="en-US" dirty="0"/>
              <a:t>verage</a:t>
            </a:r>
          </a:p>
          <a:p>
            <a:endParaRPr lang="en-US" dirty="0"/>
          </a:p>
          <a:p>
            <a:pPr lvl="1" fontAlgn="ctr"/>
            <a:r>
              <a:rPr lang="en-IN" dirty="0" err="1"/>
              <a:t>AutoRegressive</a:t>
            </a:r>
            <a:r>
              <a:rPr lang="en-IN" dirty="0"/>
              <a:t> (AR):</a:t>
            </a:r>
          </a:p>
          <a:p>
            <a:pPr lvl="2" fontAlgn="ctr"/>
            <a:r>
              <a:rPr lang="en-US" dirty="0"/>
              <a:t>Current values on its own previous values </a:t>
            </a:r>
          </a:p>
          <a:p>
            <a:pPr lvl="2" fontAlgn="ctr"/>
            <a:r>
              <a:rPr lang="en-US" dirty="0"/>
              <a:t>AR(p) – Current Values depend on its own p-previous values.</a:t>
            </a:r>
          </a:p>
          <a:p>
            <a:pPr lvl="2" fontAlgn="ctr"/>
            <a:r>
              <a:rPr lang="en-US" dirty="0"/>
              <a:t>P is order of AR process</a:t>
            </a:r>
          </a:p>
          <a:p>
            <a:pPr marL="914400" lvl="2" indent="0" fontAlgn="ctr">
              <a:buNone/>
            </a:pPr>
            <a:endParaRPr lang="en-IN" dirty="0"/>
          </a:p>
          <a:p>
            <a:pPr lvl="1" fontAlgn="ctr"/>
            <a:r>
              <a:rPr lang="en-IN" dirty="0"/>
              <a:t>Integrated (I): </a:t>
            </a:r>
          </a:p>
          <a:p>
            <a:pPr lvl="2" fontAlgn="ctr"/>
            <a:r>
              <a:rPr lang="en-IN" dirty="0"/>
              <a:t>The "I" stands for differencing. </a:t>
            </a:r>
          </a:p>
          <a:p>
            <a:pPr lvl="2" fontAlgn="ctr"/>
            <a:r>
              <a:rPr lang="en-IN" dirty="0"/>
              <a:t>This involves subtracting the previous value from the current one. </a:t>
            </a:r>
          </a:p>
          <a:p>
            <a:pPr marL="457200" lvl="1" indent="0">
              <a:buNone/>
            </a:pPr>
            <a:endParaRPr lang="en-IN" dirty="0"/>
          </a:p>
          <a:p>
            <a:pPr lvl="1" fontAlgn="ctr"/>
            <a:r>
              <a:rPr lang="en-IN" dirty="0"/>
              <a:t>Moving Average (MA): </a:t>
            </a:r>
          </a:p>
          <a:p>
            <a:pPr lvl="2" fontAlgn="ctr"/>
            <a:r>
              <a:rPr lang="en-IN" dirty="0"/>
              <a:t>Current deviation from mean depends on previous </a:t>
            </a:r>
            <a:r>
              <a:rPr lang="en-IN" dirty="0" err="1"/>
              <a:t>devaitions</a:t>
            </a:r>
            <a:r>
              <a:rPr lang="en-IN" dirty="0"/>
              <a:t>.</a:t>
            </a:r>
          </a:p>
          <a:p>
            <a:pPr lvl="2" fontAlgn="ctr"/>
            <a:r>
              <a:rPr lang="en-IN" dirty="0"/>
              <a:t>MA(q) – the current deviation from mean depends on q-previous deviations</a:t>
            </a:r>
          </a:p>
          <a:p>
            <a:pPr lvl="2" fontAlgn="ctr"/>
            <a:r>
              <a:rPr lang="en-US" dirty="0"/>
              <a:t>P is order of AR process</a:t>
            </a:r>
          </a:p>
          <a:p>
            <a:pPr marL="914400" lvl="2" indent="0" fontAlgn="ctr">
              <a:buNone/>
            </a:pPr>
            <a:endParaRPr lang="en-US" dirty="0"/>
          </a:p>
          <a:p>
            <a:pPr marL="457200" lvl="1" indent="0" fontAlgn="ctr">
              <a:buNone/>
            </a:pPr>
            <a:r>
              <a:rPr lang="en-IN" dirty="0"/>
              <a:t>In simpler terms, ARIMA combines information from the past values, differences between values, and past prediction errors to make predictions about future values in a time series.</a:t>
            </a:r>
          </a:p>
        </p:txBody>
      </p:sp>
    </p:spTree>
    <p:extLst>
      <p:ext uri="{BB962C8B-B14F-4D97-AF65-F5344CB8AC3E}">
        <p14:creationId xmlns:p14="http://schemas.microsoft.com/office/powerpoint/2010/main" val="38756424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5757914-1161-4661-9696-421FD6935CDD}">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5B26E0C9-B2AA-42E6-97B6-E1B7D9EAF129}">
  <ds:schemaRefs>
    <ds:schemaRef ds:uri="http://schemas.microsoft.com/sharepoint/v3/contenttype/forms"/>
  </ds:schemaRefs>
</ds:datastoreItem>
</file>

<file path=customXml/itemProps3.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187</TotalTime>
  <Words>1436</Words>
  <Application>Microsoft Office PowerPoint</Application>
  <PresentationFormat>Widescreen</PresentationFormat>
  <Paragraphs>163</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Söhne</vt:lpstr>
      <vt:lpstr>Trade Gothic LT Pro</vt:lpstr>
      <vt:lpstr>Trebuchet MS</vt:lpstr>
      <vt:lpstr>Office Theme</vt:lpstr>
      <vt:lpstr>Project Presentation – Stock price prediction</vt:lpstr>
      <vt:lpstr>Summary</vt:lpstr>
      <vt:lpstr>Getting the data</vt:lpstr>
      <vt:lpstr>Understanding the data</vt:lpstr>
      <vt:lpstr>Discover and Visualize the Data to Gain Insights - Correlation</vt:lpstr>
      <vt:lpstr>Prepare the Data for Machine Learning Algorithms</vt:lpstr>
      <vt:lpstr>Train the model</vt:lpstr>
      <vt:lpstr>Sentiment analysis</vt:lpstr>
      <vt:lpstr>ARIMA and SARIMAX</vt:lpstr>
      <vt:lpstr>ARIMA and SARIMAX</vt:lpstr>
      <vt:lpstr>ARIMA and SARIMAX</vt:lpstr>
      <vt:lpstr>ARIMA and SARIMAX - Lifecycle</vt:lpstr>
      <vt:lpstr>ARIMA and SARIMAX - Lifecycle</vt:lpstr>
      <vt:lpstr>ARIMA and SARIMAX - Evaluation</vt:lpstr>
      <vt:lpstr>RandomForestRegressor</vt:lpstr>
      <vt:lpstr>GridSearchCV with RandomForestRegressor</vt:lpstr>
      <vt:lpstr>RandomizedSearchCV with RandomForestRegressor</vt:lpstr>
      <vt:lpstr>LinearRegression</vt:lpstr>
      <vt:lpstr>XGBoost</vt:lpstr>
      <vt:lpstr>TensorFlow</vt:lpstr>
      <vt:lpstr>Accuracy comparison</vt:lpstr>
      <vt:lpstr>Conclusion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Presentation – Stock price presentation</dc:title>
  <dc:creator>Arijit Majumdar</dc:creator>
  <cp:lastModifiedBy>Arijit Majumdar</cp:lastModifiedBy>
  <cp:revision>10</cp:revision>
  <dcterms:created xsi:type="dcterms:W3CDTF">2023-11-20T12:25:54Z</dcterms:created>
  <dcterms:modified xsi:type="dcterms:W3CDTF">2023-11-23T17:53:41Z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