
<file path=[Content_Types].xml><?xml version="1.0" encoding="utf-8"?>
<Types xmlns="http://schemas.openxmlformats.org/package/2006/content-types">
  <Default Extension="emf" ContentType="image/x-emf"/>
  <Default Extension="jfif"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1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DF004-29AB-4C61-9264-33F8A8535378}" type="datetimeFigureOut">
              <a:rPr lang="en-IN" smtClean="0"/>
              <a:t>30-10-2021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F3086-D34C-4CA5-B8E2-21CC8539E864}" type="slidenum">
              <a:rPr lang="en-IN" smtClean="0"/>
              <a:t>‹#›</a:t>
            </a:fld>
            <a:endParaRPr lang="en-IN"/>
          </a:p>
        </p:txBody>
      </p:sp>
    </p:spTree>
    <p:extLst>
      <p:ext uri="{BB962C8B-B14F-4D97-AF65-F5344CB8AC3E}">
        <p14:creationId xmlns:p14="http://schemas.microsoft.com/office/powerpoint/2010/main" val="3205860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689A-183F-4EB9-AE24-816038F454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067DBB-BCCD-4EDA-9BDE-4909352790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5C2B2F-C7A3-4F2A-85B4-C9EE8C475273}"/>
              </a:ext>
            </a:extLst>
          </p:cNvPr>
          <p:cNvSpPr>
            <a:spLocks noGrp="1"/>
          </p:cNvSpPr>
          <p:nvPr>
            <p:ph type="dt" sz="half" idx="10"/>
          </p:nvPr>
        </p:nvSpPr>
        <p:spPr/>
        <p:txBody>
          <a:bodyPr/>
          <a:lstStyle/>
          <a:p>
            <a:fld id="{785CC528-2646-4E7B-B034-3A7864EBB182}" type="datetimeFigureOut">
              <a:rPr lang="en-IN" smtClean="0"/>
              <a:t>30-10-2021</a:t>
            </a:fld>
            <a:endParaRPr lang="en-IN"/>
          </a:p>
        </p:txBody>
      </p:sp>
      <p:sp>
        <p:nvSpPr>
          <p:cNvPr id="5" name="Footer Placeholder 4">
            <a:extLst>
              <a:ext uri="{FF2B5EF4-FFF2-40B4-BE49-F238E27FC236}">
                <a16:creationId xmlns:a16="http://schemas.microsoft.com/office/drawing/2014/main" id="{28EF72AF-154A-48DD-9CAE-E016BC1A49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8412D1-EBA6-4241-8BD5-C35920116841}"/>
              </a:ext>
            </a:extLst>
          </p:cNvPr>
          <p:cNvSpPr>
            <a:spLocks noGrp="1"/>
          </p:cNvSpPr>
          <p:nvPr>
            <p:ph type="sldNum" sz="quarter" idx="12"/>
          </p:nvPr>
        </p:nvSpPr>
        <p:spPr/>
        <p:txBody>
          <a:bodyPr/>
          <a:lstStyle/>
          <a:p>
            <a:fld id="{B37CB48A-3F1C-47E1-AF4C-525A4F5A1583}" type="slidenum">
              <a:rPr lang="en-IN" smtClean="0"/>
              <a:t>‹#›</a:t>
            </a:fld>
            <a:endParaRPr lang="en-IN"/>
          </a:p>
        </p:txBody>
      </p:sp>
    </p:spTree>
    <p:extLst>
      <p:ext uri="{BB962C8B-B14F-4D97-AF65-F5344CB8AC3E}">
        <p14:creationId xmlns:p14="http://schemas.microsoft.com/office/powerpoint/2010/main" val="28342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0BA4-1CAC-44CC-B5DD-B0DD50B8F1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EDCD98-DA83-4213-8275-C2773813CD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263B84-8297-4DFC-94AE-EC125B64F4A2}"/>
              </a:ext>
            </a:extLst>
          </p:cNvPr>
          <p:cNvSpPr>
            <a:spLocks noGrp="1"/>
          </p:cNvSpPr>
          <p:nvPr>
            <p:ph type="dt" sz="half" idx="10"/>
          </p:nvPr>
        </p:nvSpPr>
        <p:spPr/>
        <p:txBody>
          <a:bodyPr/>
          <a:lstStyle/>
          <a:p>
            <a:fld id="{785CC528-2646-4E7B-B034-3A7864EBB182}" type="datetimeFigureOut">
              <a:rPr lang="en-IN" smtClean="0"/>
              <a:t>30-10-2021</a:t>
            </a:fld>
            <a:endParaRPr lang="en-IN"/>
          </a:p>
        </p:txBody>
      </p:sp>
      <p:sp>
        <p:nvSpPr>
          <p:cNvPr id="5" name="Footer Placeholder 4">
            <a:extLst>
              <a:ext uri="{FF2B5EF4-FFF2-40B4-BE49-F238E27FC236}">
                <a16:creationId xmlns:a16="http://schemas.microsoft.com/office/drawing/2014/main" id="{DA53ABE5-507F-4D60-B18A-551EF1FEEE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592E0-306F-4984-BBFB-FE705523B9F3}"/>
              </a:ext>
            </a:extLst>
          </p:cNvPr>
          <p:cNvSpPr>
            <a:spLocks noGrp="1"/>
          </p:cNvSpPr>
          <p:nvPr>
            <p:ph type="sldNum" sz="quarter" idx="12"/>
          </p:nvPr>
        </p:nvSpPr>
        <p:spPr/>
        <p:txBody>
          <a:bodyPr/>
          <a:lstStyle/>
          <a:p>
            <a:fld id="{B37CB48A-3F1C-47E1-AF4C-525A4F5A1583}" type="slidenum">
              <a:rPr lang="en-IN" smtClean="0"/>
              <a:t>‹#›</a:t>
            </a:fld>
            <a:endParaRPr lang="en-IN"/>
          </a:p>
        </p:txBody>
      </p:sp>
    </p:spTree>
    <p:extLst>
      <p:ext uri="{BB962C8B-B14F-4D97-AF65-F5344CB8AC3E}">
        <p14:creationId xmlns:p14="http://schemas.microsoft.com/office/powerpoint/2010/main" val="363732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C6ECAD-3B89-4CB7-9786-1329C665C6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C925B4-8821-4BE0-9209-BADAAA55FC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300F1F-EAF7-47F3-A7E0-1940CE527736}"/>
              </a:ext>
            </a:extLst>
          </p:cNvPr>
          <p:cNvSpPr>
            <a:spLocks noGrp="1"/>
          </p:cNvSpPr>
          <p:nvPr>
            <p:ph type="dt" sz="half" idx="10"/>
          </p:nvPr>
        </p:nvSpPr>
        <p:spPr/>
        <p:txBody>
          <a:bodyPr/>
          <a:lstStyle/>
          <a:p>
            <a:fld id="{785CC528-2646-4E7B-B034-3A7864EBB182}" type="datetimeFigureOut">
              <a:rPr lang="en-IN" smtClean="0"/>
              <a:t>30-10-2021</a:t>
            </a:fld>
            <a:endParaRPr lang="en-IN"/>
          </a:p>
        </p:txBody>
      </p:sp>
      <p:sp>
        <p:nvSpPr>
          <p:cNvPr id="5" name="Footer Placeholder 4">
            <a:extLst>
              <a:ext uri="{FF2B5EF4-FFF2-40B4-BE49-F238E27FC236}">
                <a16:creationId xmlns:a16="http://schemas.microsoft.com/office/drawing/2014/main" id="{4AA5C9C8-EE71-4218-8D8F-2A3C063840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CC736-46D0-4A43-8A89-FE09CC8483B7}"/>
              </a:ext>
            </a:extLst>
          </p:cNvPr>
          <p:cNvSpPr>
            <a:spLocks noGrp="1"/>
          </p:cNvSpPr>
          <p:nvPr>
            <p:ph type="sldNum" sz="quarter" idx="12"/>
          </p:nvPr>
        </p:nvSpPr>
        <p:spPr/>
        <p:txBody>
          <a:bodyPr/>
          <a:lstStyle/>
          <a:p>
            <a:fld id="{B37CB48A-3F1C-47E1-AF4C-525A4F5A1583}" type="slidenum">
              <a:rPr lang="en-IN" smtClean="0"/>
              <a:t>‹#›</a:t>
            </a:fld>
            <a:endParaRPr lang="en-IN"/>
          </a:p>
        </p:txBody>
      </p:sp>
    </p:spTree>
    <p:extLst>
      <p:ext uri="{BB962C8B-B14F-4D97-AF65-F5344CB8AC3E}">
        <p14:creationId xmlns:p14="http://schemas.microsoft.com/office/powerpoint/2010/main" val="104855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865F-570E-483F-841C-EAC76EBB4A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12A508-F33F-4DBA-A2CA-719114EF8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0AEA96-F026-49E5-AE06-6F2422EEF26A}"/>
              </a:ext>
            </a:extLst>
          </p:cNvPr>
          <p:cNvSpPr>
            <a:spLocks noGrp="1"/>
          </p:cNvSpPr>
          <p:nvPr>
            <p:ph type="dt" sz="half" idx="10"/>
          </p:nvPr>
        </p:nvSpPr>
        <p:spPr/>
        <p:txBody>
          <a:bodyPr/>
          <a:lstStyle/>
          <a:p>
            <a:fld id="{785CC528-2646-4E7B-B034-3A7864EBB182}" type="datetimeFigureOut">
              <a:rPr lang="en-IN" smtClean="0"/>
              <a:t>30-10-2021</a:t>
            </a:fld>
            <a:endParaRPr lang="en-IN"/>
          </a:p>
        </p:txBody>
      </p:sp>
      <p:sp>
        <p:nvSpPr>
          <p:cNvPr id="5" name="Footer Placeholder 4">
            <a:extLst>
              <a:ext uri="{FF2B5EF4-FFF2-40B4-BE49-F238E27FC236}">
                <a16:creationId xmlns:a16="http://schemas.microsoft.com/office/drawing/2014/main" id="{BFCF3998-8652-4DA4-984A-75DBB2295D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222936-88DA-4113-9D51-CD904327420B}"/>
              </a:ext>
            </a:extLst>
          </p:cNvPr>
          <p:cNvSpPr>
            <a:spLocks noGrp="1"/>
          </p:cNvSpPr>
          <p:nvPr>
            <p:ph type="sldNum" sz="quarter" idx="12"/>
          </p:nvPr>
        </p:nvSpPr>
        <p:spPr/>
        <p:txBody>
          <a:bodyPr/>
          <a:lstStyle/>
          <a:p>
            <a:fld id="{B37CB48A-3F1C-47E1-AF4C-525A4F5A1583}" type="slidenum">
              <a:rPr lang="en-IN" smtClean="0"/>
              <a:t>‹#›</a:t>
            </a:fld>
            <a:endParaRPr lang="en-IN"/>
          </a:p>
        </p:txBody>
      </p:sp>
    </p:spTree>
    <p:extLst>
      <p:ext uri="{BB962C8B-B14F-4D97-AF65-F5344CB8AC3E}">
        <p14:creationId xmlns:p14="http://schemas.microsoft.com/office/powerpoint/2010/main" val="351674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DFD7-3A92-4C9C-8564-F20D78A35A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F032E3-72CF-4530-99E3-6C2AC46FD6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69FF44-D5C0-486A-908B-293B779B9B27}"/>
              </a:ext>
            </a:extLst>
          </p:cNvPr>
          <p:cNvSpPr>
            <a:spLocks noGrp="1"/>
          </p:cNvSpPr>
          <p:nvPr>
            <p:ph type="dt" sz="half" idx="10"/>
          </p:nvPr>
        </p:nvSpPr>
        <p:spPr/>
        <p:txBody>
          <a:bodyPr/>
          <a:lstStyle/>
          <a:p>
            <a:fld id="{785CC528-2646-4E7B-B034-3A7864EBB182}" type="datetimeFigureOut">
              <a:rPr lang="en-IN" smtClean="0"/>
              <a:t>30-10-2021</a:t>
            </a:fld>
            <a:endParaRPr lang="en-IN"/>
          </a:p>
        </p:txBody>
      </p:sp>
      <p:sp>
        <p:nvSpPr>
          <p:cNvPr id="5" name="Footer Placeholder 4">
            <a:extLst>
              <a:ext uri="{FF2B5EF4-FFF2-40B4-BE49-F238E27FC236}">
                <a16:creationId xmlns:a16="http://schemas.microsoft.com/office/drawing/2014/main" id="{000B4362-36E0-4633-B8FB-5121CDB44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AEDB8-430C-4B86-B7A5-DCDFFDD20893}"/>
              </a:ext>
            </a:extLst>
          </p:cNvPr>
          <p:cNvSpPr>
            <a:spLocks noGrp="1"/>
          </p:cNvSpPr>
          <p:nvPr>
            <p:ph type="sldNum" sz="quarter" idx="12"/>
          </p:nvPr>
        </p:nvSpPr>
        <p:spPr/>
        <p:txBody>
          <a:bodyPr/>
          <a:lstStyle/>
          <a:p>
            <a:fld id="{B37CB48A-3F1C-47E1-AF4C-525A4F5A1583}" type="slidenum">
              <a:rPr lang="en-IN" smtClean="0"/>
              <a:t>‹#›</a:t>
            </a:fld>
            <a:endParaRPr lang="en-IN"/>
          </a:p>
        </p:txBody>
      </p:sp>
    </p:spTree>
    <p:extLst>
      <p:ext uri="{BB962C8B-B14F-4D97-AF65-F5344CB8AC3E}">
        <p14:creationId xmlns:p14="http://schemas.microsoft.com/office/powerpoint/2010/main" val="23883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58EB-5533-4F04-A7DB-A141DB5DE2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81584A-B4B5-4D82-B195-E2759A6CE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32D628-891B-4A53-B635-DCAB3A1809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322A3B-9B5F-493F-883C-40DE973660B8}"/>
              </a:ext>
            </a:extLst>
          </p:cNvPr>
          <p:cNvSpPr>
            <a:spLocks noGrp="1"/>
          </p:cNvSpPr>
          <p:nvPr>
            <p:ph type="dt" sz="half" idx="10"/>
          </p:nvPr>
        </p:nvSpPr>
        <p:spPr/>
        <p:txBody>
          <a:bodyPr/>
          <a:lstStyle/>
          <a:p>
            <a:fld id="{785CC528-2646-4E7B-B034-3A7864EBB182}" type="datetimeFigureOut">
              <a:rPr lang="en-IN" smtClean="0"/>
              <a:t>30-10-2021</a:t>
            </a:fld>
            <a:endParaRPr lang="en-IN"/>
          </a:p>
        </p:txBody>
      </p:sp>
      <p:sp>
        <p:nvSpPr>
          <p:cNvPr id="6" name="Footer Placeholder 5">
            <a:extLst>
              <a:ext uri="{FF2B5EF4-FFF2-40B4-BE49-F238E27FC236}">
                <a16:creationId xmlns:a16="http://schemas.microsoft.com/office/drawing/2014/main" id="{86C08B34-C71D-4833-82E4-B43EB59B8B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AF42D9-2444-47A3-B3D8-E220EE1E6939}"/>
              </a:ext>
            </a:extLst>
          </p:cNvPr>
          <p:cNvSpPr>
            <a:spLocks noGrp="1"/>
          </p:cNvSpPr>
          <p:nvPr>
            <p:ph type="sldNum" sz="quarter" idx="12"/>
          </p:nvPr>
        </p:nvSpPr>
        <p:spPr/>
        <p:txBody>
          <a:bodyPr/>
          <a:lstStyle/>
          <a:p>
            <a:fld id="{B37CB48A-3F1C-47E1-AF4C-525A4F5A1583}" type="slidenum">
              <a:rPr lang="en-IN" smtClean="0"/>
              <a:t>‹#›</a:t>
            </a:fld>
            <a:endParaRPr lang="en-IN"/>
          </a:p>
        </p:txBody>
      </p:sp>
    </p:spTree>
    <p:extLst>
      <p:ext uri="{BB962C8B-B14F-4D97-AF65-F5344CB8AC3E}">
        <p14:creationId xmlns:p14="http://schemas.microsoft.com/office/powerpoint/2010/main" val="17621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E172-6AEA-45D5-8E47-3D16ACD20F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29F213-9127-440F-ACEF-818D515D7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94F121-2D78-4B8A-B591-44BB98DC9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13FE6B-2858-4BB0-A7DB-73C83BFEE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E3A49C-EFC0-48A2-82ED-142F6563BD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BAF520-D95B-4B42-A3C2-80D468865E2A}"/>
              </a:ext>
            </a:extLst>
          </p:cNvPr>
          <p:cNvSpPr>
            <a:spLocks noGrp="1"/>
          </p:cNvSpPr>
          <p:nvPr>
            <p:ph type="dt" sz="half" idx="10"/>
          </p:nvPr>
        </p:nvSpPr>
        <p:spPr/>
        <p:txBody>
          <a:bodyPr/>
          <a:lstStyle/>
          <a:p>
            <a:fld id="{785CC528-2646-4E7B-B034-3A7864EBB182}" type="datetimeFigureOut">
              <a:rPr lang="en-IN" smtClean="0"/>
              <a:t>30-10-2021</a:t>
            </a:fld>
            <a:endParaRPr lang="en-IN"/>
          </a:p>
        </p:txBody>
      </p:sp>
      <p:sp>
        <p:nvSpPr>
          <p:cNvPr id="8" name="Footer Placeholder 7">
            <a:extLst>
              <a:ext uri="{FF2B5EF4-FFF2-40B4-BE49-F238E27FC236}">
                <a16:creationId xmlns:a16="http://schemas.microsoft.com/office/drawing/2014/main" id="{4FB9A644-E1B1-4821-B64D-CBB746A29C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10ACAC-CF63-47CD-ABD8-F5FA1B07EF0A}"/>
              </a:ext>
            </a:extLst>
          </p:cNvPr>
          <p:cNvSpPr>
            <a:spLocks noGrp="1"/>
          </p:cNvSpPr>
          <p:nvPr>
            <p:ph type="sldNum" sz="quarter" idx="12"/>
          </p:nvPr>
        </p:nvSpPr>
        <p:spPr/>
        <p:txBody>
          <a:bodyPr/>
          <a:lstStyle/>
          <a:p>
            <a:fld id="{B37CB48A-3F1C-47E1-AF4C-525A4F5A1583}" type="slidenum">
              <a:rPr lang="en-IN" smtClean="0"/>
              <a:t>‹#›</a:t>
            </a:fld>
            <a:endParaRPr lang="en-IN"/>
          </a:p>
        </p:txBody>
      </p:sp>
    </p:spTree>
    <p:extLst>
      <p:ext uri="{BB962C8B-B14F-4D97-AF65-F5344CB8AC3E}">
        <p14:creationId xmlns:p14="http://schemas.microsoft.com/office/powerpoint/2010/main" val="265795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8E03-AC07-4C2F-A9B9-61FE169EFC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DDF2F7-8CDD-415B-B398-9DC4CD7F0F74}"/>
              </a:ext>
            </a:extLst>
          </p:cNvPr>
          <p:cNvSpPr>
            <a:spLocks noGrp="1"/>
          </p:cNvSpPr>
          <p:nvPr>
            <p:ph type="dt" sz="half" idx="10"/>
          </p:nvPr>
        </p:nvSpPr>
        <p:spPr/>
        <p:txBody>
          <a:bodyPr/>
          <a:lstStyle/>
          <a:p>
            <a:fld id="{785CC528-2646-4E7B-B034-3A7864EBB182}" type="datetimeFigureOut">
              <a:rPr lang="en-IN" smtClean="0"/>
              <a:t>30-10-2021</a:t>
            </a:fld>
            <a:endParaRPr lang="en-IN"/>
          </a:p>
        </p:txBody>
      </p:sp>
      <p:sp>
        <p:nvSpPr>
          <p:cNvPr id="4" name="Footer Placeholder 3">
            <a:extLst>
              <a:ext uri="{FF2B5EF4-FFF2-40B4-BE49-F238E27FC236}">
                <a16:creationId xmlns:a16="http://schemas.microsoft.com/office/drawing/2014/main" id="{802596E4-F548-4924-B687-7619714BFB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AF4CED-9522-4718-B05D-D2C2DCA47CF5}"/>
              </a:ext>
            </a:extLst>
          </p:cNvPr>
          <p:cNvSpPr>
            <a:spLocks noGrp="1"/>
          </p:cNvSpPr>
          <p:nvPr>
            <p:ph type="sldNum" sz="quarter" idx="12"/>
          </p:nvPr>
        </p:nvSpPr>
        <p:spPr/>
        <p:txBody>
          <a:bodyPr/>
          <a:lstStyle/>
          <a:p>
            <a:fld id="{B37CB48A-3F1C-47E1-AF4C-525A4F5A1583}" type="slidenum">
              <a:rPr lang="en-IN" smtClean="0"/>
              <a:t>‹#›</a:t>
            </a:fld>
            <a:endParaRPr lang="en-IN"/>
          </a:p>
        </p:txBody>
      </p:sp>
    </p:spTree>
    <p:extLst>
      <p:ext uri="{BB962C8B-B14F-4D97-AF65-F5344CB8AC3E}">
        <p14:creationId xmlns:p14="http://schemas.microsoft.com/office/powerpoint/2010/main" val="270296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2B23E9-A941-4437-87CE-0F2AE81650F3}"/>
              </a:ext>
            </a:extLst>
          </p:cNvPr>
          <p:cNvSpPr>
            <a:spLocks noGrp="1"/>
          </p:cNvSpPr>
          <p:nvPr>
            <p:ph type="dt" sz="half" idx="10"/>
          </p:nvPr>
        </p:nvSpPr>
        <p:spPr/>
        <p:txBody>
          <a:bodyPr/>
          <a:lstStyle/>
          <a:p>
            <a:fld id="{785CC528-2646-4E7B-B034-3A7864EBB182}" type="datetimeFigureOut">
              <a:rPr lang="en-IN" smtClean="0"/>
              <a:t>30-10-2021</a:t>
            </a:fld>
            <a:endParaRPr lang="en-IN"/>
          </a:p>
        </p:txBody>
      </p:sp>
      <p:sp>
        <p:nvSpPr>
          <p:cNvPr id="3" name="Footer Placeholder 2">
            <a:extLst>
              <a:ext uri="{FF2B5EF4-FFF2-40B4-BE49-F238E27FC236}">
                <a16:creationId xmlns:a16="http://schemas.microsoft.com/office/drawing/2014/main" id="{0FD49EC6-8805-4BEA-8522-5B6145E8D1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7F7023-84B7-494E-A1EC-D474126DB078}"/>
              </a:ext>
            </a:extLst>
          </p:cNvPr>
          <p:cNvSpPr>
            <a:spLocks noGrp="1"/>
          </p:cNvSpPr>
          <p:nvPr>
            <p:ph type="sldNum" sz="quarter" idx="12"/>
          </p:nvPr>
        </p:nvSpPr>
        <p:spPr/>
        <p:txBody>
          <a:bodyPr/>
          <a:lstStyle/>
          <a:p>
            <a:fld id="{B37CB48A-3F1C-47E1-AF4C-525A4F5A1583}" type="slidenum">
              <a:rPr lang="en-IN" smtClean="0"/>
              <a:t>‹#›</a:t>
            </a:fld>
            <a:endParaRPr lang="en-IN"/>
          </a:p>
        </p:txBody>
      </p:sp>
    </p:spTree>
    <p:extLst>
      <p:ext uri="{BB962C8B-B14F-4D97-AF65-F5344CB8AC3E}">
        <p14:creationId xmlns:p14="http://schemas.microsoft.com/office/powerpoint/2010/main" val="325932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465-0FB8-4578-B9F2-896A042A5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B36C3B-82CB-4A53-AF66-A8608B3D9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838325-FC2E-4320-9230-B1CADC3CD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B167E-D5CE-4E63-A190-09A179EAE6F3}"/>
              </a:ext>
            </a:extLst>
          </p:cNvPr>
          <p:cNvSpPr>
            <a:spLocks noGrp="1"/>
          </p:cNvSpPr>
          <p:nvPr>
            <p:ph type="dt" sz="half" idx="10"/>
          </p:nvPr>
        </p:nvSpPr>
        <p:spPr/>
        <p:txBody>
          <a:bodyPr/>
          <a:lstStyle/>
          <a:p>
            <a:fld id="{785CC528-2646-4E7B-B034-3A7864EBB182}" type="datetimeFigureOut">
              <a:rPr lang="en-IN" smtClean="0"/>
              <a:t>30-10-2021</a:t>
            </a:fld>
            <a:endParaRPr lang="en-IN"/>
          </a:p>
        </p:txBody>
      </p:sp>
      <p:sp>
        <p:nvSpPr>
          <p:cNvPr id="6" name="Footer Placeholder 5">
            <a:extLst>
              <a:ext uri="{FF2B5EF4-FFF2-40B4-BE49-F238E27FC236}">
                <a16:creationId xmlns:a16="http://schemas.microsoft.com/office/drawing/2014/main" id="{2F6AF0CB-55AD-4D60-98A1-1B0D26D884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B40EC1-DC90-4B7D-8214-1197CDC1BEF9}"/>
              </a:ext>
            </a:extLst>
          </p:cNvPr>
          <p:cNvSpPr>
            <a:spLocks noGrp="1"/>
          </p:cNvSpPr>
          <p:nvPr>
            <p:ph type="sldNum" sz="quarter" idx="12"/>
          </p:nvPr>
        </p:nvSpPr>
        <p:spPr/>
        <p:txBody>
          <a:bodyPr/>
          <a:lstStyle/>
          <a:p>
            <a:fld id="{B37CB48A-3F1C-47E1-AF4C-525A4F5A1583}" type="slidenum">
              <a:rPr lang="en-IN" smtClean="0"/>
              <a:t>‹#›</a:t>
            </a:fld>
            <a:endParaRPr lang="en-IN"/>
          </a:p>
        </p:txBody>
      </p:sp>
    </p:spTree>
    <p:extLst>
      <p:ext uri="{BB962C8B-B14F-4D97-AF65-F5344CB8AC3E}">
        <p14:creationId xmlns:p14="http://schemas.microsoft.com/office/powerpoint/2010/main" val="287064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D632-ACA7-4C50-83AE-2BB79F659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22251-22DA-4131-AF58-B1D2E344E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E6C905-6F0E-4B32-840E-F468FF738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DCED4-251D-4F45-81D5-B3ED3BCBB70B}"/>
              </a:ext>
            </a:extLst>
          </p:cNvPr>
          <p:cNvSpPr>
            <a:spLocks noGrp="1"/>
          </p:cNvSpPr>
          <p:nvPr>
            <p:ph type="dt" sz="half" idx="10"/>
          </p:nvPr>
        </p:nvSpPr>
        <p:spPr/>
        <p:txBody>
          <a:bodyPr/>
          <a:lstStyle/>
          <a:p>
            <a:fld id="{785CC528-2646-4E7B-B034-3A7864EBB182}" type="datetimeFigureOut">
              <a:rPr lang="en-IN" smtClean="0"/>
              <a:t>30-10-2021</a:t>
            </a:fld>
            <a:endParaRPr lang="en-IN"/>
          </a:p>
        </p:txBody>
      </p:sp>
      <p:sp>
        <p:nvSpPr>
          <p:cNvPr id="6" name="Footer Placeholder 5">
            <a:extLst>
              <a:ext uri="{FF2B5EF4-FFF2-40B4-BE49-F238E27FC236}">
                <a16:creationId xmlns:a16="http://schemas.microsoft.com/office/drawing/2014/main" id="{380907AD-5BCD-4A33-A80C-9D11FF47AB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D4C8DD-A14C-48E3-872A-59FC463FD2C9}"/>
              </a:ext>
            </a:extLst>
          </p:cNvPr>
          <p:cNvSpPr>
            <a:spLocks noGrp="1"/>
          </p:cNvSpPr>
          <p:nvPr>
            <p:ph type="sldNum" sz="quarter" idx="12"/>
          </p:nvPr>
        </p:nvSpPr>
        <p:spPr/>
        <p:txBody>
          <a:bodyPr/>
          <a:lstStyle/>
          <a:p>
            <a:fld id="{B37CB48A-3F1C-47E1-AF4C-525A4F5A1583}" type="slidenum">
              <a:rPr lang="en-IN" smtClean="0"/>
              <a:t>‹#›</a:t>
            </a:fld>
            <a:endParaRPr lang="en-IN"/>
          </a:p>
        </p:txBody>
      </p:sp>
    </p:spTree>
    <p:extLst>
      <p:ext uri="{BB962C8B-B14F-4D97-AF65-F5344CB8AC3E}">
        <p14:creationId xmlns:p14="http://schemas.microsoft.com/office/powerpoint/2010/main" val="322215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alpha val="25000"/>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85E2CA-30FC-4555-B813-8A80FA54E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956DB3-978B-400D-A92F-167598616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12BD6A-72F6-4468-A7BC-E930B3416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CC528-2646-4E7B-B034-3A7864EBB182}" type="datetimeFigureOut">
              <a:rPr lang="en-IN" smtClean="0"/>
              <a:t>30-10-2021</a:t>
            </a:fld>
            <a:endParaRPr lang="en-IN"/>
          </a:p>
        </p:txBody>
      </p:sp>
      <p:sp>
        <p:nvSpPr>
          <p:cNvPr id="5" name="Footer Placeholder 4">
            <a:extLst>
              <a:ext uri="{FF2B5EF4-FFF2-40B4-BE49-F238E27FC236}">
                <a16:creationId xmlns:a16="http://schemas.microsoft.com/office/drawing/2014/main" id="{C78AAD0B-EB46-4794-A0BE-7D5A57E348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2CA20E-89AE-4031-9C7A-416A5A380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CB48A-3F1C-47E1-AF4C-525A4F5A1583}" type="slidenum">
              <a:rPr lang="en-IN" smtClean="0"/>
              <a:t>‹#›</a:t>
            </a:fld>
            <a:endParaRPr lang="en-IN"/>
          </a:p>
        </p:txBody>
      </p:sp>
    </p:spTree>
    <p:extLst>
      <p:ext uri="{BB962C8B-B14F-4D97-AF65-F5344CB8AC3E}">
        <p14:creationId xmlns:p14="http://schemas.microsoft.com/office/powerpoint/2010/main" val="1447944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2.xml"/><Relationship Id="rId6" Type="http://schemas.openxmlformats.org/officeDocument/2006/relationships/image" Target="../media/image5.jfif"/><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fi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package" Target="../embeddings/Microsoft_Excel_Worksheet1.xlsx"/><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fif"/></Relationships>
</file>

<file path=ppt/slides/_rels/slide7.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B64B16B2-213F-4432-A468-9E06FC67C525}"/>
              </a:ext>
            </a:extLst>
          </p:cNvPr>
          <p:cNvSpPr>
            <a:spLocks noGrp="1"/>
          </p:cNvSpPr>
          <p:nvPr>
            <p:ph type="subTitle" idx="1"/>
          </p:nvPr>
        </p:nvSpPr>
        <p:spPr>
          <a:xfrm>
            <a:off x="4077598" y="3226859"/>
            <a:ext cx="4395038" cy="1789815"/>
          </a:xfrm>
          <a:noFill/>
          <a:ln>
            <a:solidFill>
              <a:schemeClr val="tx1"/>
            </a:solidFill>
          </a:ln>
        </p:spPr>
        <p:txBody>
          <a:bodyPr>
            <a:noAutofit/>
          </a:bodyPr>
          <a:lstStyle/>
          <a:p>
            <a:r>
              <a:rPr lang="en-US" dirty="0">
                <a:solidFill>
                  <a:srgbClr val="080808"/>
                </a:solidFill>
              </a:rPr>
              <a:t>-By Team Surya</a:t>
            </a:r>
          </a:p>
          <a:p>
            <a:r>
              <a:rPr lang="en-US" dirty="0">
                <a:solidFill>
                  <a:srgbClr val="080808"/>
                </a:solidFill>
              </a:rPr>
              <a:t>Arijit Mukhopadhyay</a:t>
            </a:r>
          </a:p>
          <a:p>
            <a:r>
              <a:rPr lang="en-US" dirty="0">
                <a:solidFill>
                  <a:srgbClr val="080808"/>
                </a:solidFill>
              </a:rPr>
              <a:t>Mohit Mantry</a:t>
            </a:r>
          </a:p>
          <a:p>
            <a:r>
              <a:rPr lang="en-US" dirty="0" err="1">
                <a:solidFill>
                  <a:srgbClr val="080808"/>
                </a:solidFill>
              </a:rPr>
              <a:t>Arush</a:t>
            </a:r>
            <a:endParaRPr lang="en-IN" dirty="0">
              <a:solidFill>
                <a:srgbClr val="080808"/>
              </a:solidFill>
            </a:endParaRPr>
          </a:p>
        </p:txBody>
      </p:sp>
      <p:sp>
        <p:nvSpPr>
          <p:cNvPr id="2" name="Title 1">
            <a:extLst>
              <a:ext uri="{FF2B5EF4-FFF2-40B4-BE49-F238E27FC236}">
                <a16:creationId xmlns:a16="http://schemas.microsoft.com/office/drawing/2014/main" id="{6FA78730-149B-4921-830D-EF7F16876DB3}"/>
              </a:ext>
            </a:extLst>
          </p:cNvPr>
          <p:cNvSpPr>
            <a:spLocks noGrp="1"/>
          </p:cNvSpPr>
          <p:nvPr>
            <p:ph type="ctrTitle"/>
          </p:nvPr>
        </p:nvSpPr>
        <p:spPr>
          <a:xfrm>
            <a:off x="4077597" y="2279621"/>
            <a:ext cx="4395038" cy="895728"/>
          </a:xfrm>
          <a:noFill/>
          <a:ln>
            <a:solidFill>
              <a:schemeClr val="tx1"/>
            </a:solidFill>
          </a:ln>
        </p:spPr>
        <p:txBody>
          <a:bodyPr anchor="ctr">
            <a:normAutofit/>
          </a:bodyPr>
          <a:lstStyle/>
          <a:p>
            <a:r>
              <a:rPr lang="en-US" sz="4800" dirty="0" err="1">
                <a:solidFill>
                  <a:srgbClr val="080808"/>
                </a:solidFill>
              </a:rPr>
              <a:t>Dakshta</a:t>
            </a:r>
            <a:endParaRPr lang="en-IN" sz="48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7790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127B-7840-448E-961E-080A667E4947}"/>
              </a:ext>
            </a:extLst>
          </p:cNvPr>
          <p:cNvSpPr>
            <a:spLocks noGrp="1"/>
          </p:cNvSpPr>
          <p:nvPr>
            <p:ph type="title"/>
          </p:nvPr>
        </p:nvSpPr>
        <p:spPr>
          <a:xfrm>
            <a:off x="4335780" y="212190"/>
            <a:ext cx="3520440" cy="772795"/>
          </a:xfrm>
          <a:ln>
            <a:solidFill>
              <a:schemeClr val="tx1"/>
            </a:solidFill>
          </a:ln>
        </p:spPr>
        <p:txBody>
          <a:bodyPr/>
          <a:lstStyle/>
          <a:p>
            <a:pPr algn="ctr"/>
            <a:r>
              <a:rPr lang="en-US" b="1" dirty="0"/>
              <a:t>Appendix</a:t>
            </a:r>
            <a:endParaRPr lang="en-IN" b="1" dirty="0"/>
          </a:p>
        </p:txBody>
      </p:sp>
      <p:sp>
        <p:nvSpPr>
          <p:cNvPr id="3" name="Content Placeholder 2">
            <a:extLst>
              <a:ext uri="{FF2B5EF4-FFF2-40B4-BE49-F238E27FC236}">
                <a16:creationId xmlns:a16="http://schemas.microsoft.com/office/drawing/2014/main" id="{43791B23-4B7B-40B9-A587-22BE29227CF3}"/>
              </a:ext>
            </a:extLst>
          </p:cNvPr>
          <p:cNvSpPr>
            <a:spLocks noGrp="1"/>
          </p:cNvSpPr>
          <p:nvPr>
            <p:ph idx="1"/>
          </p:nvPr>
        </p:nvSpPr>
        <p:spPr>
          <a:xfrm>
            <a:off x="2075180" y="1578292"/>
            <a:ext cx="8041640" cy="3701415"/>
          </a:xfrm>
          <a:ln>
            <a:solidFill>
              <a:schemeClr val="tx1"/>
            </a:solidFill>
          </a:ln>
        </p:spPr>
        <p:txBody>
          <a:bodyPr/>
          <a:lstStyle/>
          <a:p>
            <a:r>
              <a:rPr lang="en-US" dirty="0"/>
              <a:t>Briefing, Opportunities and Challenges – Slide 1</a:t>
            </a:r>
          </a:p>
          <a:p>
            <a:r>
              <a:rPr lang="en-US" dirty="0"/>
              <a:t>Objectives and Model Assumptions – Slide 2</a:t>
            </a:r>
          </a:p>
          <a:p>
            <a:r>
              <a:rPr lang="en-US" dirty="0"/>
              <a:t>Basic Model – Slide 3</a:t>
            </a:r>
          </a:p>
          <a:p>
            <a:r>
              <a:rPr lang="en-US" dirty="0"/>
              <a:t>Rationale behind the Model – Slide 4</a:t>
            </a:r>
          </a:p>
          <a:p>
            <a:r>
              <a:rPr lang="en-US" dirty="0"/>
              <a:t>Results and Implications – Slide 4</a:t>
            </a:r>
          </a:p>
          <a:p>
            <a:r>
              <a:rPr lang="en-US" dirty="0"/>
              <a:t>Alternate Approach and Improvements – Slide 5</a:t>
            </a:r>
          </a:p>
          <a:p>
            <a:r>
              <a:rPr lang="en-US" dirty="0"/>
              <a:t>Value Addition – Slide 6</a:t>
            </a:r>
          </a:p>
          <a:p>
            <a:endParaRPr lang="en-US" dirty="0"/>
          </a:p>
          <a:p>
            <a:endParaRPr lang="en-IN" dirty="0"/>
          </a:p>
        </p:txBody>
      </p:sp>
    </p:spTree>
    <p:extLst>
      <p:ext uri="{BB962C8B-B14F-4D97-AF65-F5344CB8AC3E}">
        <p14:creationId xmlns:p14="http://schemas.microsoft.com/office/powerpoint/2010/main" val="64246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500"/>
                                        <p:tgtEl>
                                          <p:spTgt spid="3">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76C634-7347-40C6-B943-4426030A73C9}"/>
              </a:ext>
            </a:extLst>
          </p:cNvPr>
          <p:cNvSpPr txBox="1"/>
          <p:nvPr/>
        </p:nvSpPr>
        <p:spPr>
          <a:xfrm>
            <a:off x="5469061" y="634884"/>
            <a:ext cx="1253878" cy="369332"/>
          </a:xfrm>
          <a:prstGeom prst="rect">
            <a:avLst/>
          </a:prstGeom>
          <a:noFill/>
          <a:ln>
            <a:solidFill>
              <a:schemeClr val="tx1"/>
            </a:solidFill>
          </a:ln>
        </p:spPr>
        <p:txBody>
          <a:bodyPr wrap="square" rtlCol="0">
            <a:spAutoFit/>
          </a:bodyPr>
          <a:lstStyle/>
          <a:p>
            <a:pPr algn="ctr"/>
            <a:r>
              <a:rPr lang="en-US" b="1" dirty="0"/>
              <a:t>Briefing</a:t>
            </a:r>
            <a:endParaRPr lang="en-IN" b="1" dirty="0"/>
          </a:p>
        </p:txBody>
      </p:sp>
      <p:sp>
        <p:nvSpPr>
          <p:cNvPr id="7" name="TextBox 6">
            <a:extLst>
              <a:ext uri="{FF2B5EF4-FFF2-40B4-BE49-F238E27FC236}">
                <a16:creationId xmlns:a16="http://schemas.microsoft.com/office/drawing/2014/main" id="{40E3B37F-9CAB-4421-A129-010638CA3801}"/>
              </a:ext>
            </a:extLst>
          </p:cNvPr>
          <p:cNvSpPr txBox="1"/>
          <p:nvPr/>
        </p:nvSpPr>
        <p:spPr>
          <a:xfrm>
            <a:off x="2563091" y="1219200"/>
            <a:ext cx="8922327" cy="1200329"/>
          </a:xfrm>
          <a:prstGeom prst="rect">
            <a:avLst/>
          </a:prstGeom>
          <a:noFill/>
        </p:spPr>
        <p:txBody>
          <a:bodyPr wrap="square" rtlCol="0">
            <a:spAutoFit/>
          </a:bodyPr>
          <a:lstStyle/>
          <a:p>
            <a:r>
              <a:rPr lang="en-US" dirty="0"/>
              <a:t>Digital ride-hailing services like Uber and Ola, has changed the cab service industry and with the adoption of Industry 4.0 is destined to bring even more opportunities and challenges in the industry. But, the </a:t>
            </a:r>
            <a:r>
              <a:rPr lang="en-US" dirty="0" err="1"/>
              <a:t>Covid</a:t>
            </a:r>
            <a:r>
              <a:rPr lang="en-US" dirty="0"/>
              <a:t> Pandemic has brought newer challenges for this service to address for.</a:t>
            </a:r>
            <a:endParaRPr lang="en-IN" dirty="0"/>
          </a:p>
        </p:txBody>
      </p:sp>
      <p:sp>
        <p:nvSpPr>
          <p:cNvPr id="8" name="TextBox 7">
            <a:extLst>
              <a:ext uri="{FF2B5EF4-FFF2-40B4-BE49-F238E27FC236}">
                <a16:creationId xmlns:a16="http://schemas.microsoft.com/office/drawing/2014/main" id="{52A5BACA-5FE3-47A4-AB3B-0B2E5FF8E30F}"/>
              </a:ext>
            </a:extLst>
          </p:cNvPr>
          <p:cNvSpPr txBox="1"/>
          <p:nvPr/>
        </p:nvSpPr>
        <p:spPr>
          <a:xfrm>
            <a:off x="2563091" y="2957658"/>
            <a:ext cx="1662680" cy="369332"/>
          </a:xfrm>
          <a:prstGeom prst="rect">
            <a:avLst/>
          </a:prstGeom>
          <a:noFill/>
          <a:ln>
            <a:solidFill>
              <a:schemeClr val="tx1"/>
            </a:solidFill>
          </a:ln>
        </p:spPr>
        <p:txBody>
          <a:bodyPr wrap="square" rtlCol="0">
            <a:spAutoFit/>
          </a:bodyPr>
          <a:lstStyle/>
          <a:p>
            <a:r>
              <a:rPr lang="en-US" b="1" dirty="0"/>
              <a:t>Opportunities</a:t>
            </a:r>
            <a:endParaRPr lang="en-IN" b="1" dirty="0"/>
          </a:p>
        </p:txBody>
      </p:sp>
      <p:sp>
        <p:nvSpPr>
          <p:cNvPr id="9" name="TextBox 8">
            <a:extLst>
              <a:ext uri="{FF2B5EF4-FFF2-40B4-BE49-F238E27FC236}">
                <a16:creationId xmlns:a16="http://schemas.microsoft.com/office/drawing/2014/main" id="{C92ACB12-65C7-4FB6-B677-11844B21ED70}"/>
              </a:ext>
            </a:extLst>
          </p:cNvPr>
          <p:cNvSpPr txBox="1"/>
          <p:nvPr/>
        </p:nvSpPr>
        <p:spPr>
          <a:xfrm>
            <a:off x="8613829" y="2957658"/>
            <a:ext cx="1412280" cy="369332"/>
          </a:xfrm>
          <a:prstGeom prst="rect">
            <a:avLst/>
          </a:prstGeom>
          <a:noFill/>
          <a:ln>
            <a:solidFill>
              <a:schemeClr val="tx1"/>
            </a:solidFill>
          </a:ln>
        </p:spPr>
        <p:txBody>
          <a:bodyPr wrap="square" rtlCol="0">
            <a:spAutoFit/>
          </a:bodyPr>
          <a:lstStyle/>
          <a:p>
            <a:r>
              <a:rPr lang="en-US" b="1" dirty="0"/>
              <a:t>Challenges</a:t>
            </a:r>
            <a:endParaRPr lang="en-IN" b="1" dirty="0"/>
          </a:p>
        </p:txBody>
      </p:sp>
      <p:pic>
        <p:nvPicPr>
          <p:cNvPr id="11" name="Picture 10">
            <a:extLst>
              <a:ext uri="{FF2B5EF4-FFF2-40B4-BE49-F238E27FC236}">
                <a16:creationId xmlns:a16="http://schemas.microsoft.com/office/drawing/2014/main" id="{03B060B5-DE1F-425F-88C6-B53BB3B41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215" y="2667897"/>
            <a:ext cx="1309687" cy="834285"/>
          </a:xfrm>
          <a:prstGeom prst="rect">
            <a:avLst/>
          </a:prstGeom>
        </p:spPr>
      </p:pic>
      <p:pic>
        <p:nvPicPr>
          <p:cNvPr id="13" name="Picture 12">
            <a:extLst>
              <a:ext uri="{FF2B5EF4-FFF2-40B4-BE49-F238E27FC236}">
                <a16:creationId xmlns:a16="http://schemas.microsoft.com/office/drawing/2014/main" id="{3F010814-460A-4A9A-9E27-2DF018582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9403" y="2419529"/>
            <a:ext cx="1412280" cy="1120857"/>
          </a:xfrm>
          <a:prstGeom prst="rect">
            <a:avLst/>
          </a:prstGeom>
        </p:spPr>
      </p:pic>
      <p:pic>
        <p:nvPicPr>
          <p:cNvPr id="15" name="Picture 14">
            <a:extLst>
              <a:ext uri="{FF2B5EF4-FFF2-40B4-BE49-F238E27FC236}">
                <a16:creationId xmlns:a16="http://schemas.microsoft.com/office/drawing/2014/main" id="{8EFF2179-F096-4D8A-A9C3-9917E20B18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112" y="1094097"/>
            <a:ext cx="1309687" cy="871537"/>
          </a:xfrm>
          <a:prstGeom prst="rect">
            <a:avLst/>
          </a:prstGeom>
          <a:ln>
            <a:noFill/>
          </a:ln>
          <a:effectLst>
            <a:softEdge rad="112500"/>
          </a:effectLst>
        </p:spPr>
      </p:pic>
      <p:pic>
        <p:nvPicPr>
          <p:cNvPr id="17" name="Picture 16">
            <a:extLst>
              <a:ext uri="{FF2B5EF4-FFF2-40B4-BE49-F238E27FC236}">
                <a16:creationId xmlns:a16="http://schemas.microsoft.com/office/drawing/2014/main" id="{52012260-6ACC-4FC4-A202-DE1C78470B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739" y="1219199"/>
            <a:ext cx="881764" cy="716817"/>
          </a:xfrm>
          <a:prstGeom prst="rect">
            <a:avLst/>
          </a:prstGeom>
        </p:spPr>
      </p:pic>
      <p:sp>
        <p:nvSpPr>
          <p:cNvPr id="18" name="TextBox 17">
            <a:extLst>
              <a:ext uri="{FF2B5EF4-FFF2-40B4-BE49-F238E27FC236}">
                <a16:creationId xmlns:a16="http://schemas.microsoft.com/office/drawing/2014/main" id="{8B416A4F-C1B0-4D87-94BC-0705B01C1B04}"/>
              </a:ext>
            </a:extLst>
          </p:cNvPr>
          <p:cNvSpPr txBox="1"/>
          <p:nvPr/>
        </p:nvSpPr>
        <p:spPr>
          <a:xfrm>
            <a:off x="1233995" y="3504136"/>
            <a:ext cx="4142913" cy="1477328"/>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en-US" dirty="0"/>
              <a:t>Faster adoption of Industry 4.0</a:t>
            </a:r>
          </a:p>
          <a:p>
            <a:pPr marL="285750" indent="-285750">
              <a:buFont typeface="Wingdings" panose="05000000000000000000" pitchFamily="2" charset="2"/>
              <a:buChar char="Ø"/>
            </a:pPr>
            <a:r>
              <a:rPr lang="en-US" dirty="0"/>
              <a:t>Increase in customer demand </a:t>
            </a:r>
          </a:p>
          <a:p>
            <a:pPr marL="285750" indent="-285750">
              <a:buFont typeface="Wingdings" panose="05000000000000000000" pitchFamily="2" charset="2"/>
              <a:buChar char="Ø"/>
            </a:pPr>
            <a:r>
              <a:rPr lang="en-US" dirty="0"/>
              <a:t>Increase in number of cabs and drivers</a:t>
            </a:r>
          </a:p>
          <a:p>
            <a:pPr marL="285750" indent="-285750">
              <a:buFont typeface="Wingdings" panose="05000000000000000000" pitchFamily="2" charset="2"/>
              <a:buChar char="Ø"/>
            </a:pPr>
            <a:r>
              <a:rPr lang="en-US" dirty="0"/>
              <a:t>Improvement of connectivity between cities </a:t>
            </a:r>
            <a:endParaRPr lang="en-IN" dirty="0"/>
          </a:p>
        </p:txBody>
      </p:sp>
      <p:sp>
        <p:nvSpPr>
          <p:cNvPr id="19" name="TextBox 18">
            <a:extLst>
              <a:ext uri="{FF2B5EF4-FFF2-40B4-BE49-F238E27FC236}">
                <a16:creationId xmlns:a16="http://schemas.microsoft.com/office/drawing/2014/main" id="{F420B303-E618-44E6-8734-C7B0B961E804}"/>
              </a:ext>
            </a:extLst>
          </p:cNvPr>
          <p:cNvSpPr txBox="1"/>
          <p:nvPr/>
        </p:nvSpPr>
        <p:spPr>
          <a:xfrm>
            <a:off x="7228268" y="3557474"/>
            <a:ext cx="4142913" cy="1477328"/>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en-US" dirty="0"/>
              <a:t>Because of safety concerns, commuters are asking more for single-person rides.</a:t>
            </a:r>
          </a:p>
          <a:p>
            <a:pPr marL="285750" indent="-285750">
              <a:buFont typeface="Wingdings" panose="05000000000000000000" pitchFamily="2" charset="2"/>
              <a:buChar char="Ø"/>
            </a:pPr>
            <a:r>
              <a:rPr lang="en-US" dirty="0"/>
              <a:t>Deadheading was a major problem.</a:t>
            </a:r>
          </a:p>
          <a:p>
            <a:pPr marL="285750" indent="-285750">
              <a:buFont typeface="Wingdings" panose="05000000000000000000" pitchFamily="2" charset="2"/>
              <a:buChar char="Ø"/>
            </a:pPr>
            <a:r>
              <a:rPr lang="en-US" dirty="0"/>
              <a:t>Still not able to reduce pollution as envisioned.</a:t>
            </a:r>
            <a:endParaRPr lang="en-IN" dirty="0"/>
          </a:p>
        </p:txBody>
      </p:sp>
      <p:pic>
        <p:nvPicPr>
          <p:cNvPr id="21" name="Picture 20">
            <a:extLst>
              <a:ext uri="{FF2B5EF4-FFF2-40B4-BE49-F238E27FC236}">
                <a16:creationId xmlns:a16="http://schemas.microsoft.com/office/drawing/2014/main" id="{29236E8F-1C1E-45F3-B024-71BBCF4AF8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524" y="5440776"/>
            <a:ext cx="1781175" cy="1173054"/>
          </a:xfrm>
          <a:prstGeom prst="rect">
            <a:avLst/>
          </a:prstGeom>
        </p:spPr>
      </p:pic>
      <p:sp>
        <p:nvSpPr>
          <p:cNvPr id="22" name="TextBox 21">
            <a:extLst>
              <a:ext uri="{FF2B5EF4-FFF2-40B4-BE49-F238E27FC236}">
                <a16:creationId xmlns:a16="http://schemas.microsoft.com/office/drawing/2014/main" id="{2E75AE95-E563-4A95-95D3-552EF827C3B7}"/>
              </a:ext>
            </a:extLst>
          </p:cNvPr>
          <p:cNvSpPr txBox="1"/>
          <p:nvPr/>
        </p:nvSpPr>
        <p:spPr>
          <a:xfrm>
            <a:off x="2358906" y="5704137"/>
            <a:ext cx="7894803" cy="646331"/>
          </a:xfrm>
          <a:prstGeom prst="rect">
            <a:avLst/>
          </a:prstGeom>
          <a:noFill/>
          <a:ln>
            <a:solidFill>
              <a:schemeClr val="tx1"/>
            </a:solidFill>
          </a:ln>
        </p:spPr>
        <p:txBody>
          <a:bodyPr wrap="square" rtlCol="0">
            <a:spAutoFit/>
          </a:bodyPr>
          <a:lstStyle/>
          <a:p>
            <a:r>
              <a:rPr lang="en-US" dirty="0"/>
              <a:t>At presently, these services are at a financial loss. Uber posted a net loss of $8.5 billion in 2019, which improved to $6.8 billion in 2020.</a:t>
            </a:r>
            <a:endParaRPr lang="en-IN" dirty="0"/>
          </a:p>
        </p:txBody>
      </p:sp>
    </p:spTree>
    <p:extLst>
      <p:ext uri="{BB962C8B-B14F-4D97-AF65-F5344CB8AC3E}">
        <p14:creationId xmlns:p14="http://schemas.microsoft.com/office/powerpoint/2010/main" val="233246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8" grpId="0" animBg="1"/>
      <p:bldP spid="19"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062994-2C18-4C13-A69E-0647BD1D8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33" y="3138805"/>
            <a:ext cx="1425301" cy="1038688"/>
          </a:xfrm>
          <a:prstGeom prst="rect">
            <a:avLst/>
          </a:prstGeom>
        </p:spPr>
      </p:pic>
      <p:pic>
        <p:nvPicPr>
          <p:cNvPr id="9" name="Picture 8">
            <a:extLst>
              <a:ext uri="{FF2B5EF4-FFF2-40B4-BE49-F238E27FC236}">
                <a16:creationId xmlns:a16="http://schemas.microsoft.com/office/drawing/2014/main" id="{6AD0B62E-239E-45E6-B0FF-94B072255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60" y="431508"/>
            <a:ext cx="1000353" cy="717234"/>
          </a:xfrm>
          <a:prstGeom prst="rect">
            <a:avLst/>
          </a:prstGeom>
        </p:spPr>
      </p:pic>
      <p:sp>
        <p:nvSpPr>
          <p:cNvPr id="10" name="TextBox 9">
            <a:extLst>
              <a:ext uri="{FF2B5EF4-FFF2-40B4-BE49-F238E27FC236}">
                <a16:creationId xmlns:a16="http://schemas.microsoft.com/office/drawing/2014/main" id="{06EAD511-756A-4098-9D5A-D34A96BB1872}"/>
              </a:ext>
            </a:extLst>
          </p:cNvPr>
          <p:cNvSpPr txBox="1"/>
          <p:nvPr/>
        </p:nvSpPr>
        <p:spPr>
          <a:xfrm>
            <a:off x="4669654" y="559293"/>
            <a:ext cx="2157273" cy="461665"/>
          </a:xfrm>
          <a:prstGeom prst="rect">
            <a:avLst/>
          </a:prstGeom>
          <a:noFill/>
          <a:ln>
            <a:solidFill>
              <a:schemeClr val="tx1"/>
            </a:solidFill>
          </a:ln>
        </p:spPr>
        <p:txBody>
          <a:bodyPr wrap="square" rtlCol="0">
            <a:spAutoFit/>
          </a:bodyPr>
          <a:lstStyle/>
          <a:p>
            <a:pPr algn="ctr"/>
            <a:r>
              <a:rPr lang="en-US" sz="2400" b="1" dirty="0"/>
              <a:t>Basic Model</a:t>
            </a:r>
            <a:endParaRPr lang="en-IN" sz="2400" b="1" dirty="0"/>
          </a:p>
        </p:txBody>
      </p:sp>
      <p:pic>
        <p:nvPicPr>
          <p:cNvPr id="12" name="Picture 11">
            <a:extLst>
              <a:ext uri="{FF2B5EF4-FFF2-40B4-BE49-F238E27FC236}">
                <a16:creationId xmlns:a16="http://schemas.microsoft.com/office/drawing/2014/main" id="{68A38451-4C9E-4F74-B8B9-08AF804A1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361" y="1491646"/>
            <a:ext cx="1088643" cy="724443"/>
          </a:xfrm>
          <a:prstGeom prst="rect">
            <a:avLst/>
          </a:prstGeom>
        </p:spPr>
      </p:pic>
      <p:sp>
        <p:nvSpPr>
          <p:cNvPr id="13" name="TextBox 12">
            <a:extLst>
              <a:ext uri="{FF2B5EF4-FFF2-40B4-BE49-F238E27FC236}">
                <a16:creationId xmlns:a16="http://schemas.microsoft.com/office/drawing/2014/main" id="{3A58270C-2BDA-412A-951C-AA1B702ED8BE}"/>
              </a:ext>
            </a:extLst>
          </p:cNvPr>
          <p:cNvSpPr txBox="1"/>
          <p:nvPr/>
        </p:nvSpPr>
        <p:spPr>
          <a:xfrm>
            <a:off x="2334827" y="1530703"/>
            <a:ext cx="9490229" cy="646331"/>
          </a:xfrm>
          <a:prstGeom prst="rect">
            <a:avLst/>
          </a:prstGeom>
          <a:noFill/>
          <a:ln>
            <a:solidFill>
              <a:schemeClr val="tx1"/>
            </a:solidFill>
          </a:ln>
        </p:spPr>
        <p:txBody>
          <a:bodyPr wrap="square" rtlCol="0">
            <a:spAutoFit/>
          </a:bodyPr>
          <a:lstStyle/>
          <a:p>
            <a:r>
              <a:rPr lang="en-US" dirty="0">
                <a:solidFill>
                  <a:srgbClr val="FF0000"/>
                </a:solidFill>
              </a:rPr>
              <a:t>Objectives:</a:t>
            </a:r>
            <a:r>
              <a:rPr lang="en-US" dirty="0"/>
              <a:t> The basic objective of the model is to figure out an optimize route for the drivers according to the customer location and drop-point, and to focus on minimizing cost and time taken.</a:t>
            </a:r>
            <a:endParaRPr lang="en-IN" dirty="0"/>
          </a:p>
        </p:txBody>
      </p:sp>
      <p:sp>
        <p:nvSpPr>
          <p:cNvPr id="14" name="TextBox 13">
            <a:extLst>
              <a:ext uri="{FF2B5EF4-FFF2-40B4-BE49-F238E27FC236}">
                <a16:creationId xmlns:a16="http://schemas.microsoft.com/office/drawing/2014/main" id="{70859493-E762-44AD-B962-06C7DB64F236}"/>
              </a:ext>
            </a:extLst>
          </p:cNvPr>
          <p:cNvSpPr txBox="1"/>
          <p:nvPr/>
        </p:nvSpPr>
        <p:spPr>
          <a:xfrm>
            <a:off x="2334827" y="2642487"/>
            <a:ext cx="9490229" cy="3970318"/>
          </a:xfrm>
          <a:prstGeom prst="rect">
            <a:avLst/>
          </a:prstGeom>
          <a:noFill/>
          <a:ln>
            <a:solidFill>
              <a:schemeClr val="tx1"/>
            </a:solidFill>
          </a:ln>
        </p:spPr>
        <p:txBody>
          <a:bodyPr wrap="square" rtlCol="0">
            <a:spAutoFit/>
          </a:bodyPr>
          <a:lstStyle/>
          <a:p>
            <a:pPr algn="ctr"/>
            <a:r>
              <a:rPr lang="en-US" u="sng" dirty="0">
                <a:solidFill>
                  <a:srgbClr val="FF0000"/>
                </a:solidFill>
              </a:rPr>
              <a:t>Assumptions</a:t>
            </a:r>
          </a:p>
          <a:p>
            <a:pPr algn="ctr"/>
            <a:endParaRPr lang="en-US" u="sng" dirty="0">
              <a:solidFill>
                <a:srgbClr val="FF0000"/>
              </a:solidFill>
            </a:endParaRPr>
          </a:p>
          <a:p>
            <a:r>
              <a:rPr lang="en-US" dirty="0"/>
              <a:t>There are few assumptions taken while building this model for the ease of calculation. These are:</a:t>
            </a:r>
          </a:p>
          <a:p>
            <a:pPr marL="285750" indent="-285750">
              <a:buFont typeface="Wingdings" panose="05000000000000000000" pitchFamily="2" charset="2"/>
              <a:buChar char="Ø"/>
            </a:pPr>
            <a:r>
              <a:rPr lang="en-IN" dirty="0"/>
              <a:t>All taxis run at a constant speed on the road network.</a:t>
            </a:r>
          </a:p>
          <a:p>
            <a:pPr marL="285750" indent="-285750">
              <a:buFont typeface="Wingdings" panose="05000000000000000000" pitchFamily="2" charset="2"/>
              <a:buChar char="Ø"/>
            </a:pPr>
            <a:r>
              <a:rPr lang="en-IN" dirty="0"/>
              <a:t>The estimated time taken to reach the destination point is known and can be predicted.</a:t>
            </a:r>
          </a:p>
          <a:p>
            <a:pPr marL="285750" indent="-285750">
              <a:buFont typeface="Wingdings" panose="05000000000000000000" pitchFamily="2" charset="2"/>
              <a:buChar char="Ø"/>
            </a:pPr>
            <a:r>
              <a:rPr lang="en-IN" dirty="0"/>
              <a:t>The time window for booking passengers are fixed and known.</a:t>
            </a:r>
          </a:p>
          <a:p>
            <a:pPr marL="285750" indent="-285750">
              <a:buFont typeface="Wingdings" panose="05000000000000000000" pitchFamily="2" charset="2"/>
              <a:buChar char="Ø"/>
            </a:pPr>
            <a:r>
              <a:rPr lang="en-IN" dirty="0"/>
              <a:t>Distance is calculated using formula: 69* (sqrt((lat1-lat2)^2 + (long1-long2)^2)).</a:t>
            </a:r>
          </a:p>
          <a:p>
            <a:pPr marL="285750" indent="-285750">
              <a:buFont typeface="Wingdings" panose="05000000000000000000" pitchFamily="2" charset="2"/>
              <a:buChar char="Ø"/>
            </a:pPr>
            <a:r>
              <a:rPr lang="en-IN" dirty="0"/>
              <a:t>Cost is proportional to distance covered.</a:t>
            </a:r>
          </a:p>
          <a:p>
            <a:pPr marL="285750" indent="-285750">
              <a:buFont typeface="Wingdings" panose="05000000000000000000" pitchFamily="2" charset="2"/>
              <a:buChar char="Ø"/>
            </a:pPr>
            <a:r>
              <a:rPr lang="en-IN" dirty="0"/>
              <a:t>Minimizing of total distance covered will eventually be leading towards minimizing in cost and waiting time of the customers.</a:t>
            </a:r>
          </a:p>
          <a:p>
            <a:pPr marL="285750" indent="-285750">
              <a:buFont typeface="Wingdings" panose="05000000000000000000" pitchFamily="2" charset="2"/>
              <a:buChar char="Ø"/>
            </a:pPr>
            <a:r>
              <a:rPr lang="en-IN" dirty="0"/>
              <a:t>Since, the </a:t>
            </a:r>
            <a:r>
              <a:rPr lang="en-IN" dirty="0" err="1"/>
              <a:t>Covid</a:t>
            </a:r>
            <a:r>
              <a:rPr lang="en-IN" dirty="0"/>
              <a:t> pandemic, customers are majorly opting for individual ride, so in this model we have only taken into consideration of individual rides.</a:t>
            </a:r>
          </a:p>
          <a:p>
            <a:pPr marL="285750" indent="-285750">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28580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6A096F-18CD-4576-A8F6-200F84567023}"/>
              </a:ext>
            </a:extLst>
          </p:cNvPr>
          <p:cNvSpPr txBox="1"/>
          <p:nvPr/>
        </p:nvSpPr>
        <p:spPr>
          <a:xfrm>
            <a:off x="354829" y="368793"/>
            <a:ext cx="2931296" cy="461665"/>
          </a:xfrm>
          <a:prstGeom prst="rect">
            <a:avLst/>
          </a:prstGeom>
          <a:noFill/>
          <a:ln>
            <a:solidFill>
              <a:schemeClr val="tx1"/>
            </a:solidFill>
          </a:ln>
        </p:spPr>
        <p:txBody>
          <a:bodyPr wrap="square" rtlCol="0">
            <a:spAutoFit/>
          </a:bodyPr>
          <a:lstStyle/>
          <a:p>
            <a:pPr algn="ctr"/>
            <a:r>
              <a:rPr lang="en-US" sz="2400" b="1" dirty="0"/>
              <a:t>Decision Variables</a:t>
            </a:r>
            <a:endParaRPr lang="en-IN" sz="2400" b="1" dirty="0"/>
          </a:p>
        </p:txBody>
      </p:sp>
      <p:sp>
        <p:nvSpPr>
          <p:cNvPr id="5" name="TextBox 4">
            <a:extLst>
              <a:ext uri="{FF2B5EF4-FFF2-40B4-BE49-F238E27FC236}">
                <a16:creationId xmlns:a16="http://schemas.microsoft.com/office/drawing/2014/main" id="{85617B64-E7F8-4C0D-9C25-34DE1A7721ED}"/>
              </a:ext>
            </a:extLst>
          </p:cNvPr>
          <p:cNvSpPr txBox="1"/>
          <p:nvPr/>
        </p:nvSpPr>
        <p:spPr>
          <a:xfrm>
            <a:off x="342900" y="1009650"/>
            <a:ext cx="4552950" cy="2031325"/>
          </a:xfrm>
          <a:prstGeom prst="rect">
            <a:avLst/>
          </a:prstGeom>
          <a:noFill/>
          <a:ln>
            <a:solidFill>
              <a:schemeClr val="accent1"/>
            </a:solidFill>
            <a:prstDash val="dash"/>
          </a:ln>
        </p:spPr>
        <p:txBody>
          <a:bodyPr wrap="square" rtlCol="0">
            <a:spAutoFit/>
          </a:bodyPr>
          <a:lstStyle/>
          <a:p>
            <a:r>
              <a:rPr lang="en-US" dirty="0"/>
              <a:t>X1 = Driver ED62 selected for customer EA11</a:t>
            </a:r>
          </a:p>
          <a:p>
            <a:r>
              <a:rPr lang="en-US" dirty="0"/>
              <a:t>X2 = Driver ED62 selected for customer EA34</a:t>
            </a:r>
          </a:p>
          <a:p>
            <a:r>
              <a:rPr lang="en-US" dirty="0"/>
              <a:t>X3 = Driver ED62 selected for customer EA22</a:t>
            </a:r>
          </a:p>
          <a:p>
            <a:r>
              <a:rPr lang="en-US" dirty="0"/>
              <a:t>------------------------------------------------------------</a:t>
            </a:r>
          </a:p>
          <a:p>
            <a:r>
              <a:rPr lang="en-US" dirty="0"/>
              <a:t>------------------------------------------------------------</a:t>
            </a:r>
          </a:p>
          <a:p>
            <a:r>
              <a:rPr lang="en-US" dirty="0"/>
              <a:t>X29 = Driver ED06 selected for customer EA33</a:t>
            </a:r>
            <a:endParaRPr lang="en-IN" dirty="0"/>
          </a:p>
          <a:p>
            <a:r>
              <a:rPr lang="en-US" dirty="0"/>
              <a:t>X30 = Driver ED06 selected for customer EA37</a:t>
            </a:r>
            <a:endParaRPr lang="en-IN" dirty="0"/>
          </a:p>
        </p:txBody>
      </p:sp>
      <p:sp>
        <p:nvSpPr>
          <p:cNvPr id="7" name="TextBox 6">
            <a:extLst>
              <a:ext uri="{FF2B5EF4-FFF2-40B4-BE49-F238E27FC236}">
                <a16:creationId xmlns:a16="http://schemas.microsoft.com/office/drawing/2014/main" id="{FA359F94-92F2-46BA-AD9A-8096A420BC6A}"/>
              </a:ext>
            </a:extLst>
          </p:cNvPr>
          <p:cNvSpPr txBox="1"/>
          <p:nvPr/>
        </p:nvSpPr>
        <p:spPr>
          <a:xfrm>
            <a:off x="4895850" y="368793"/>
            <a:ext cx="2931296" cy="461665"/>
          </a:xfrm>
          <a:prstGeom prst="rect">
            <a:avLst/>
          </a:prstGeom>
          <a:noFill/>
          <a:ln>
            <a:solidFill>
              <a:schemeClr val="tx1"/>
            </a:solidFill>
          </a:ln>
        </p:spPr>
        <p:txBody>
          <a:bodyPr wrap="square" rtlCol="0">
            <a:spAutoFit/>
          </a:bodyPr>
          <a:lstStyle/>
          <a:p>
            <a:pPr algn="ctr"/>
            <a:r>
              <a:rPr lang="en-US" sz="2400" b="1" dirty="0"/>
              <a:t>Constraints</a:t>
            </a:r>
            <a:endParaRPr lang="en-IN" sz="2400" b="1" dirty="0"/>
          </a:p>
        </p:txBody>
      </p:sp>
      <p:sp>
        <p:nvSpPr>
          <p:cNvPr id="8" name="TextBox 7">
            <a:extLst>
              <a:ext uri="{FF2B5EF4-FFF2-40B4-BE49-F238E27FC236}">
                <a16:creationId xmlns:a16="http://schemas.microsoft.com/office/drawing/2014/main" id="{0D9A3C25-347D-455A-BFD6-BE3A4735097C}"/>
              </a:ext>
            </a:extLst>
          </p:cNvPr>
          <p:cNvSpPr txBox="1"/>
          <p:nvPr/>
        </p:nvSpPr>
        <p:spPr>
          <a:xfrm>
            <a:off x="4867275" y="1012630"/>
            <a:ext cx="4552950" cy="369332"/>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7BE96823-9D28-4424-A2F7-E38203B5F716}"/>
              </a:ext>
            </a:extLst>
          </p:cNvPr>
          <p:cNvSpPr txBox="1"/>
          <p:nvPr/>
        </p:nvSpPr>
        <p:spPr>
          <a:xfrm>
            <a:off x="4895850" y="1009650"/>
            <a:ext cx="6743700" cy="2031325"/>
          </a:xfrm>
          <a:prstGeom prst="rect">
            <a:avLst/>
          </a:prstGeom>
          <a:noFill/>
          <a:ln>
            <a:solidFill>
              <a:schemeClr val="accent1"/>
            </a:solidFill>
            <a:prstDash val="dash"/>
          </a:ln>
        </p:spPr>
        <p:txBody>
          <a:bodyPr wrap="square" rtlCol="0">
            <a:spAutoFit/>
          </a:bodyPr>
          <a:lstStyle/>
          <a:p>
            <a:pPr marL="285750" indent="-285750">
              <a:buFont typeface="Arial" panose="020B0604020202020204" pitchFamily="34" charset="0"/>
              <a:buChar char="•"/>
            </a:pPr>
            <a:r>
              <a:rPr lang="en-US" dirty="0"/>
              <a:t>SUM(X1,X2,X3,X4,X5) &lt;=1 (A driver can either take one customer or he would be idle. It would be similar for other drivers too.</a:t>
            </a:r>
          </a:p>
          <a:p>
            <a:pPr marL="285750" indent="-285750">
              <a:buFont typeface="Arial" panose="020B0604020202020204" pitchFamily="34" charset="0"/>
              <a:buChar char="•"/>
            </a:pPr>
            <a:r>
              <a:rPr lang="en-US" dirty="0"/>
              <a:t>SUM(X1,X6,X11,X16,X21,X26) = 1 (A customer can book exactly one driver).</a:t>
            </a:r>
          </a:p>
          <a:p>
            <a:pPr marL="285750" indent="-285750">
              <a:buFont typeface="Arial" panose="020B0604020202020204" pitchFamily="34" charset="0"/>
              <a:buChar char="•"/>
            </a:pPr>
            <a:r>
              <a:rPr lang="en-US" dirty="0"/>
              <a:t>Numbers of drivers = 5.</a:t>
            </a:r>
          </a:p>
          <a:p>
            <a:endParaRPr lang="en-US" dirty="0"/>
          </a:p>
          <a:p>
            <a:endParaRPr lang="en-IN" dirty="0"/>
          </a:p>
        </p:txBody>
      </p:sp>
      <p:sp>
        <p:nvSpPr>
          <p:cNvPr id="10" name="TextBox 9">
            <a:extLst>
              <a:ext uri="{FF2B5EF4-FFF2-40B4-BE49-F238E27FC236}">
                <a16:creationId xmlns:a16="http://schemas.microsoft.com/office/drawing/2014/main" id="{8484A7B7-1668-49A0-B16D-643735C402D5}"/>
              </a:ext>
            </a:extLst>
          </p:cNvPr>
          <p:cNvSpPr txBox="1"/>
          <p:nvPr/>
        </p:nvSpPr>
        <p:spPr>
          <a:xfrm>
            <a:off x="342899" y="3324225"/>
            <a:ext cx="3505199" cy="461665"/>
          </a:xfrm>
          <a:prstGeom prst="rect">
            <a:avLst/>
          </a:prstGeom>
          <a:noFill/>
          <a:ln>
            <a:solidFill>
              <a:schemeClr val="tx1"/>
            </a:solidFill>
          </a:ln>
        </p:spPr>
        <p:txBody>
          <a:bodyPr wrap="square" rtlCol="0">
            <a:spAutoFit/>
          </a:bodyPr>
          <a:lstStyle/>
          <a:p>
            <a:pPr algn="ctr"/>
            <a:r>
              <a:rPr lang="en-US" sz="2400" b="1" dirty="0"/>
              <a:t>Objective Function</a:t>
            </a:r>
            <a:endParaRPr lang="en-IN" sz="2400" b="1" dirty="0"/>
          </a:p>
        </p:txBody>
      </p:sp>
      <p:sp>
        <p:nvSpPr>
          <p:cNvPr id="11" name="TextBox 10">
            <a:extLst>
              <a:ext uri="{FF2B5EF4-FFF2-40B4-BE49-F238E27FC236}">
                <a16:creationId xmlns:a16="http://schemas.microsoft.com/office/drawing/2014/main" id="{AEBC3206-645F-4EDB-A5F5-75971990FD26}"/>
              </a:ext>
            </a:extLst>
          </p:cNvPr>
          <p:cNvSpPr txBox="1"/>
          <p:nvPr/>
        </p:nvSpPr>
        <p:spPr>
          <a:xfrm>
            <a:off x="342900" y="3939658"/>
            <a:ext cx="3505200" cy="369332"/>
          </a:xfrm>
          <a:prstGeom prst="rect">
            <a:avLst/>
          </a:prstGeom>
          <a:noFill/>
          <a:ln>
            <a:solidFill>
              <a:schemeClr val="accent1"/>
            </a:solidFill>
            <a:prstDash val="dash"/>
          </a:ln>
        </p:spPr>
        <p:txBody>
          <a:bodyPr wrap="square" rtlCol="0">
            <a:spAutoFit/>
          </a:bodyPr>
          <a:lstStyle/>
          <a:p>
            <a:r>
              <a:rPr lang="en-US" dirty="0"/>
              <a:t>Total Distance covered = Minimize</a:t>
            </a:r>
            <a:endParaRPr lang="en-IN" dirty="0"/>
          </a:p>
        </p:txBody>
      </p:sp>
      <p:sp>
        <p:nvSpPr>
          <p:cNvPr id="13" name="TextBox 12">
            <a:extLst>
              <a:ext uri="{FF2B5EF4-FFF2-40B4-BE49-F238E27FC236}">
                <a16:creationId xmlns:a16="http://schemas.microsoft.com/office/drawing/2014/main" id="{44B367B4-1B44-4D8A-BB59-3FE6DE743AB6}"/>
              </a:ext>
            </a:extLst>
          </p:cNvPr>
          <p:cNvSpPr txBox="1"/>
          <p:nvPr/>
        </p:nvSpPr>
        <p:spPr>
          <a:xfrm>
            <a:off x="4969646" y="5902985"/>
            <a:ext cx="5715000" cy="369332"/>
          </a:xfrm>
          <a:prstGeom prst="rect">
            <a:avLst/>
          </a:prstGeom>
          <a:noFill/>
          <a:ln>
            <a:solidFill>
              <a:schemeClr val="tx1"/>
            </a:solidFill>
          </a:ln>
        </p:spPr>
        <p:txBody>
          <a:bodyPr wrap="square" rtlCol="0">
            <a:spAutoFit/>
          </a:bodyPr>
          <a:lstStyle/>
          <a:p>
            <a:r>
              <a:rPr lang="en-US" dirty="0"/>
              <a:t>Optimization of distance for the customers booking at 5:02</a:t>
            </a:r>
            <a:endParaRPr lang="en-IN" dirty="0"/>
          </a:p>
        </p:txBody>
      </p:sp>
      <p:graphicFrame>
        <p:nvGraphicFramePr>
          <p:cNvPr id="17" name="Object 16">
            <a:extLst>
              <a:ext uri="{FF2B5EF4-FFF2-40B4-BE49-F238E27FC236}">
                <a16:creationId xmlns:a16="http://schemas.microsoft.com/office/drawing/2014/main" id="{E92CC637-385C-4245-8597-8137D5189A35}"/>
              </a:ext>
            </a:extLst>
          </p:cNvPr>
          <p:cNvGraphicFramePr>
            <a:graphicFrameLocks noChangeAspect="1"/>
          </p:cNvGraphicFramePr>
          <p:nvPr>
            <p:extLst>
              <p:ext uri="{D42A27DB-BD31-4B8C-83A1-F6EECF244321}">
                <p14:modId xmlns:p14="http://schemas.microsoft.com/office/powerpoint/2010/main" val="1313321527"/>
              </p:ext>
            </p:extLst>
          </p:nvPr>
        </p:nvGraphicFramePr>
        <p:xfrm>
          <a:off x="3961979" y="3328690"/>
          <a:ext cx="7677571" cy="2471246"/>
        </p:xfrm>
        <a:graphic>
          <a:graphicData uri="http://schemas.openxmlformats.org/presentationml/2006/ole">
            <mc:AlternateContent xmlns:mc="http://schemas.openxmlformats.org/markup-compatibility/2006">
              <mc:Choice xmlns:v="urn:schemas-microsoft-com:vml" Requires="v">
                <p:oleObj spid="_x0000_s1041" name="Worksheet" r:id="rId3" imgW="5543612" imgH="1784269" progId="Excel.Sheet.12">
                  <p:embed/>
                </p:oleObj>
              </mc:Choice>
              <mc:Fallback>
                <p:oleObj name="Worksheet" r:id="rId3" imgW="5543612" imgH="1784269" progId="Excel.Sheet.12">
                  <p:embed/>
                  <p:pic>
                    <p:nvPicPr>
                      <p:cNvPr id="0" name=""/>
                      <p:cNvPicPr/>
                      <p:nvPr/>
                    </p:nvPicPr>
                    <p:blipFill>
                      <a:blip r:embed="rId4"/>
                      <a:stretch>
                        <a:fillRect/>
                      </a:stretch>
                    </p:blipFill>
                    <p:spPr>
                      <a:xfrm>
                        <a:off x="3961979" y="3328690"/>
                        <a:ext cx="7677571" cy="2471246"/>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35382B5B-A3CF-40B7-8DFF-0E0337761D89}"/>
              </a:ext>
            </a:extLst>
          </p:cNvPr>
          <p:cNvGraphicFramePr>
            <a:graphicFrameLocks noChangeAspect="1"/>
          </p:cNvGraphicFramePr>
          <p:nvPr>
            <p:extLst>
              <p:ext uri="{D42A27DB-BD31-4B8C-83A1-F6EECF244321}">
                <p14:modId xmlns:p14="http://schemas.microsoft.com/office/powerpoint/2010/main" val="3043984922"/>
              </p:ext>
            </p:extLst>
          </p:nvPr>
        </p:nvGraphicFramePr>
        <p:xfrm>
          <a:off x="1363277" y="4881864"/>
          <a:ext cx="914400" cy="806450"/>
        </p:xfrm>
        <a:graphic>
          <a:graphicData uri="http://schemas.openxmlformats.org/presentationml/2006/ole">
            <mc:AlternateContent xmlns:mc="http://schemas.openxmlformats.org/markup-compatibility/2006">
              <mc:Choice xmlns:v="urn:schemas-microsoft-com:vml" Requires="v">
                <p:oleObj spid="_x0000_s1042" name="Worksheet" showAsIcon="1" r:id="rId5" imgW="914400" imgH="806400" progId="Excel.Sheet.12">
                  <p:embed/>
                </p:oleObj>
              </mc:Choice>
              <mc:Fallback>
                <p:oleObj name="Worksheet" showAsIcon="1" r:id="rId5" imgW="914400" imgH="806400" progId="Excel.Sheet.12">
                  <p:embed/>
                  <p:pic>
                    <p:nvPicPr>
                      <p:cNvPr id="0" name=""/>
                      <p:cNvPicPr/>
                      <p:nvPr/>
                    </p:nvPicPr>
                    <p:blipFill>
                      <a:blip r:embed="rId6"/>
                      <a:stretch>
                        <a:fillRect/>
                      </a:stretch>
                    </p:blipFill>
                    <p:spPr>
                      <a:xfrm>
                        <a:off x="1363277" y="4881864"/>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0750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0"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827E4A-A9A7-44E3-ADD9-19CEF93CEF0D}"/>
              </a:ext>
            </a:extLst>
          </p:cNvPr>
          <p:cNvSpPr txBox="1"/>
          <p:nvPr/>
        </p:nvSpPr>
        <p:spPr>
          <a:xfrm>
            <a:off x="2052637" y="298490"/>
            <a:ext cx="3087254" cy="369332"/>
          </a:xfrm>
          <a:prstGeom prst="rect">
            <a:avLst/>
          </a:prstGeom>
          <a:noFill/>
          <a:ln>
            <a:solidFill>
              <a:schemeClr val="tx1"/>
            </a:solidFill>
          </a:ln>
        </p:spPr>
        <p:txBody>
          <a:bodyPr wrap="square" rtlCol="0">
            <a:spAutoFit/>
          </a:bodyPr>
          <a:lstStyle/>
          <a:p>
            <a:pPr algn="ctr"/>
            <a:r>
              <a:rPr lang="en-US" b="1" dirty="0"/>
              <a:t>Rationale Behind the Model</a:t>
            </a:r>
            <a:endParaRPr lang="en-IN" b="1" dirty="0"/>
          </a:p>
        </p:txBody>
      </p:sp>
      <p:sp>
        <p:nvSpPr>
          <p:cNvPr id="5" name="TextBox 4">
            <a:extLst>
              <a:ext uri="{FF2B5EF4-FFF2-40B4-BE49-F238E27FC236}">
                <a16:creationId xmlns:a16="http://schemas.microsoft.com/office/drawing/2014/main" id="{A35197D7-C073-47E4-ADC0-AB02354CFB08}"/>
              </a:ext>
            </a:extLst>
          </p:cNvPr>
          <p:cNvSpPr txBox="1"/>
          <p:nvPr/>
        </p:nvSpPr>
        <p:spPr>
          <a:xfrm>
            <a:off x="1220437" y="790575"/>
            <a:ext cx="4362450" cy="5909310"/>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en-US" dirty="0"/>
              <a:t>First, we have considered that if a driver who will be picking a particular customer is denoted by 1 for that customer. And if not, on that cell it is denoted by 0.</a:t>
            </a:r>
          </a:p>
          <a:p>
            <a:pPr marL="285750" indent="-285750">
              <a:buFont typeface="Wingdings" panose="05000000000000000000" pitchFamily="2" charset="2"/>
              <a:buChar char="Ø"/>
            </a:pPr>
            <a:r>
              <a:rPr lang="en-US" dirty="0"/>
              <a:t>Second, Driver ID is taken in the rows and Customer ID in the columns.</a:t>
            </a:r>
          </a:p>
          <a:p>
            <a:pPr marL="285750" indent="-285750">
              <a:buFont typeface="Wingdings" panose="05000000000000000000" pitchFamily="2" charset="2"/>
              <a:buChar char="Ø"/>
            </a:pPr>
            <a:r>
              <a:rPr lang="en-US" dirty="0"/>
              <a:t>Third, we have taken the sum for each row should be equal to 1 or 0. This is because a driver may or may not pick a customer.</a:t>
            </a:r>
          </a:p>
          <a:p>
            <a:pPr marL="285750" indent="-285750">
              <a:buFont typeface="Wingdings" panose="05000000000000000000" pitchFamily="2" charset="2"/>
              <a:buChar char="Ø"/>
            </a:pPr>
            <a:r>
              <a:rPr lang="en-US" dirty="0"/>
              <a:t>Fourth, the sum for each column it must be 1. And the final sum should always be equal to 5. This is because all customers must be picked up.</a:t>
            </a:r>
          </a:p>
          <a:p>
            <a:pPr marL="285750" indent="-285750">
              <a:buFont typeface="Wingdings" panose="05000000000000000000" pitchFamily="2" charset="2"/>
              <a:buChar char="Ø"/>
            </a:pPr>
            <a:r>
              <a:rPr lang="en-US" dirty="0"/>
              <a:t>Fifth, we have created 4 groups of customers based upon their booking time.</a:t>
            </a:r>
          </a:p>
          <a:p>
            <a:pPr marL="285750" indent="-285750">
              <a:buFont typeface="Wingdings" panose="05000000000000000000" pitchFamily="2" charset="2"/>
              <a:buChar char="Ø"/>
            </a:pPr>
            <a:r>
              <a:rPr lang="en-US" dirty="0"/>
              <a:t>Finally, we have repeated this above process for each group and found the optimized distance covered. </a:t>
            </a:r>
          </a:p>
          <a:p>
            <a:pPr marL="285750" indent="-285750">
              <a:buFont typeface="Wingdings" panose="05000000000000000000" pitchFamily="2" charset="2"/>
              <a:buChar char="Ø"/>
            </a:pPr>
            <a:endParaRPr lang="en-IN" dirty="0"/>
          </a:p>
        </p:txBody>
      </p:sp>
      <p:pic>
        <p:nvPicPr>
          <p:cNvPr id="7" name="Picture 6">
            <a:extLst>
              <a:ext uri="{FF2B5EF4-FFF2-40B4-BE49-F238E27FC236}">
                <a16:creationId xmlns:a16="http://schemas.microsoft.com/office/drawing/2014/main" id="{C3961A5A-9457-49C8-B168-FADB45104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552" y="130446"/>
            <a:ext cx="1183721" cy="660130"/>
          </a:xfrm>
          <a:prstGeom prst="rect">
            <a:avLst/>
          </a:prstGeom>
        </p:spPr>
      </p:pic>
      <p:sp>
        <p:nvSpPr>
          <p:cNvPr id="8" name="TextBox 7">
            <a:extLst>
              <a:ext uri="{FF2B5EF4-FFF2-40B4-BE49-F238E27FC236}">
                <a16:creationId xmlns:a16="http://schemas.microsoft.com/office/drawing/2014/main" id="{2390813E-1A0D-4DBC-A32D-0045940F4D0A}"/>
              </a:ext>
            </a:extLst>
          </p:cNvPr>
          <p:cNvSpPr txBox="1"/>
          <p:nvPr/>
        </p:nvSpPr>
        <p:spPr>
          <a:xfrm>
            <a:off x="8555006" y="298490"/>
            <a:ext cx="1449937" cy="369332"/>
          </a:xfrm>
          <a:prstGeom prst="rect">
            <a:avLst/>
          </a:prstGeom>
          <a:noFill/>
          <a:ln>
            <a:solidFill>
              <a:schemeClr val="tx1"/>
            </a:solidFill>
          </a:ln>
        </p:spPr>
        <p:txBody>
          <a:bodyPr wrap="square" rtlCol="0">
            <a:spAutoFit/>
          </a:bodyPr>
          <a:lstStyle/>
          <a:p>
            <a:r>
              <a:rPr lang="en-US" b="1" dirty="0"/>
              <a:t>Final Results</a:t>
            </a:r>
            <a:endParaRPr lang="en-IN" b="1" dirty="0"/>
          </a:p>
        </p:txBody>
      </p:sp>
      <p:pic>
        <p:nvPicPr>
          <p:cNvPr id="11" name="Picture 10">
            <a:extLst>
              <a:ext uri="{FF2B5EF4-FFF2-40B4-BE49-F238E27FC236}">
                <a16:creationId xmlns:a16="http://schemas.microsoft.com/office/drawing/2014/main" id="{216B7478-D9F9-4964-9C20-6F67CCE664B4}"/>
              </a:ext>
            </a:extLst>
          </p:cNvPr>
          <p:cNvPicPr>
            <a:picLocks noChangeAspect="1"/>
          </p:cNvPicPr>
          <p:nvPr/>
        </p:nvPicPr>
        <p:blipFill>
          <a:blip r:embed="rId3"/>
          <a:stretch>
            <a:fillRect/>
          </a:stretch>
        </p:blipFill>
        <p:spPr>
          <a:xfrm>
            <a:off x="7200902" y="790575"/>
            <a:ext cx="3780186" cy="2384425"/>
          </a:xfrm>
          <a:prstGeom prst="rect">
            <a:avLst/>
          </a:prstGeom>
        </p:spPr>
      </p:pic>
      <p:sp>
        <p:nvSpPr>
          <p:cNvPr id="12" name="TextBox 11">
            <a:extLst>
              <a:ext uri="{FF2B5EF4-FFF2-40B4-BE49-F238E27FC236}">
                <a16:creationId xmlns:a16="http://schemas.microsoft.com/office/drawing/2014/main" id="{AC3077D1-D5E6-47BF-A18C-B84464B10FE7}"/>
              </a:ext>
            </a:extLst>
          </p:cNvPr>
          <p:cNvSpPr txBox="1"/>
          <p:nvPr/>
        </p:nvSpPr>
        <p:spPr>
          <a:xfrm>
            <a:off x="7628906" y="3359151"/>
            <a:ext cx="2924175" cy="647700"/>
          </a:xfrm>
          <a:prstGeom prst="rect">
            <a:avLst/>
          </a:prstGeom>
          <a:noFill/>
          <a:ln>
            <a:solidFill>
              <a:schemeClr val="tx1"/>
            </a:solidFill>
          </a:ln>
        </p:spPr>
        <p:txBody>
          <a:bodyPr wrap="square" rtlCol="0">
            <a:spAutoFit/>
          </a:bodyPr>
          <a:lstStyle/>
          <a:p>
            <a:r>
              <a:rPr lang="en-US" dirty="0"/>
              <a:t>Optimal Route to be followed to minimize distance</a:t>
            </a:r>
            <a:endParaRPr lang="en-IN" dirty="0"/>
          </a:p>
        </p:txBody>
      </p:sp>
      <p:pic>
        <p:nvPicPr>
          <p:cNvPr id="14" name="Picture 13">
            <a:extLst>
              <a:ext uri="{FF2B5EF4-FFF2-40B4-BE49-F238E27FC236}">
                <a16:creationId xmlns:a16="http://schemas.microsoft.com/office/drawing/2014/main" id="{92DD7239-B3A5-4B73-98E0-77F9B2A61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275" y="257247"/>
            <a:ext cx="835904" cy="468106"/>
          </a:xfrm>
          <a:prstGeom prst="rect">
            <a:avLst/>
          </a:prstGeom>
        </p:spPr>
      </p:pic>
      <p:sp>
        <p:nvSpPr>
          <p:cNvPr id="15" name="TextBox 14">
            <a:extLst>
              <a:ext uri="{FF2B5EF4-FFF2-40B4-BE49-F238E27FC236}">
                <a16:creationId xmlns:a16="http://schemas.microsoft.com/office/drawing/2014/main" id="{8A077E74-336E-41D1-90B5-8362B63640FB}"/>
              </a:ext>
            </a:extLst>
          </p:cNvPr>
          <p:cNvSpPr txBox="1"/>
          <p:nvPr/>
        </p:nvSpPr>
        <p:spPr>
          <a:xfrm>
            <a:off x="7119938" y="4610100"/>
            <a:ext cx="3942113" cy="1200329"/>
          </a:xfrm>
          <a:prstGeom prst="rect">
            <a:avLst/>
          </a:prstGeom>
          <a:noFill/>
          <a:ln>
            <a:solidFill>
              <a:schemeClr val="tx1"/>
            </a:solidFill>
          </a:ln>
        </p:spPr>
        <p:txBody>
          <a:bodyPr wrap="square" rtlCol="0">
            <a:spAutoFit/>
          </a:bodyPr>
          <a:lstStyle/>
          <a:p>
            <a:r>
              <a:rPr lang="en-US" b="1" dirty="0"/>
              <a:t>The total optimal distance is 92.32 km. By covering this distance, the cost of the business and the waiting time for the customers is minimized.</a:t>
            </a:r>
            <a:endParaRPr lang="en-IN" b="1" dirty="0"/>
          </a:p>
        </p:txBody>
      </p:sp>
    </p:spTree>
    <p:extLst>
      <p:ext uri="{BB962C8B-B14F-4D97-AF65-F5344CB8AC3E}">
        <p14:creationId xmlns:p14="http://schemas.microsoft.com/office/powerpoint/2010/main" val="162212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2"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67557-6337-41D8-A803-167365993321}"/>
              </a:ext>
            </a:extLst>
          </p:cNvPr>
          <p:cNvSpPr txBox="1"/>
          <p:nvPr/>
        </p:nvSpPr>
        <p:spPr>
          <a:xfrm>
            <a:off x="670560" y="386080"/>
            <a:ext cx="1828800" cy="365760"/>
          </a:xfrm>
          <a:prstGeom prst="rect">
            <a:avLst/>
          </a:prstGeom>
          <a:noFill/>
          <a:ln>
            <a:solidFill>
              <a:schemeClr val="tx1"/>
            </a:solidFill>
          </a:ln>
        </p:spPr>
        <p:txBody>
          <a:bodyPr wrap="square" rtlCol="0">
            <a:spAutoFit/>
          </a:bodyPr>
          <a:lstStyle/>
          <a:p>
            <a:pPr algn="ctr"/>
            <a:r>
              <a:rPr lang="en-US" b="1" dirty="0"/>
              <a:t>How Good is It?</a:t>
            </a:r>
            <a:endParaRPr lang="en-IN" b="1" dirty="0"/>
          </a:p>
        </p:txBody>
      </p:sp>
      <p:sp>
        <p:nvSpPr>
          <p:cNvPr id="5" name="TextBox 4">
            <a:extLst>
              <a:ext uri="{FF2B5EF4-FFF2-40B4-BE49-F238E27FC236}">
                <a16:creationId xmlns:a16="http://schemas.microsoft.com/office/drawing/2014/main" id="{6B441041-B8A4-4D45-A20A-F66F0FC51963}"/>
              </a:ext>
            </a:extLst>
          </p:cNvPr>
          <p:cNvSpPr txBox="1"/>
          <p:nvPr/>
        </p:nvSpPr>
        <p:spPr>
          <a:xfrm>
            <a:off x="558800" y="1026160"/>
            <a:ext cx="3647440"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As we have already included all the constraints, the solution looks like the best option in the present scenario. </a:t>
            </a:r>
          </a:p>
          <a:p>
            <a:pPr marL="285750" indent="-285750" algn="just">
              <a:buFont typeface="Wingdings" panose="05000000000000000000" pitchFamily="2" charset="2"/>
              <a:buChar char="Ø"/>
            </a:pPr>
            <a:r>
              <a:rPr lang="en-US" dirty="0"/>
              <a:t>As far us our understanding of the case and analyzing the dataset, the solution provide appears to be optimal.</a:t>
            </a:r>
            <a:endParaRPr lang="en-IN" dirty="0"/>
          </a:p>
        </p:txBody>
      </p:sp>
      <p:pic>
        <p:nvPicPr>
          <p:cNvPr id="7" name="Picture 6">
            <a:extLst>
              <a:ext uri="{FF2B5EF4-FFF2-40B4-BE49-F238E27FC236}">
                <a16:creationId xmlns:a16="http://schemas.microsoft.com/office/drawing/2014/main" id="{9A37971C-5CC6-448B-9789-023CB35EB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211" y="247142"/>
            <a:ext cx="1391104" cy="779018"/>
          </a:xfrm>
          <a:prstGeom prst="rect">
            <a:avLst/>
          </a:prstGeom>
        </p:spPr>
      </p:pic>
      <p:sp>
        <p:nvSpPr>
          <p:cNvPr id="8" name="TextBox 7">
            <a:extLst>
              <a:ext uri="{FF2B5EF4-FFF2-40B4-BE49-F238E27FC236}">
                <a16:creationId xmlns:a16="http://schemas.microsoft.com/office/drawing/2014/main" id="{4DE11749-A6C6-48D5-9C57-BAB0ECF17D88}"/>
              </a:ext>
            </a:extLst>
          </p:cNvPr>
          <p:cNvSpPr txBox="1"/>
          <p:nvPr/>
        </p:nvSpPr>
        <p:spPr>
          <a:xfrm>
            <a:off x="7325360" y="451985"/>
            <a:ext cx="2844800" cy="369332"/>
          </a:xfrm>
          <a:prstGeom prst="rect">
            <a:avLst/>
          </a:prstGeom>
          <a:noFill/>
          <a:ln>
            <a:solidFill>
              <a:schemeClr val="tx1"/>
            </a:solidFill>
          </a:ln>
        </p:spPr>
        <p:txBody>
          <a:bodyPr wrap="square" rtlCol="0">
            <a:spAutoFit/>
          </a:bodyPr>
          <a:lstStyle/>
          <a:p>
            <a:pPr algn="ctr"/>
            <a:r>
              <a:rPr lang="en-US" b="1" dirty="0"/>
              <a:t>Alternative Approaches</a:t>
            </a:r>
            <a:endParaRPr lang="en-IN" b="1" dirty="0"/>
          </a:p>
        </p:txBody>
      </p:sp>
      <p:sp>
        <p:nvSpPr>
          <p:cNvPr id="9" name="TextBox 8">
            <a:extLst>
              <a:ext uri="{FF2B5EF4-FFF2-40B4-BE49-F238E27FC236}">
                <a16:creationId xmlns:a16="http://schemas.microsoft.com/office/drawing/2014/main" id="{EC67C3BC-D8E7-4278-8375-802C7FBCDAC6}"/>
              </a:ext>
            </a:extLst>
          </p:cNvPr>
          <p:cNvSpPr txBox="1"/>
          <p:nvPr/>
        </p:nvSpPr>
        <p:spPr>
          <a:xfrm>
            <a:off x="7010400" y="1164659"/>
            <a:ext cx="3667760"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We can add further complexities to model, like number of sharing customers, taking road traffic into consideration (it will be impacting the fare).</a:t>
            </a:r>
          </a:p>
          <a:p>
            <a:pPr marL="285750" indent="-285750" algn="just">
              <a:buFont typeface="Wingdings" panose="05000000000000000000" pitchFamily="2" charset="2"/>
              <a:buChar char="Ø"/>
            </a:pPr>
            <a:r>
              <a:rPr lang="en-US" dirty="0"/>
              <a:t>By including sensitivity analysis or advance analytics by python, we can make the model more robust in nature.</a:t>
            </a:r>
            <a:endParaRPr lang="en-IN" dirty="0"/>
          </a:p>
        </p:txBody>
      </p:sp>
      <p:pic>
        <p:nvPicPr>
          <p:cNvPr id="11" name="Picture 10">
            <a:extLst>
              <a:ext uri="{FF2B5EF4-FFF2-40B4-BE49-F238E27FC236}">
                <a16:creationId xmlns:a16="http://schemas.microsoft.com/office/drawing/2014/main" id="{7630106E-BED1-4043-9A24-163F67609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40" y="3858133"/>
            <a:ext cx="1188720" cy="713232"/>
          </a:xfrm>
          <a:prstGeom prst="rect">
            <a:avLst/>
          </a:prstGeom>
        </p:spPr>
      </p:pic>
      <p:sp>
        <p:nvSpPr>
          <p:cNvPr id="12" name="TextBox 11">
            <a:extLst>
              <a:ext uri="{FF2B5EF4-FFF2-40B4-BE49-F238E27FC236}">
                <a16:creationId xmlns:a16="http://schemas.microsoft.com/office/drawing/2014/main" id="{875118BC-0742-4B00-B0F2-74DF7F59AB30}"/>
              </a:ext>
            </a:extLst>
          </p:cNvPr>
          <p:cNvSpPr txBox="1"/>
          <p:nvPr/>
        </p:nvSpPr>
        <p:spPr>
          <a:xfrm>
            <a:off x="2499360" y="4030083"/>
            <a:ext cx="4003040" cy="369332"/>
          </a:xfrm>
          <a:prstGeom prst="rect">
            <a:avLst/>
          </a:prstGeom>
          <a:noFill/>
          <a:ln>
            <a:solidFill>
              <a:schemeClr val="tx1"/>
            </a:solidFill>
          </a:ln>
        </p:spPr>
        <p:txBody>
          <a:bodyPr wrap="square" rtlCol="0">
            <a:spAutoFit/>
          </a:bodyPr>
          <a:lstStyle/>
          <a:p>
            <a:pPr algn="ctr"/>
            <a:r>
              <a:rPr lang="en-US" b="1" dirty="0"/>
              <a:t>Further Improvements</a:t>
            </a:r>
            <a:endParaRPr lang="en-IN" b="1" dirty="0"/>
          </a:p>
        </p:txBody>
      </p:sp>
      <p:sp>
        <p:nvSpPr>
          <p:cNvPr id="13" name="TextBox 12">
            <a:extLst>
              <a:ext uri="{FF2B5EF4-FFF2-40B4-BE49-F238E27FC236}">
                <a16:creationId xmlns:a16="http://schemas.microsoft.com/office/drawing/2014/main" id="{6B1AE9D0-F913-40A7-A51B-E6414A01D8A0}"/>
              </a:ext>
            </a:extLst>
          </p:cNvPr>
          <p:cNvSpPr txBox="1"/>
          <p:nvPr/>
        </p:nvSpPr>
        <p:spPr>
          <a:xfrm>
            <a:off x="2499360" y="4571365"/>
            <a:ext cx="8432800" cy="1477328"/>
          </a:xfrm>
          <a:prstGeom prst="rect">
            <a:avLst/>
          </a:prstGeom>
          <a:noFill/>
          <a:ln>
            <a:solidFill>
              <a:schemeClr val="tx1"/>
            </a:solidFill>
          </a:ln>
        </p:spPr>
        <p:txBody>
          <a:bodyPr wrap="square" rtlCol="0">
            <a:spAutoFit/>
          </a:bodyPr>
          <a:lstStyle/>
          <a:p>
            <a:r>
              <a:rPr lang="en-US" dirty="0"/>
              <a:t>To handle bigger data sets and provide result within reasonable computational time, this model needs further improvements. </a:t>
            </a:r>
          </a:p>
          <a:p>
            <a:r>
              <a:rPr lang="en-US" dirty="0"/>
              <a:t>We can use historical traffic system based on GPS data collected from users, also various advanced software can be deployed like </a:t>
            </a:r>
            <a:r>
              <a:rPr lang="en-US" dirty="0" err="1"/>
              <a:t>Gurafu</a:t>
            </a:r>
            <a:r>
              <a:rPr lang="en-US" dirty="0"/>
              <a:t>, used by Uber. Also, we can collaborate with data collection agency and use database to mapping user movement data as well.</a:t>
            </a:r>
            <a:endParaRPr lang="en-IN" dirty="0"/>
          </a:p>
        </p:txBody>
      </p:sp>
    </p:spTree>
    <p:extLst>
      <p:ext uri="{BB962C8B-B14F-4D97-AF65-F5344CB8AC3E}">
        <p14:creationId xmlns:p14="http://schemas.microsoft.com/office/powerpoint/2010/main" val="312323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EB8D7-AD51-4BC6-A2DD-019B90AFF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842" y="645159"/>
            <a:ext cx="1691322" cy="1820089"/>
          </a:xfrm>
          <a:prstGeom prst="rect">
            <a:avLst/>
          </a:prstGeom>
        </p:spPr>
      </p:pic>
      <p:sp>
        <p:nvSpPr>
          <p:cNvPr id="6" name="TextBox 5">
            <a:extLst>
              <a:ext uri="{FF2B5EF4-FFF2-40B4-BE49-F238E27FC236}">
                <a16:creationId xmlns:a16="http://schemas.microsoft.com/office/drawing/2014/main" id="{B789DEB5-4831-40E1-BF76-F74463FA3EF4}"/>
              </a:ext>
            </a:extLst>
          </p:cNvPr>
          <p:cNvSpPr txBox="1"/>
          <p:nvPr/>
        </p:nvSpPr>
        <p:spPr>
          <a:xfrm>
            <a:off x="5918200" y="645159"/>
            <a:ext cx="1727200" cy="369332"/>
          </a:xfrm>
          <a:prstGeom prst="rect">
            <a:avLst/>
          </a:prstGeom>
          <a:noFill/>
          <a:ln>
            <a:solidFill>
              <a:schemeClr val="tx1"/>
            </a:solidFill>
          </a:ln>
        </p:spPr>
        <p:txBody>
          <a:bodyPr wrap="square" rtlCol="0">
            <a:spAutoFit/>
          </a:bodyPr>
          <a:lstStyle/>
          <a:p>
            <a:pPr algn="ctr"/>
            <a:r>
              <a:rPr lang="en-US" b="1" dirty="0"/>
              <a:t>New Approach </a:t>
            </a:r>
            <a:endParaRPr lang="en-IN" b="1" dirty="0"/>
          </a:p>
        </p:txBody>
      </p:sp>
      <p:sp>
        <p:nvSpPr>
          <p:cNvPr id="7" name="TextBox 6">
            <a:extLst>
              <a:ext uri="{FF2B5EF4-FFF2-40B4-BE49-F238E27FC236}">
                <a16:creationId xmlns:a16="http://schemas.microsoft.com/office/drawing/2014/main" id="{68D87734-792C-4EE0-868B-60AD45D50296}"/>
              </a:ext>
            </a:extLst>
          </p:cNvPr>
          <p:cNvSpPr txBox="1"/>
          <p:nvPr/>
        </p:nvSpPr>
        <p:spPr>
          <a:xfrm>
            <a:off x="2961640" y="1230313"/>
            <a:ext cx="7218680" cy="1477328"/>
          </a:xfrm>
          <a:prstGeom prst="rect">
            <a:avLst/>
          </a:prstGeom>
          <a:noFill/>
          <a:ln>
            <a:solidFill>
              <a:schemeClr val="tx1"/>
            </a:solidFill>
          </a:ln>
        </p:spPr>
        <p:txBody>
          <a:bodyPr wrap="square" rtlCol="0">
            <a:spAutoFit/>
          </a:bodyPr>
          <a:lstStyle/>
          <a:p>
            <a:pPr algn="just"/>
            <a:r>
              <a:rPr lang="en-US" dirty="0"/>
              <a:t>A newer approach needs to be adopted while tackling dynamic datasets. This can be implementing sophisticated software, or building a SaaS platform, or can take help from GPS system to predict and map optimum routes for drivers. We can use advance analytics by python to get </a:t>
            </a:r>
            <a:r>
              <a:rPr lang="en-US"/>
              <a:t>better result.</a:t>
            </a:r>
            <a:endParaRPr lang="en-IN" dirty="0"/>
          </a:p>
        </p:txBody>
      </p:sp>
      <p:sp>
        <p:nvSpPr>
          <p:cNvPr id="8" name="TextBox 7">
            <a:extLst>
              <a:ext uri="{FF2B5EF4-FFF2-40B4-BE49-F238E27FC236}">
                <a16:creationId xmlns:a16="http://schemas.microsoft.com/office/drawing/2014/main" id="{9B6B5729-79DD-45D6-9AD7-694ECB9B5E18}"/>
              </a:ext>
            </a:extLst>
          </p:cNvPr>
          <p:cNvSpPr txBox="1"/>
          <p:nvPr/>
        </p:nvSpPr>
        <p:spPr>
          <a:xfrm>
            <a:off x="5963920" y="3561198"/>
            <a:ext cx="1635760" cy="369332"/>
          </a:xfrm>
          <a:prstGeom prst="rect">
            <a:avLst/>
          </a:prstGeom>
          <a:noFill/>
          <a:ln>
            <a:solidFill>
              <a:schemeClr val="tx1"/>
            </a:solidFill>
          </a:ln>
        </p:spPr>
        <p:txBody>
          <a:bodyPr wrap="square" rtlCol="0">
            <a:spAutoFit/>
          </a:bodyPr>
          <a:lstStyle/>
          <a:p>
            <a:pPr algn="ctr"/>
            <a:r>
              <a:rPr lang="en-US" b="1" dirty="0"/>
              <a:t>Value Addition</a:t>
            </a:r>
            <a:endParaRPr lang="en-IN" b="1" dirty="0"/>
          </a:p>
        </p:txBody>
      </p:sp>
      <p:pic>
        <p:nvPicPr>
          <p:cNvPr id="10" name="Picture 9">
            <a:extLst>
              <a:ext uri="{FF2B5EF4-FFF2-40B4-BE49-F238E27FC236}">
                <a16:creationId xmlns:a16="http://schemas.microsoft.com/office/drawing/2014/main" id="{9C21B9CA-28BF-4F0F-8211-3A07740C7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65" y="3745864"/>
            <a:ext cx="2886075" cy="2157095"/>
          </a:xfrm>
          <a:prstGeom prst="rect">
            <a:avLst/>
          </a:prstGeom>
        </p:spPr>
      </p:pic>
      <p:sp>
        <p:nvSpPr>
          <p:cNvPr id="11" name="TextBox 10">
            <a:extLst>
              <a:ext uri="{FF2B5EF4-FFF2-40B4-BE49-F238E27FC236}">
                <a16:creationId xmlns:a16="http://schemas.microsoft.com/office/drawing/2014/main" id="{E4C7DD79-F424-4621-BD52-69D37C100E69}"/>
              </a:ext>
            </a:extLst>
          </p:cNvPr>
          <p:cNvSpPr txBox="1"/>
          <p:nvPr/>
        </p:nvSpPr>
        <p:spPr>
          <a:xfrm>
            <a:off x="3383280" y="4318000"/>
            <a:ext cx="6797040" cy="1477328"/>
          </a:xfrm>
          <a:prstGeom prst="rect">
            <a:avLst/>
          </a:prstGeom>
          <a:noFill/>
          <a:ln>
            <a:solidFill>
              <a:schemeClr val="tx1"/>
            </a:solidFill>
          </a:ln>
        </p:spPr>
        <p:txBody>
          <a:bodyPr wrap="square" rtlCol="0">
            <a:spAutoFit/>
          </a:bodyPr>
          <a:lstStyle/>
          <a:p>
            <a:pPr algn="just"/>
            <a:r>
              <a:rPr lang="en-US" dirty="0"/>
              <a:t>The solution will be adding immense value to the enterprise, since it will be helping them to take a data-driven business decision. Furthermore, through the optimal solution, they can plan the optimal route of the cabs that needs to be followed to reduce operational cost and customer waiting time.</a:t>
            </a:r>
            <a:endParaRPr lang="en-IN" dirty="0"/>
          </a:p>
        </p:txBody>
      </p:sp>
    </p:spTree>
    <p:extLst>
      <p:ext uri="{BB962C8B-B14F-4D97-AF65-F5344CB8AC3E}">
        <p14:creationId xmlns:p14="http://schemas.microsoft.com/office/powerpoint/2010/main" val="424801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22;p35">
            <a:extLst>
              <a:ext uri="{FF2B5EF4-FFF2-40B4-BE49-F238E27FC236}">
                <a16:creationId xmlns:a16="http://schemas.microsoft.com/office/drawing/2014/main" id="{9F2E188E-B564-4698-A112-DE2174A4DDD2}"/>
              </a:ext>
            </a:extLst>
          </p:cNvPr>
          <p:cNvSpPr txBox="1">
            <a:spLocks/>
          </p:cNvSpPr>
          <p:nvPr/>
        </p:nvSpPr>
        <p:spPr>
          <a:xfrm>
            <a:off x="914400" y="894921"/>
            <a:ext cx="10363200" cy="1546400"/>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N" sz="6400" b="1" dirty="0"/>
              <a:t>Thank you!</a:t>
            </a:r>
          </a:p>
        </p:txBody>
      </p:sp>
      <p:sp>
        <p:nvSpPr>
          <p:cNvPr id="5" name="Google Shape;423;p35">
            <a:extLst>
              <a:ext uri="{FF2B5EF4-FFF2-40B4-BE49-F238E27FC236}">
                <a16:creationId xmlns:a16="http://schemas.microsoft.com/office/drawing/2014/main" id="{BE1A4885-8FA9-4D42-9837-06A1C57FB1DA}"/>
              </a:ext>
            </a:extLst>
          </p:cNvPr>
          <p:cNvSpPr txBox="1">
            <a:spLocks/>
          </p:cNvSpPr>
          <p:nvPr/>
        </p:nvSpPr>
        <p:spPr>
          <a:xfrm>
            <a:off x="1700198" y="4821425"/>
            <a:ext cx="8791600" cy="10028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800"/>
              </a:spcBef>
              <a:buFont typeface="Arial" panose="020B0604020202020204" pitchFamily="34" charset="0"/>
              <a:buNone/>
            </a:pPr>
            <a:r>
              <a:rPr lang="en-IN" sz="4800" b="1" dirty="0">
                <a:solidFill>
                  <a:srgbClr val="00ACC3"/>
                </a:solidFill>
              </a:rPr>
              <a:t>Any questions?</a:t>
            </a:r>
          </a:p>
        </p:txBody>
      </p:sp>
      <p:sp>
        <p:nvSpPr>
          <p:cNvPr id="6" name="Google Shape;425;p35">
            <a:extLst>
              <a:ext uri="{FF2B5EF4-FFF2-40B4-BE49-F238E27FC236}">
                <a16:creationId xmlns:a16="http://schemas.microsoft.com/office/drawing/2014/main" id="{1082BABD-3A05-4078-BB9E-45831DC27266}"/>
              </a:ext>
            </a:extLst>
          </p:cNvPr>
          <p:cNvSpPr/>
          <p:nvPr/>
        </p:nvSpPr>
        <p:spPr>
          <a:xfrm>
            <a:off x="5431903" y="2981960"/>
            <a:ext cx="1328191" cy="132819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spcFirstLastPara="1" wrap="square" lIns="121900" tIns="121900" rIns="121900" bIns="121900" anchor="ctr" anchorCtr="0">
            <a:noAutofit/>
          </a:bodyPr>
          <a:lstStyle/>
          <a:p>
            <a:endParaRPr sz="2400" dirty="0"/>
          </a:p>
        </p:txBody>
      </p:sp>
      <p:sp>
        <p:nvSpPr>
          <p:cNvPr id="7" name="Google Shape;426;p35">
            <a:extLst>
              <a:ext uri="{FF2B5EF4-FFF2-40B4-BE49-F238E27FC236}">
                <a16:creationId xmlns:a16="http://schemas.microsoft.com/office/drawing/2014/main" id="{EB2D2EE4-0532-4E51-8557-B8409811AA56}"/>
              </a:ext>
            </a:extLst>
          </p:cNvPr>
          <p:cNvSpPr txBox="1">
            <a:spLocks noGrp="1"/>
          </p:cNvSpPr>
          <p:nvPr>
            <p:ph type="sldNum" idx="12"/>
          </p:nvPr>
        </p:nvSpPr>
        <p:spPr>
          <a:xfrm>
            <a:off x="5782800" y="6335500"/>
            <a:ext cx="626400" cy="522000"/>
          </a:xfrm>
          <a:prstGeom prst="rect">
            <a:avLst/>
          </a:prstGeom>
        </p:spPr>
        <p:txBody>
          <a:bodyPr spcFirstLastPara="1" vert="horz" wrap="square" lIns="121900" tIns="121900" rIns="121900" bIns="121900" rtlCol="0" anchor="t" anchorCtr="0">
            <a:noAutofit/>
          </a:bodyPr>
          <a:lstStyle/>
          <a:p>
            <a:pPr algn="ctr"/>
            <a:fld id="{00000000-1234-1234-1234-123412341234}" type="slidenum">
              <a:rPr lang="en"/>
              <a:pPr algn="ctr"/>
              <a:t>9</a:t>
            </a:fld>
            <a:endParaRPr/>
          </a:p>
        </p:txBody>
      </p:sp>
    </p:spTree>
    <p:extLst>
      <p:ext uri="{BB962C8B-B14F-4D97-AF65-F5344CB8AC3E}">
        <p14:creationId xmlns:p14="http://schemas.microsoft.com/office/powerpoint/2010/main" val="3723168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418</TotalTime>
  <Words>965</Words>
  <Application>Microsoft Office PowerPoint</Application>
  <PresentationFormat>Widescreen</PresentationFormat>
  <Paragraphs>78</Paragraphs>
  <Slides>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6" baseType="lpstr">
      <vt:lpstr>Arial</vt:lpstr>
      <vt:lpstr>Calibri</vt:lpstr>
      <vt:lpstr>Calibri Light</vt:lpstr>
      <vt:lpstr>Wingdings</vt:lpstr>
      <vt:lpstr>Office Theme</vt:lpstr>
      <vt:lpstr>Worksheet</vt:lpstr>
      <vt:lpstr>Microsoft Excel Worksheet</vt:lpstr>
      <vt:lpstr>Dakshta</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 MUKHOPADHYAY</dc:creator>
  <cp:lastModifiedBy>mohit mantry</cp:lastModifiedBy>
  <cp:revision>13</cp:revision>
  <dcterms:created xsi:type="dcterms:W3CDTF">2021-10-28T12:04:14Z</dcterms:created>
  <dcterms:modified xsi:type="dcterms:W3CDTF">2021-10-30T04:40:19Z</dcterms:modified>
</cp:coreProperties>
</file>