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notesMasterIdLst>
    <p:notesMasterId r:id="rId12"/>
  </p:notesMasterIdLst>
  <p:handoutMasterIdLst>
    <p:handoutMasterId r:id="rId13"/>
  </p:handoutMasterIdLst>
  <p:sldIdLst>
    <p:sldId id="256" r:id="rId2"/>
    <p:sldId id="257" r:id="rId3"/>
    <p:sldId id="266" r:id="rId4"/>
    <p:sldId id="267" r:id="rId5"/>
    <p:sldId id="268" r:id="rId6"/>
    <p:sldId id="263" r:id="rId7"/>
    <p:sldId id="265" r:id="rId8"/>
    <p:sldId id="262" r:id="rId9"/>
    <p:sldId id="25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9" autoAdjust="0"/>
    <p:restoredTop sz="94660" autoAdjust="0"/>
  </p:normalViewPr>
  <p:slideViewPr>
    <p:cSldViewPr snapToGrid="0">
      <p:cViewPr varScale="1">
        <p:scale>
          <a:sx n="99" d="100"/>
          <a:sy n="99" d="100"/>
        </p:scale>
        <p:origin x="-456"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EF925C-E226-2543-908F-A562FC4BB4D2}" type="datetime1">
              <a:rPr lang="en-US" smtClean="0"/>
              <a:t>4/25/18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65745-4CE2-CF40-975B-236CF550DE62}" type="slidenum">
              <a:rPr lang="en-US" smtClean="0"/>
              <a:t>‹#›</a:t>
            </a:fld>
            <a:endParaRPr lang="en-US"/>
          </a:p>
        </p:txBody>
      </p:sp>
    </p:spTree>
    <p:extLst>
      <p:ext uri="{BB962C8B-B14F-4D97-AF65-F5344CB8AC3E}">
        <p14:creationId xmlns:p14="http://schemas.microsoft.com/office/powerpoint/2010/main" val="5048063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1AD21-69EB-B947-9A97-64E2C2081996}" type="datetime1">
              <a:rPr lang="en-US" smtClean="0"/>
              <a:t>4/25/18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2B1DB7-519A-2542-9A96-D800029B4670}" type="slidenum">
              <a:rPr lang="en-US" smtClean="0"/>
              <a:t>‹#›</a:t>
            </a:fld>
            <a:endParaRPr lang="en-US"/>
          </a:p>
        </p:txBody>
      </p:sp>
    </p:spTree>
    <p:extLst>
      <p:ext uri="{BB962C8B-B14F-4D97-AF65-F5344CB8AC3E}">
        <p14:creationId xmlns:p14="http://schemas.microsoft.com/office/powerpoint/2010/main" val="2933082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67BD3-C3A7-BB4F-8CB6-23827FCBF3DE}" type="datetime1">
              <a:rPr lang="en-US" smtClean="0"/>
              <a:t>4/25/18</a:t>
            </a:fld>
            <a:endParaRPr lang="en-US"/>
          </a:p>
        </p:txBody>
      </p:sp>
      <p:sp>
        <p:nvSpPr>
          <p:cNvPr id="5" name="Footer Placeholder 4"/>
          <p:cNvSpPr>
            <a:spLocks noGrp="1"/>
          </p:cNvSpPr>
          <p:nvPr>
            <p:ph type="ftr" sz="quarter" idx="11"/>
          </p:nvPr>
        </p:nvSpPr>
        <p:spPr/>
        <p:txBody>
          <a:bodyPr/>
          <a:lstStyle/>
          <a:p>
            <a:r>
              <a:rPr lang="en-US" smtClean="0"/>
              <a:t>I526-Spring2018 (Arijit Sinha &amp; Ritesh Tandon)</a:t>
            </a:r>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extLst>
      <p:ext uri="{BB962C8B-B14F-4D97-AF65-F5344CB8AC3E}">
        <p14:creationId xmlns:p14="http://schemas.microsoft.com/office/powerpoint/2010/main" val="263537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1E4D7-8B6E-E348-940D-6A615BFABB6D}" type="datetime1">
              <a:rPr lang="en-US" smtClean="0"/>
              <a:t>4/25/18</a:t>
            </a:fld>
            <a:endParaRPr lang="en-US"/>
          </a:p>
        </p:txBody>
      </p:sp>
      <p:sp>
        <p:nvSpPr>
          <p:cNvPr id="5" name="Footer Placeholder 4"/>
          <p:cNvSpPr>
            <a:spLocks noGrp="1"/>
          </p:cNvSpPr>
          <p:nvPr>
            <p:ph type="ftr" sz="quarter" idx="11"/>
          </p:nvPr>
        </p:nvSpPr>
        <p:spPr/>
        <p:txBody>
          <a:bodyPr/>
          <a:lstStyle/>
          <a:p>
            <a:r>
              <a:rPr lang="en-US" smtClean="0"/>
              <a:t>I526-Spring2018 (Arijit Sinha &amp; Ritesh Tandon)</a:t>
            </a:r>
            <a:endParaRPr lang="en-US"/>
          </a:p>
        </p:txBody>
      </p:sp>
      <p:sp>
        <p:nvSpPr>
          <p:cNvPr id="6" name="Slide Number Placeholder 5"/>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308157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985FF-E9C8-7A4D-ABC3-926B67410755}" type="datetime1">
              <a:rPr lang="en-US" smtClean="0"/>
              <a:t>4/25/18</a:t>
            </a:fld>
            <a:endParaRPr lang="en-US"/>
          </a:p>
        </p:txBody>
      </p:sp>
      <p:sp>
        <p:nvSpPr>
          <p:cNvPr id="5" name="Footer Placeholder 4"/>
          <p:cNvSpPr>
            <a:spLocks noGrp="1"/>
          </p:cNvSpPr>
          <p:nvPr>
            <p:ph type="ftr" sz="quarter" idx="11"/>
          </p:nvPr>
        </p:nvSpPr>
        <p:spPr/>
        <p:txBody>
          <a:bodyPr/>
          <a:lstStyle/>
          <a:p>
            <a:r>
              <a:rPr lang="en-US" smtClean="0"/>
              <a:t>I526-Spring2018 (Arijit Sinha &amp; Ritesh Tandon)</a:t>
            </a:r>
            <a:endParaRPr lang="en-US"/>
          </a:p>
        </p:txBody>
      </p:sp>
      <p:sp>
        <p:nvSpPr>
          <p:cNvPr id="6" name="Slide Number Placeholder 5"/>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119760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884FC-C5AD-264C-AC30-203144AC2CD2}" type="datetime1">
              <a:rPr lang="en-US" smtClean="0"/>
              <a:t>4/25/18</a:t>
            </a:fld>
            <a:endParaRPr lang="en-US"/>
          </a:p>
        </p:txBody>
      </p:sp>
      <p:sp>
        <p:nvSpPr>
          <p:cNvPr id="5" name="Footer Placeholder 4"/>
          <p:cNvSpPr>
            <a:spLocks noGrp="1"/>
          </p:cNvSpPr>
          <p:nvPr>
            <p:ph type="ftr" sz="quarter" idx="11"/>
          </p:nvPr>
        </p:nvSpPr>
        <p:spPr/>
        <p:txBody>
          <a:bodyPr/>
          <a:lstStyle/>
          <a:p>
            <a:r>
              <a:rPr lang="en-US" smtClean="0"/>
              <a:t>I526-Spring2018 (Arijit Sinha &amp; Ritesh Tandon)</a:t>
            </a:r>
            <a:endParaRPr lang="en-US"/>
          </a:p>
        </p:txBody>
      </p:sp>
      <p:sp>
        <p:nvSpPr>
          <p:cNvPr id="6" name="Slide Number Placeholder 5"/>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245726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3F7AED-3837-BE42-951C-EF4753682E51}" type="datetime1">
              <a:rPr lang="en-US" smtClean="0"/>
              <a:t>4/25/18</a:t>
            </a:fld>
            <a:endParaRPr lang="en-US"/>
          </a:p>
        </p:txBody>
      </p:sp>
      <p:sp>
        <p:nvSpPr>
          <p:cNvPr id="5" name="Footer Placeholder 4"/>
          <p:cNvSpPr>
            <a:spLocks noGrp="1"/>
          </p:cNvSpPr>
          <p:nvPr>
            <p:ph type="ftr" sz="quarter" idx="11"/>
          </p:nvPr>
        </p:nvSpPr>
        <p:spPr/>
        <p:txBody>
          <a:bodyPr/>
          <a:lstStyle/>
          <a:p>
            <a:r>
              <a:rPr lang="en-US" smtClean="0"/>
              <a:t>I526-Spring2018 (Arijit Sinha &amp; Ritesh Tandon)</a:t>
            </a:r>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extLst>
      <p:ext uri="{BB962C8B-B14F-4D97-AF65-F5344CB8AC3E}">
        <p14:creationId xmlns:p14="http://schemas.microsoft.com/office/powerpoint/2010/main" val="204680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E3EE42-5F6F-E344-9961-E6F601060C72}" type="datetime1">
              <a:rPr lang="en-US" smtClean="0"/>
              <a:t>4/25/18</a:t>
            </a:fld>
            <a:endParaRPr lang="en-US"/>
          </a:p>
        </p:txBody>
      </p:sp>
      <p:sp>
        <p:nvSpPr>
          <p:cNvPr id="6" name="Footer Placeholder 5"/>
          <p:cNvSpPr>
            <a:spLocks noGrp="1"/>
          </p:cNvSpPr>
          <p:nvPr>
            <p:ph type="ftr" sz="quarter" idx="11"/>
          </p:nvPr>
        </p:nvSpPr>
        <p:spPr/>
        <p:txBody>
          <a:bodyPr/>
          <a:lstStyle/>
          <a:p>
            <a:r>
              <a:rPr lang="en-US" smtClean="0"/>
              <a:t>I526-Spring2018 (Arijit Sinha &amp; Ritesh Tandon)</a:t>
            </a:r>
            <a:endParaRPr lang="en-US"/>
          </a:p>
        </p:txBody>
      </p:sp>
      <p:sp>
        <p:nvSpPr>
          <p:cNvPr id="7" name="Slide Number Placeholder 6"/>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365686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BD4A58-D1B3-B14F-B1F6-5A0C4DE737D8}" type="datetime1">
              <a:rPr lang="en-US" smtClean="0"/>
              <a:t>4/25/18</a:t>
            </a:fld>
            <a:endParaRPr lang="en-US"/>
          </a:p>
        </p:txBody>
      </p:sp>
      <p:sp>
        <p:nvSpPr>
          <p:cNvPr id="8" name="Footer Placeholder 7"/>
          <p:cNvSpPr>
            <a:spLocks noGrp="1"/>
          </p:cNvSpPr>
          <p:nvPr>
            <p:ph type="ftr" sz="quarter" idx="11"/>
          </p:nvPr>
        </p:nvSpPr>
        <p:spPr/>
        <p:txBody>
          <a:bodyPr/>
          <a:lstStyle/>
          <a:p>
            <a:r>
              <a:rPr lang="en-US" smtClean="0"/>
              <a:t>I526-Spring2018 (Arijit Sinha &amp; Ritesh Tandon)</a:t>
            </a:r>
            <a:endParaRPr lang="en-US"/>
          </a:p>
        </p:txBody>
      </p:sp>
      <p:sp>
        <p:nvSpPr>
          <p:cNvPr id="9" name="Slide Number Placeholder 8"/>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9630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70346D-560E-CA44-BD9E-505106A7AEE0}" type="datetime1">
              <a:rPr lang="en-US" smtClean="0"/>
              <a:t>4/25/18</a:t>
            </a:fld>
            <a:endParaRPr lang="en-US"/>
          </a:p>
        </p:txBody>
      </p:sp>
      <p:sp>
        <p:nvSpPr>
          <p:cNvPr id="4" name="Footer Placeholder 3"/>
          <p:cNvSpPr>
            <a:spLocks noGrp="1"/>
          </p:cNvSpPr>
          <p:nvPr>
            <p:ph type="ftr" sz="quarter" idx="11"/>
          </p:nvPr>
        </p:nvSpPr>
        <p:spPr/>
        <p:txBody>
          <a:bodyPr/>
          <a:lstStyle/>
          <a:p>
            <a:r>
              <a:rPr lang="en-US" smtClean="0"/>
              <a:t>I526-Spring2018 (Arijit Sinha &amp; Ritesh Tandon)</a:t>
            </a:r>
            <a:endParaRPr lang="en-US"/>
          </a:p>
        </p:txBody>
      </p:sp>
      <p:sp>
        <p:nvSpPr>
          <p:cNvPr id="5" name="Slide Number Placeholder 4"/>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94615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672EC-C1FF-6146-A555-D806EC837714}" type="datetime1">
              <a:rPr lang="en-US" smtClean="0"/>
              <a:t>4/25/18</a:t>
            </a:fld>
            <a:endParaRPr lang="en-US"/>
          </a:p>
        </p:txBody>
      </p:sp>
      <p:sp>
        <p:nvSpPr>
          <p:cNvPr id="3" name="Footer Placeholder 2"/>
          <p:cNvSpPr>
            <a:spLocks noGrp="1"/>
          </p:cNvSpPr>
          <p:nvPr>
            <p:ph type="ftr" sz="quarter" idx="11"/>
          </p:nvPr>
        </p:nvSpPr>
        <p:spPr/>
        <p:txBody>
          <a:bodyPr/>
          <a:lstStyle/>
          <a:p>
            <a:r>
              <a:rPr lang="en-US" smtClean="0"/>
              <a:t>I526-Spring2018 (Arijit Sinha &amp; Ritesh Tandon)</a:t>
            </a:r>
            <a:endParaRPr lang="en-US"/>
          </a:p>
        </p:txBody>
      </p:sp>
      <p:sp>
        <p:nvSpPr>
          <p:cNvPr id="4" name="Slide Number Placeholder 3"/>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215423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FC0D5-7903-A14F-A549-F95FB1D6BE4E}" type="datetime1">
              <a:rPr lang="en-US" smtClean="0"/>
              <a:t>4/25/18</a:t>
            </a:fld>
            <a:endParaRPr lang="en-US"/>
          </a:p>
        </p:txBody>
      </p:sp>
      <p:sp>
        <p:nvSpPr>
          <p:cNvPr id="6" name="Footer Placeholder 5"/>
          <p:cNvSpPr>
            <a:spLocks noGrp="1"/>
          </p:cNvSpPr>
          <p:nvPr>
            <p:ph type="ftr" sz="quarter" idx="11"/>
          </p:nvPr>
        </p:nvSpPr>
        <p:spPr/>
        <p:txBody>
          <a:bodyPr/>
          <a:lstStyle/>
          <a:p>
            <a:r>
              <a:rPr lang="en-US" smtClean="0"/>
              <a:t>I526-Spring2018 (Arijit Sinha &amp; Ritesh Tandon)</a:t>
            </a: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6371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7F47F0-AA04-9E40-825C-43ECCB3C5BDC}" type="datetime1">
              <a:rPr lang="en-US" smtClean="0"/>
              <a:t>4/25/18</a:t>
            </a:fld>
            <a:endParaRPr lang="en-US"/>
          </a:p>
        </p:txBody>
      </p:sp>
      <p:sp>
        <p:nvSpPr>
          <p:cNvPr id="6" name="Footer Placeholder 5"/>
          <p:cNvSpPr>
            <a:spLocks noGrp="1"/>
          </p:cNvSpPr>
          <p:nvPr>
            <p:ph type="ftr" sz="quarter" idx="11"/>
          </p:nvPr>
        </p:nvSpPr>
        <p:spPr/>
        <p:txBody>
          <a:bodyPr/>
          <a:lstStyle/>
          <a:p>
            <a:r>
              <a:rPr lang="en-US" smtClean="0"/>
              <a:t>I526-Spring2018 (Arijit Sinha &amp; Ritesh Tandon)</a:t>
            </a:r>
            <a:endParaRPr lang="en-US"/>
          </a:p>
        </p:txBody>
      </p:sp>
      <p:sp>
        <p:nvSpPr>
          <p:cNvPr id="7" name="Slide Number Placeholder 6"/>
          <p:cNvSpPr>
            <a:spLocks noGrp="1"/>
          </p:cNvSpPr>
          <p:nvPr>
            <p:ph type="sldNum" sz="quarter" idx="12"/>
          </p:nvPr>
        </p:nvSpPr>
        <p:spPr/>
        <p:txBody>
          <a:bodyPr/>
          <a:lstStyle/>
          <a:p>
            <a:fld id="{099E3C68-F958-43DD-A9D9-297AA67B9C3C}" type="slidenum">
              <a:rPr lang="en-US" smtClean="0"/>
              <a:t>‹#›</a:t>
            </a:fld>
            <a:endParaRPr lang="en-US"/>
          </a:p>
        </p:txBody>
      </p:sp>
    </p:spTree>
    <p:extLst>
      <p:ext uri="{BB962C8B-B14F-4D97-AF65-F5344CB8AC3E}">
        <p14:creationId xmlns:p14="http://schemas.microsoft.com/office/powerpoint/2010/main" val="24914062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607F9-B7E7-F44D-BAFC-5C97D19C0596}" type="datetime1">
              <a:rPr lang="en-US" smtClean="0"/>
              <a:t>4/25/18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I526-Spring2018 (Arijit Sinha &amp; Ritesh Tandon)</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E3C68-F958-43DD-A9D9-297AA67B9C3C}" type="slidenum">
              <a:rPr lang="en-US" smtClean="0"/>
              <a:t>‹#›</a:t>
            </a:fld>
            <a:endParaRPr lang="en-US" dirty="0"/>
          </a:p>
        </p:txBody>
      </p:sp>
      <p:pic>
        <p:nvPicPr>
          <p:cNvPr id="7" name="Picture 6"/>
          <p:cNvPicPr>
            <a:picLocks noChangeAspect="1"/>
          </p:cNvPicPr>
          <p:nvPr userDrawn="1"/>
        </p:nvPicPr>
        <p:blipFill>
          <a:blip r:embed="rId13"/>
          <a:stretch>
            <a:fillRect/>
          </a:stretch>
        </p:blipFill>
        <p:spPr>
          <a:xfrm>
            <a:off x="10932068" y="93579"/>
            <a:ext cx="992564" cy="828842"/>
          </a:xfrm>
          <a:prstGeom prst="rect">
            <a:avLst/>
          </a:prstGeom>
        </p:spPr>
      </p:pic>
    </p:spTree>
    <p:extLst>
      <p:ext uri="{BB962C8B-B14F-4D97-AF65-F5344CB8AC3E}">
        <p14:creationId xmlns:p14="http://schemas.microsoft.com/office/powerpoint/2010/main" val="416058841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771" y="1450559"/>
            <a:ext cx="10363200" cy="1470025"/>
          </a:xfrm>
        </p:spPr>
        <p:txBody>
          <a:bodyPr/>
          <a:lstStyle/>
          <a:p>
            <a:r>
              <a:rPr lang="en-US" dirty="0" smtClean="0"/>
              <a:t>Project</a:t>
            </a:r>
            <a:endParaRPr lang="en-US" dirty="0"/>
          </a:p>
        </p:txBody>
      </p:sp>
      <p:sp>
        <p:nvSpPr>
          <p:cNvPr id="3" name="Subtitle 2"/>
          <p:cNvSpPr>
            <a:spLocks noGrp="1"/>
          </p:cNvSpPr>
          <p:nvPr>
            <p:ph type="subTitle" idx="1"/>
          </p:nvPr>
        </p:nvSpPr>
        <p:spPr>
          <a:xfrm>
            <a:off x="1892943" y="2911296"/>
            <a:ext cx="8534400" cy="1752600"/>
          </a:xfrm>
        </p:spPr>
        <p:txBody>
          <a:bodyPr/>
          <a:lstStyle/>
          <a:p>
            <a:r>
              <a:rPr lang="en-US" dirty="0" err="1" smtClean="0"/>
              <a:t>BigMart</a:t>
            </a:r>
            <a:r>
              <a:rPr lang="en-US" dirty="0" smtClean="0"/>
              <a:t> - Predict Item Sales Price</a:t>
            </a:r>
            <a:endParaRPr lang="en-US" dirty="0"/>
          </a:p>
        </p:txBody>
      </p:sp>
      <p:sp>
        <p:nvSpPr>
          <p:cNvPr id="4" name="Footer Placeholder 3"/>
          <p:cNvSpPr>
            <a:spLocks noGrp="1"/>
          </p:cNvSpPr>
          <p:nvPr>
            <p:ph type="ftr" sz="quarter" idx="11"/>
          </p:nvPr>
        </p:nvSpPr>
        <p:spPr/>
        <p:txBody>
          <a:bodyPr/>
          <a:lstStyle/>
          <a:p>
            <a:r>
              <a:rPr lang="en-US" smtClean="0"/>
              <a:t>I526-Spring2018 (Arijit Sinha &amp; Ritesh Tandon)</a:t>
            </a:r>
            <a:endParaRPr lang="en-US"/>
          </a:p>
        </p:txBody>
      </p:sp>
    </p:spTree>
    <p:extLst>
      <p:ext uri="{BB962C8B-B14F-4D97-AF65-F5344CB8AC3E}">
        <p14:creationId xmlns:p14="http://schemas.microsoft.com/office/powerpoint/2010/main" val="684272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6983" y="217835"/>
            <a:ext cx="10810562" cy="1631216"/>
          </a:xfrm>
          <a:prstGeom prst="rect">
            <a:avLst/>
          </a:prstGeom>
        </p:spPr>
        <p:txBody>
          <a:bodyPr wrap="square">
            <a:spAutoFit/>
          </a:bodyPr>
          <a:lstStyle/>
          <a:p>
            <a:r>
              <a:rPr lang="en-US" b="1" dirty="0" smtClean="0">
                <a:solidFill>
                  <a:srgbClr val="000000"/>
                </a:solidFill>
                <a:latin typeface="Helvetica Neue"/>
              </a:rPr>
              <a:t>Kitchen Sink </a:t>
            </a:r>
            <a:r>
              <a:rPr lang="mr-IN" b="1" dirty="0" smtClean="0">
                <a:solidFill>
                  <a:srgbClr val="000000"/>
                </a:solidFill>
                <a:latin typeface="Helvetica Neue"/>
              </a:rPr>
              <a:t>–</a:t>
            </a:r>
            <a:r>
              <a:rPr lang="en-US" b="1" dirty="0" smtClean="0">
                <a:solidFill>
                  <a:srgbClr val="000000"/>
                </a:solidFill>
                <a:latin typeface="Helvetica Neue"/>
              </a:rPr>
              <a:t> Ensemble Approach </a:t>
            </a:r>
          </a:p>
          <a:p>
            <a:endParaRPr lang="en-US" b="1" dirty="0">
              <a:solidFill>
                <a:srgbClr val="000000"/>
              </a:solidFill>
              <a:latin typeface="Helvetica Neue"/>
            </a:endParaRPr>
          </a:p>
          <a:p>
            <a:r>
              <a:rPr lang="en-US" sz="1600" dirty="0" smtClean="0">
                <a:solidFill>
                  <a:srgbClr val="000000"/>
                </a:solidFill>
                <a:latin typeface="Helvetica Neue"/>
              </a:rPr>
              <a:t>Implemented </a:t>
            </a:r>
            <a:r>
              <a:rPr lang="en-US" sz="1600" dirty="0">
                <a:solidFill>
                  <a:srgbClr val="000000"/>
                </a:solidFill>
                <a:latin typeface="Helvetica Neue"/>
              </a:rPr>
              <a:t>multiple algorithm </a:t>
            </a:r>
            <a:r>
              <a:rPr lang="en-US" sz="1600" dirty="0" smtClean="0">
                <a:solidFill>
                  <a:srgbClr val="000000"/>
                </a:solidFill>
                <a:latin typeface="Helvetica Neue"/>
              </a:rPr>
              <a:t>with </a:t>
            </a:r>
            <a:r>
              <a:rPr lang="en-US" sz="1600" dirty="0" err="1" smtClean="0">
                <a:solidFill>
                  <a:srgbClr val="000000"/>
                </a:solidFill>
                <a:latin typeface="Helvetica Neue"/>
              </a:rPr>
              <a:t>LinearRegression</a:t>
            </a:r>
            <a:r>
              <a:rPr lang="en-US" sz="1600" dirty="0">
                <a:solidFill>
                  <a:srgbClr val="000000"/>
                </a:solidFill>
                <a:latin typeface="Helvetica Neue"/>
              </a:rPr>
              <a:t>(),Lasso(), Ridge(), </a:t>
            </a:r>
            <a:r>
              <a:rPr lang="en-US" sz="1600" dirty="0" err="1">
                <a:solidFill>
                  <a:srgbClr val="000000"/>
                </a:solidFill>
                <a:latin typeface="Helvetica Neue"/>
              </a:rPr>
              <a:t>DecisionTreeRegressor</a:t>
            </a:r>
            <a:r>
              <a:rPr lang="en-US" sz="1600" dirty="0">
                <a:solidFill>
                  <a:srgbClr val="000000"/>
                </a:solidFill>
                <a:latin typeface="Helvetica Neue"/>
              </a:rPr>
              <a:t>()</a:t>
            </a:r>
            <a:r>
              <a:rPr lang="en-US" sz="1600" dirty="0" smtClean="0">
                <a:solidFill>
                  <a:srgbClr val="000000"/>
                </a:solidFill>
                <a:latin typeface="Helvetica Neue"/>
              </a:rPr>
              <a:t>, </a:t>
            </a:r>
            <a:r>
              <a:rPr lang="en-US" sz="1600" dirty="0" err="1" smtClean="0">
                <a:solidFill>
                  <a:srgbClr val="000000"/>
                </a:solidFill>
                <a:latin typeface="Helvetica Neue"/>
              </a:rPr>
              <a:t>RandomForestRegressor</a:t>
            </a:r>
            <a:r>
              <a:rPr lang="en-US" sz="1600" dirty="0" smtClean="0">
                <a:solidFill>
                  <a:srgbClr val="000000"/>
                </a:solidFill>
                <a:latin typeface="Helvetica Neue"/>
              </a:rPr>
              <a:t>() with fitting and predicting. </a:t>
            </a:r>
          </a:p>
          <a:p>
            <a:endParaRPr lang="en-US" sz="1600" dirty="0" smtClean="0">
              <a:solidFill>
                <a:srgbClr val="000000"/>
              </a:solidFill>
              <a:latin typeface="Helvetica Neue"/>
            </a:endParaRPr>
          </a:p>
          <a:p>
            <a:r>
              <a:rPr lang="en-US" sz="1600" dirty="0" smtClean="0">
                <a:solidFill>
                  <a:srgbClr val="000000"/>
                </a:solidFill>
                <a:latin typeface="Helvetica Neue"/>
              </a:rPr>
              <a:t>Simple averaging the prediction outcome .</a:t>
            </a:r>
            <a:endParaRPr lang="en-US" sz="1600" dirty="0" smtClean="0">
              <a:solidFill>
                <a:srgbClr val="000000"/>
              </a:solidFill>
              <a:latin typeface="Helvetica Neue"/>
            </a:endParaRPr>
          </a:p>
        </p:txBody>
      </p:sp>
      <p:sp>
        <p:nvSpPr>
          <p:cNvPr id="2" name="Footer Placeholder 1"/>
          <p:cNvSpPr>
            <a:spLocks noGrp="1"/>
          </p:cNvSpPr>
          <p:nvPr>
            <p:ph type="ftr" sz="quarter" idx="11"/>
          </p:nvPr>
        </p:nvSpPr>
        <p:spPr/>
        <p:txBody>
          <a:bodyPr/>
          <a:lstStyle/>
          <a:p>
            <a:r>
              <a:rPr lang="en-US" smtClean="0"/>
              <a:t>I526-Spring2018 (Arijit Sinha &amp; Ritesh Tandon)</a:t>
            </a:r>
            <a:endParaRPr lang="en-US"/>
          </a:p>
        </p:txBody>
      </p:sp>
    </p:spTree>
    <p:extLst>
      <p:ext uri="{BB962C8B-B14F-4D97-AF65-F5344CB8AC3E}">
        <p14:creationId xmlns:p14="http://schemas.microsoft.com/office/powerpoint/2010/main" val="3285538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7047" y="447067"/>
            <a:ext cx="8689645" cy="4524316"/>
          </a:xfrm>
          <a:prstGeom prst="rect">
            <a:avLst/>
          </a:prstGeom>
        </p:spPr>
        <p:txBody>
          <a:bodyPr wrap="square">
            <a:spAutoFit/>
          </a:bodyPr>
          <a:lstStyle/>
          <a:p>
            <a:r>
              <a:rPr lang="en-US" b="1" i="0" dirty="0" smtClean="0">
                <a:solidFill>
                  <a:srgbClr val="000000"/>
                </a:solidFill>
                <a:effectLst/>
                <a:latin typeface="Helvetica Neue"/>
              </a:rPr>
              <a:t>Dataset Details –</a:t>
            </a:r>
          </a:p>
          <a:p>
            <a:endParaRPr lang="en-US" dirty="0" smtClean="0"/>
          </a:p>
          <a:p>
            <a:r>
              <a:rPr lang="en-US" dirty="0" smtClean="0"/>
              <a:t>This </a:t>
            </a:r>
            <a:r>
              <a:rPr lang="en-US" dirty="0"/>
              <a:t>is a dataset collected data from 10 different stores from different cities for 1559 products</a:t>
            </a:r>
            <a:r>
              <a:rPr lang="en-US" dirty="0" smtClean="0"/>
              <a:t>.</a:t>
            </a:r>
          </a:p>
          <a:p>
            <a:endParaRPr lang="en-US" dirty="0"/>
          </a:p>
          <a:p>
            <a:r>
              <a:rPr lang="en-US" b="0" i="0" dirty="0" smtClean="0">
                <a:effectLst/>
              </a:rPr>
              <a:t>Key features from the dataset are </a:t>
            </a:r>
          </a:p>
          <a:p>
            <a:pPr marL="1257300" lvl="2" indent="-342900">
              <a:buFont typeface="+mj-lt"/>
              <a:buAutoNum type="arabicPeriod"/>
            </a:pPr>
            <a:r>
              <a:rPr lang="en-US" b="0" i="0" dirty="0" err="1" smtClean="0">
                <a:effectLst/>
              </a:rPr>
              <a:t>Item_Identifier</a:t>
            </a:r>
            <a:r>
              <a:rPr lang="en-US" b="0" i="0" dirty="0" smtClean="0">
                <a:effectLst/>
              </a:rPr>
              <a:t> - Unique </a:t>
            </a:r>
            <a:r>
              <a:rPr lang="en-US" b="0" i="0" dirty="0" smtClean="0">
                <a:effectLst/>
              </a:rPr>
              <a:t>product ID</a:t>
            </a:r>
          </a:p>
          <a:p>
            <a:pPr marL="1257300" lvl="2" indent="-342900">
              <a:buFont typeface="+mj-lt"/>
              <a:buAutoNum type="arabicPeriod"/>
            </a:pPr>
            <a:r>
              <a:rPr lang="en-US" b="0" i="0" dirty="0" err="1" smtClean="0">
                <a:effectLst/>
              </a:rPr>
              <a:t>Item_Weight</a:t>
            </a:r>
            <a:r>
              <a:rPr lang="en-US" b="0" i="0" dirty="0" smtClean="0">
                <a:effectLst/>
              </a:rPr>
              <a:t> - Weight </a:t>
            </a:r>
            <a:r>
              <a:rPr lang="en-US" b="0" i="0" dirty="0" smtClean="0">
                <a:effectLst/>
              </a:rPr>
              <a:t>of th</a:t>
            </a:r>
            <a:r>
              <a:rPr lang="en-US" dirty="0" smtClean="0"/>
              <a:t>e </a:t>
            </a:r>
            <a:r>
              <a:rPr lang="en-US" dirty="0" smtClean="0"/>
              <a:t>product</a:t>
            </a:r>
            <a:endParaRPr lang="en-US" dirty="0" smtClean="0"/>
          </a:p>
          <a:p>
            <a:pPr marL="1257300" lvl="2" indent="-342900">
              <a:buFont typeface="+mj-lt"/>
              <a:buAutoNum type="arabicPeriod"/>
            </a:pPr>
            <a:r>
              <a:rPr lang="en-US" dirty="0" err="1" smtClean="0"/>
              <a:t>Item_Fat_content</a:t>
            </a:r>
            <a:r>
              <a:rPr lang="en-US" dirty="0" smtClean="0"/>
              <a:t> - Product </a:t>
            </a:r>
            <a:r>
              <a:rPr lang="en-US" dirty="0" smtClean="0"/>
              <a:t>with Fat Content</a:t>
            </a:r>
          </a:p>
          <a:p>
            <a:pPr marL="1257300" lvl="2" indent="-342900">
              <a:buFont typeface="+mj-lt"/>
              <a:buAutoNum type="arabicPeriod"/>
            </a:pPr>
            <a:r>
              <a:rPr lang="en-US" dirty="0" err="1" smtClean="0"/>
              <a:t>Item_MRP</a:t>
            </a:r>
            <a:r>
              <a:rPr lang="en-US" dirty="0" smtClean="0"/>
              <a:t> - Retail </a:t>
            </a:r>
            <a:r>
              <a:rPr lang="en-US" dirty="0" smtClean="0"/>
              <a:t>price of the </a:t>
            </a:r>
            <a:r>
              <a:rPr lang="en-US" dirty="0" smtClean="0"/>
              <a:t>product</a:t>
            </a:r>
            <a:endParaRPr lang="en-US" dirty="0" smtClean="0"/>
          </a:p>
          <a:p>
            <a:pPr marL="1257300" lvl="2" indent="-342900">
              <a:buFont typeface="+mj-lt"/>
              <a:buAutoNum type="arabicPeriod"/>
            </a:pPr>
            <a:r>
              <a:rPr lang="en-US" dirty="0" smtClean="0"/>
              <a:t>Outlet Identifier - Unique </a:t>
            </a:r>
            <a:r>
              <a:rPr lang="en-US" dirty="0" smtClean="0"/>
              <a:t>store ID</a:t>
            </a:r>
          </a:p>
          <a:p>
            <a:pPr marL="1257300" lvl="2" indent="-342900">
              <a:buFont typeface="+mj-lt"/>
              <a:buAutoNum type="arabicPeriod"/>
            </a:pPr>
            <a:r>
              <a:rPr lang="en-US" dirty="0" err="1" smtClean="0"/>
              <a:t>Outlet_Size</a:t>
            </a:r>
            <a:r>
              <a:rPr lang="en-US" dirty="0" smtClean="0"/>
              <a:t> - Size </a:t>
            </a:r>
            <a:r>
              <a:rPr lang="en-US" dirty="0" smtClean="0"/>
              <a:t>of the store </a:t>
            </a:r>
          </a:p>
          <a:p>
            <a:pPr marL="1257300" lvl="2" indent="-342900">
              <a:buFont typeface="+mj-lt"/>
              <a:buAutoNum type="arabicPeriod"/>
            </a:pPr>
            <a:r>
              <a:rPr lang="en-US" dirty="0" err="1" smtClean="0"/>
              <a:t>Item_Outlet_Sales</a:t>
            </a:r>
            <a:r>
              <a:rPr lang="en-US" dirty="0" smtClean="0"/>
              <a:t> - Item </a:t>
            </a:r>
            <a:r>
              <a:rPr lang="en-US" dirty="0" smtClean="0"/>
              <a:t>Sales price.</a:t>
            </a:r>
          </a:p>
          <a:p>
            <a:endParaRPr lang="en-US" b="0" i="0" dirty="0" smtClean="0">
              <a:solidFill>
                <a:srgbClr val="000000"/>
              </a:solidFill>
              <a:effectLst/>
            </a:endParaRPr>
          </a:p>
          <a:p>
            <a:r>
              <a:rPr lang="en-US" dirty="0" err="1" smtClean="0"/>
              <a:t>BigMart</a:t>
            </a:r>
            <a:r>
              <a:rPr lang="en-US" dirty="0" smtClean="0"/>
              <a:t> </a:t>
            </a:r>
            <a:r>
              <a:rPr lang="en-US" dirty="0"/>
              <a:t>dataset has total of (14204, 13) records and was separately provided with train(8523, 13) and test (5681, 12) dataset. </a:t>
            </a:r>
            <a:endParaRPr lang="en-US" dirty="0" smtClean="0"/>
          </a:p>
        </p:txBody>
      </p:sp>
      <p:sp>
        <p:nvSpPr>
          <p:cNvPr id="2" name="Footer Placeholder 1"/>
          <p:cNvSpPr>
            <a:spLocks noGrp="1"/>
          </p:cNvSpPr>
          <p:nvPr>
            <p:ph type="ftr" sz="quarter" idx="11"/>
          </p:nvPr>
        </p:nvSpPr>
        <p:spPr/>
        <p:txBody>
          <a:bodyPr/>
          <a:lstStyle/>
          <a:p>
            <a:r>
              <a:rPr lang="en-US" smtClean="0"/>
              <a:t>I526-Spring2018 (Arijit Sinha &amp; Ritesh Tandon)</a:t>
            </a:r>
            <a:endParaRPr lang="en-US"/>
          </a:p>
        </p:txBody>
      </p:sp>
    </p:spTree>
    <p:extLst>
      <p:ext uri="{BB962C8B-B14F-4D97-AF65-F5344CB8AC3E}">
        <p14:creationId xmlns:p14="http://schemas.microsoft.com/office/powerpoint/2010/main" val="140728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7047" y="447067"/>
            <a:ext cx="7607929" cy="4801315"/>
          </a:xfrm>
          <a:prstGeom prst="rect">
            <a:avLst/>
          </a:prstGeom>
        </p:spPr>
        <p:txBody>
          <a:bodyPr wrap="square">
            <a:spAutoFit/>
          </a:bodyPr>
          <a:lstStyle/>
          <a:p>
            <a:r>
              <a:rPr lang="en-US" b="1" i="0" dirty="0" smtClean="0">
                <a:solidFill>
                  <a:srgbClr val="000000"/>
                </a:solidFill>
                <a:effectLst/>
                <a:latin typeface="Helvetica Neue"/>
              </a:rPr>
              <a:t>Dataset Details –</a:t>
            </a:r>
          </a:p>
          <a:p>
            <a:endParaRPr lang="en-US" dirty="0" smtClean="0"/>
          </a:p>
          <a:p>
            <a:r>
              <a:rPr lang="en-US" dirty="0"/>
              <a:t>It has </a:t>
            </a:r>
            <a:r>
              <a:rPr lang="en-US" dirty="0" smtClean="0"/>
              <a:t>following 12 </a:t>
            </a:r>
            <a:r>
              <a:rPr lang="en-US" dirty="0"/>
              <a:t>attributes with </a:t>
            </a:r>
            <a:r>
              <a:rPr lang="en-US" dirty="0" smtClean="0"/>
              <a:t>continuous </a:t>
            </a:r>
            <a:r>
              <a:rPr lang="en-US" dirty="0" smtClean="0"/>
              <a:t>and </a:t>
            </a:r>
            <a:r>
              <a:rPr lang="en-US" dirty="0"/>
              <a:t>categorical </a:t>
            </a:r>
            <a:r>
              <a:rPr lang="en-US" dirty="0" smtClean="0"/>
              <a:t>values with Unique Values </a:t>
            </a:r>
            <a:r>
              <a:rPr lang="mr-IN" dirty="0" smtClean="0"/>
              <a:t>–</a:t>
            </a:r>
            <a:endParaRPr lang="en-US" dirty="0" smtClean="0"/>
          </a:p>
          <a:p>
            <a:pPr marL="285750" indent="-285750">
              <a:buFont typeface="Arial"/>
              <a:buChar char="•"/>
            </a:pPr>
            <a:endParaRPr lang="en-US" dirty="0" smtClean="0"/>
          </a:p>
          <a:p>
            <a:pPr marL="285750" indent="-285750">
              <a:buFont typeface="Arial"/>
              <a:buChar char="•"/>
            </a:pPr>
            <a:r>
              <a:rPr lang="en-US" dirty="0" err="1"/>
              <a:t>Item_Fat_Content</a:t>
            </a:r>
            <a:r>
              <a:rPr lang="en-US" dirty="0"/>
              <a:t>   has 5 unique </a:t>
            </a:r>
            <a:r>
              <a:rPr lang="en-US" dirty="0" smtClean="0"/>
              <a:t>values</a:t>
            </a:r>
            <a:endParaRPr lang="en-US" dirty="0"/>
          </a:p>
          <a:p>
            <a:pPr marL="285750" indent="-285750">
              <a:buFont typeface="Arial"/>
              <a:buChar char="•"/>
            </a:pPr>
            <a:r>
              <a:rPr lang="en-US" dirty="0" err="1"/>
              <a:t>Item_Identifier</a:t>
            </a:r>
            <a:r>
              <a:rPr lang="en-US" dirty="0"/>
              <a:t> has 1559 unique </a:t>
            </a:r>
            <a:r>
              <a:rPr lang="en-US" dirty="0" smtClean="0"/>
              <a:t>values</a:t>
            </a:r>
            <a:endParaRPr lang="en-US" dirty="0"/>
          </a:p>
          <a:p>
            <a:pPr marL="285750" indent="-285750">
              <a:buFont typeface="Arial"/>
              <a:buChar char="•"/>
            </a:pPr>
            <a:r>
              <a:rPr lang="en-US" dirty="0" err="1"/>
              <a:t>Item_MRP</a:t>
            </a:r>
            <a:r>
              <a:rPr lang="en-US" dirty="0"/>
              <a:t> has 8052 unique </a:t>
            </a:r>
            <a:r>
              <a:rPr lang="en-US" dirty="0" smtClean="0"/>
              <a:t>values</a:t>
            </a:r>
            <a:endParaRPr lang="en-US" dirty="0"/>
          </a:p>
          <a:p>
            <a:pPr marL="285750" indent="-285750">
              <a:buFont typeface="Arial"/>
              <a:buChar char="•"/>
            </a:pPr>
            <a:r>
              <a:rPr lang="en-US" dirty="0" err="1"/>
              <a:t>Item_Outlet_Sales</a:t>
            </a:r>
            <a:r>
              <a:rPr lang="en-US" dirty="0"/>
              <a:t> has  3494 unique </a:t>
            </a:r>
            <a:r>
              <a:rPr lang="en-US" dirty="0" smtClean="0"/>
              <a:t>values</a:t>
            </a:r>
            <a:endParaRPr lang="en-US" dirty="0"/>
          </a:p>
          <a:p>
            <a:pPr marL="285750" indent="-285750">
              <a:buFont typeface="Arial"/>
              <a:buChar char="•"/>
            </a:pPr>
            <a:r>
              <a:rPr lang="en-US" dirty="0" err="1"/>
              <a:t>Item_Type</a:t>
            </a:r>
            <a:r>
              <a:rPr lang="en-US" dirty="0"/>
              <a:t> </a:t>
            </a:r>
            <a:r>
              <a:rPr lang="en-US" dirty="0" smtClean="0"/>
              <a:t>has </a:t>
            </a:r>
            <a:r>
              <a:rPr lang="en-US" dirty="0"/>
              <a:t>16 unique </a:t>
            </a:r>
            <a:r>
              <a:rPr lang="en-US" dirty="0" smtClean="0"/>
              <a:t>values</a:t>
            </a:r>
            <a:endParaRPr lang="en-US" dirty="0"/>
          </a:p>
          <a:p>
            <a:pPr marL="285750" indent="-285750">
              <a:buFont typeface="Arial"/>
              <a:buChar char="•"/>
            </a:pPr>
            <a:r>
              <a:rPr lang="en-US" dirty="0" err="1"/>
              <a:t>Item_Visibility</a:t>
            </a:r>
            <a:r>
              <a:rPr lang="en-US" dirty="0"/>
              <a:t> </a:t>
            </a:r>
            <a:r>
              <a:rPr lang="en-US" dirty="0" smtClean="0"/>
              <a:t>has 13006 </a:t>
            </a:r>
            <a:r>
              <a:rPr lang="en-US" dirty="0"/>
              <a:t>unique </a:t>
            </a:r>
            <a:r>
              <a:rPr lang="en-US" dirty="0" smtClean="0"/>
              <a:t>values</a:t>
            </a:r>
            <a:endParaRPr lang="en-US" dirty="0"/>
          </a:p>
          <a:p>
            <a:pPr marL="285750" indent="-285750">
              <a:buFont typeface="Arial"/>
              <a:buChar char="•"/>
            </a:pPr>
            <a:r>
              <a:rPr lang="en-US" dirty="0" err="1" smtClean="0"/>
              <a:t>Item_Weight</a:t>
            </a:r>
            <a:r>
              <a:rPr lang="en-US" dirty="0" smtClean="0"/>
              <a:t> has 416 </a:t>
            </a:r>
            <a:r>
              <a:rPr lang="en-US" dirty="0"/>
              <a:t>unique </a:t>
            </a:r>
            <a:r>
              <a:rPr lang="en-US" dirty="0" smtClean="0"/>
              <a:t>values</a:t>
            </a:r>
            <a:endParaRPr lang="en-US" dirty="0"/>
          </a:p>
          <a:p>
            <a:pPr marL="285750" indent="-285750">
              <a:buFont typeface="Arial"/>
              <a:buChar char="•"/>
            </a:pPr>
            <a:r>
              <a:rPr lang="en-US" dirty="0" err="1"/>
              <a:t>Outlet_Establishment_Year</a:t>
            </a:r>
            <a:r>
              <a:rPr lang="en-US" dirty="0"/>
              <a:t> </a:t>
            </a:r>
            <a:r>
              <a:rPr lang="en-US" dirty="0" smtClean="0"/>
              <a:t>has </a:t>
            </a:r>
            <a:r>
              <a:rPr lang="en-US" dirty="0"/>
              <a:t>9unique </a:t>
            </a:r>
            <a:r>
              <a:rPr lang="en-US" dirty="0" smtClean="0"/>
              <a:t>values</a:t>
            </a:r>
            <a:endParaRPr lang="en-US" dirty="0"/>
          </a:p>
          <a:p>
            <a:pPr marL="285750" indent="-285750">
              <a:buFont typeface="Arial"/>
              <a:buChar char="•"/>
            </a:pPr>
            <a:r>
              <a:rPr lang="en-US" dirty="0" err="1"/>
              <a:t>Outlet_Identifier</a:t>
            </a:r>
            <a:r>
              <a:rPr lang="en-US" dirty="0"/>
              <a:t> </a:t>
            </a:r>
            <a:r>
              <a:rPr lang="en-US" dirty="0" smtClean="0"/>
              <a:t>has </a:t>
            </a:r>
            <a:r>
              <a:rPr lang="en-US" dirty="0"/>
              <a:t>10 unique </a:t>
            </a:r>
            <a:r>
              <a:rPr lang="en-US" dirty="0" smtClean="0"/>
              <a:t>values</a:t>
            </a:r>
            <a:endParaRPr lang="en-US" dirty="0"/>
          </a:p>
          <a:p>
            <a:pPr marL="285750" indent="-285750">
              <a:buFont typeface="Arial"/>
              <a:buChar char="•"/>
            </a:pPr>
            <a:r>
              <a:rPr lang="en-US" dirty="0" err="1"/>
              <a:t>Outlet_Location_Type</a:t>
            </a:r>
            <a:r>
              <a:rPr lang="en-US" dirty="0"/>
              <a:t> </a:t>
            </a:r>
            <a:r>
              <a:rPr lang="en-US" dirty="0" smtClean="0"/>
              <a:t>has 3 </a:t>
            </a:r>
            <a:r>
              <a:rPr lang="en-US" dirty="0"/>
              <a:t>unique </a:t>
            </a:r>
            <a:r>
              <a:rPr lang="en-US" dirty="0" smtClean="0"/>
              <a:t>values</a:t>
            </a:r>
            <a:endParaRPr lang="en-US" dirty="0"/>
          </a:p>
          <a:p>
            <a:pPr marL="285750" indent="-285750">
              <a:buFont typeface="Arial"/>
              <a:buChar char="•"/>
            </a:pPr>
            <a:r>
              <a:rPr lang="en-US" dirty="0" err="1"/>
              <a:t>Outlet_Size</a:t>
            </a:r>
            <a:r>
              <a:rPr lang="en-US" dirty="0"/>
              <a:t> </a:t>
            </a:r>
            <a:r>
              <a:rPr lang="en-US" dirty="0" smtClean="0"/>
              <a:t>has 4 </a:t>
            </a:r>
            <a:r>
              <a:rPr lang="en-US" dirty="0"/>
              <a:t>unique </a:t>
            </a:r>
            <a:r>
              <a:rPr lang="en-US" dirty="0" smtClean="0"/>
              <a:t>values</a:t>
            </a:r>
            <a:endParaRPr lang="en-US" dirty="0"/>
          </a:p>
          <a:p>
            <a:pPr marL="285750" indent="-285750">
              <a:buFont typeface="Arial"/>
              <a:buChar char="•"/>
            </a:pPr>
            <a:r>
              <a:rPr lang="en-US" dirty="0" err="1"/>
              <a:t>Outlet_Type</a:t>
            </a:r>
            <a:r>
              <a:rPr lang="en-US" dirty="0"/>
              <a:t> </a:t>
            </a:r>
            <a:r>
              <a:rPr lang="en-US" dirty="0" smtClean="0"/>
              <a:t>has 4 </a:t>
            </a:r>
            <a:r>
              <a:rPr lang="en-US" dirty="0"/>
              <a:t>unique </a:t>
            </a:r>
            <a:r>
              <a:rPr lang="en-US" dirty="0" smtClean="0"/>
              <a:t>values</a:t>
            </a:r>
            <a:endParaRPr lang="en-US" dirty="0"/>
          </a:p>
        </p:txBody>
      </p:sp>
      <p:sp>
        <p:nvSpPr>
          <p:cNvPr id="2" name="Footer Placeholder 1"/>
          <p:cNvSpPr>
            <a:spLocks noGrp="1"/>
          </p:cNvSpPr>
          <p:nvPr>
            <p:ph type="ftr" sz="quarter" idx="11"/>
          </p:nvPr>
        </p:nvSpPr>
        <p:spPr/>
        <p:txBody>
          <a:bodyPr/>
          <a:lstStyle/>
          <a:p>
            <a:r>
              <a:rPr lang="en-US" smtClean="0"/>
              <a:t>I526-Spring2018 (Arijit Sinha &amp; Ritesh Tandon)</a:t>
            </a:r>
            <a:endParaRPr lang="en-US"/>
          </a:p>
        </p:txBody>
      </p:sp>
    </p:spTree>
    <p:extLst>
      <p:ext uri="{BB962C8B-B14F-4D97-AF65-F5344CB8AC3E}">
        <p14:creationId xmlns:p14="http://schemas.microsoft.com/office/powerpoint/2010/main" val="82125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I526-Spring2018 (Arijit Sinha &amp; Ritesh Tandon)</a:t>
            </a:r>
            <a:endParaRPr lang="en-US"/>
          </a:p>
        </p:txBody>
      </p:sp>
      <p:pic>
        <p:nvPicPr>
          <p:cNvPr id="4" name="Picture 3"/>
          <p:cNvPicPr>
            <a:picLocks noChangeAspect="1"/>
          </p:cNvPicPr>
          <p:nvPr/>
        </p:nvPicPr>
        <p:blipFill>
          <a:blip r:embed="rId2"/>
          <a:stretch>
            <a:fillRect/>
          </a:stretch>
        </p:blipFill>
        <p:spPr>
          <a:xfrm>
            <a:off x="833860" y="1821532"/>
            <a:ext cx="8556690" cy="4207479"/>
          </a:xfrm>
          <a:prstGeom prst="rect">
            <a:avLst/>
          </a:prstGeom>
        </p:spPr>
      </p:pic>
      <p:sp>
        <p:nvSpPr>
          <p:cNvPr id="5" name="TextBox 4"/>
          <p:cNvSpPr txBox="1"/>
          <p:nvPr/>
        </p:nvSpPr>
        <p:spPr>
          <a:xfrm>
            <a:off x="641431" y="282210"/>
            <a:ext cx="10942813" cy="1477328"/>
          </a:xfrm>
          <a:prstGeom prst="rect">
            <a:avLst/>
          </a:prstGeom>
          <a:noFill/>
        </p:spPr>
        <p:txBody>
          <a:bodyPr wrap="square" rtlCol="0">
            <a:spAutoFit/>
          </a:bodyPr>
          <a:lstStyle/>
          <a:p>
            <a:r>
              <a:rPr lang="en-US" b="1" dirty="0">
                <a:latin typeface="Helvetica Neue"/>
              </a:rPr>
              <a:t>Data Visualization </a:t>
            </a:r>
            <a:r>
              <a:rPr lang="mr-IN" b="1" dirty="0">
                <a:latin typeface="Helvetica Neue"/>
              </a:rPr>
              <a:t>–</a:t>
            </a:r>
            <a:r>
              <a:rPr lang="en-US" b="1" dirty="0">
                <a:latin typeface="Helvetica Neue"/>
              </a:rPr>
              <a:t> </a:t>
            </a:r>
          </a:p>
          <a:p>
            <a:pPr marL="285750" indent="-285750">
              <a:buFont typeface="Arial"/>
              <a:buChar char="•"/>
            </a:pPr>
            <a:r>
              <a:rPr lang="en-US" dirty="0"/>
              <a:t>Histogram shows the distribution of data of different variables </a:t>
            </a:r>
            <a:r>
              <a:rPr lang="mr-IN" dirty="0"/>
              <a:t>–</a:t>
            </a:r>
            <a:r>
              <a:rPr lang="en-US" dirty="0"/>
              <a:t> </a:t>
            </a:r>
          </a:p>
          <a:p>
            <a:pPr marL="285750" indent="-285750">
              <a:buFont typeface="Arial"/>
              <a:buChar char="•"/>
            </a:pPr>
            <a:r>
              <a:rPr lang="en-US" dirty="0" smtClean="0"/>
              <a:t>Correlation </a:t>
            </a:r>
            <a:r>
              <a:rPr lang="en-US" dirty="0"/>
              <a:t>plot informs about the relation between </a:t>
            </a:r>
            <a:r>
              <a:rPr lang="en-US" dirty="0" smtClean="0"/>
              <a:t>variables -</a:t>
            </a:r>
            <a:endParaRPr lang="en-US" dirty="0"/>
          </a:p>
          <a:p>
            <a:pPr marL="285750" indent="-285750">
              <a:buFont typeface="Arial"/>
              <a:buChar char="•"/>
            </a:pPr>
            <a:endParaRPr lang="en-US" b="1" dirty="0"/>
          </a:p>
          <a:p>
            <a:r>
              <a:rPr lang="en-US" b="1" dirty="0" smtClean="0"/>
              <a:t>Plotting Histogram from Dataset</a:t>
            </a:r>
            <a:endParaRPr lang="en-US" b="1" dirty="0"/>
          </a:p>
        </p:txBody>
      </p:sp>
    </p:spTree>
    <p:extLst>
      <p:ext uri="{BB962C8B-B14F-4D97-AF65-F5344CB8AC3E}">
        <p14:creationId xmlns:p14="http://schemas.microsoft.com/office/powerpoint/2010/main" val="4524536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I526-Spring2018 (Arijit Sinha &amp; Ritesh Tandon)</a:t>
            </a:r>
            <a:endParaRPr lang="en-US"/>
          </a:p>
        </p:txBody>
      </p:sp>
      <p:sp>
        <p:nvSpPr>
          <p:cNvPr id="3" name="TextBox 2"/>
          <p:cNvSpPr txBox="1"/>
          <p:nvPr/>
        </p:nvSpPr>
        <p:spPr>
          <a:xfrm>
            <a:off x="513144" y="525935"/>
            <a:ext cx="6067937" cy="369332"/>
          </a:xfrm>
          <a:prstGeom prst="rect">
            <a:avLst/>
          </a:prstGeom>
          <a:noFill/>
        </p:spPr>
        <p:txBody>
          <a:bodyPr wrap="square" rtlCol="0">
            <a:spAutoFit/>
          </a:bodyPr>
          <a:lstStyle/>
          <a:p>
            <a:r>
              <a:rPr lang="en-US" b="1" dirty="0" smtClean="0"/>
              <a:t>Correlation Between Attributes</a:t>
            </a:r>
            <a:endParaRPr lang="en-US" b="1" dirty="0"/>
          </a:p>
        </p:txBody>
      </p:sp>
      <p:pic>
        <p:nvPicPr>
          <p:cNvPr id="4" name="Picture 3"/>
          <p:cNvPicPr>
            <a:picLocks noChangeAspect="1"/>
          </p:cNvPicPr>
          <p:nvPr/>
        </p:nvPicPr>
        <p:blipFill>
          <a:blip r:embed="rId2"/>
          <a:stretch>
            <a:fillRect/>
          </a:stretch>
        </p:blipFill>
        <p:spPr>
          <a:xfrm>
            <a:off x="793635" y="1196481"/>
            <a:ext cx="7621939" cy="5003800"/>
          </a:xfrm>
          <a:prstGeom prst="rect">
            <a:avLst/>
          </a:prstGeom>
        </p:spPr>
      </p:pic>
    </p:spTree>
    <p:extLst>
      <p:ext uri="{BB962C8B-B14F-4D97-AF65-F5344CB8AC3E}">
        <p14:creationId xmlns:p14="http://schemas.microsoft.com/office/powerpoint/2010/main" val="38930982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2565" y="394691"/>
            <a:ext cx="11324649" cy="4801315"/>
          </a:xfrm>
          <a:prstGeom prst="rect">
            <a:avLst/>
          </a:prstGeom>
        </p:spPr>
        <p:txBody>
          <a:bodyPr wrap="square">
            <a:spAutoFit/>
          </a:bodyPr>
          <a:lstStyle/>
          <a:p>
            <a:r>
              <a:rPr lang="en-US" b="1" dirty="0" smtClean="0"/>
              <a:t>Data </a:t>
            </a:r>
            <a:r>
              <a:rPr lang="en-US" b="1" dirty="0"/>
              <a:t>Exploration</a:t>
            </a:r>
            <a:r>
              <a:rPr lang="en-US" dirty="0"/>
              <a:t> – Analyzed and plotted the categorical and continuous feature summaries to see which feature is closely related with target variable. This helped us with deciding which feature are influencing the prediction.</a:t>
            </a:r>
          </a:p>
          <a:p>
            <a:endParaRPr lang="en-US" b="1" dirty="0">
              <a:latin typeface="Helvetica Neue"/>
            </a:endParaRPr>
          </a:p>
          <a:p>
            <a:r>
              <a:rPr lang="en-US" b="1" i="0" dirty="0" smtClean="0">
                <a:effectLst/>
                <a:latin typeface="Helvetica Neue"/>
              </a:rPr>
              <a:t>Data Preprocessing </a:t>
            </a:r>
            <a:r>
              <a:rPr lang="mr-IN" b="1" i="0" dirty="0" smtClean="0">
                <a:effectLst/>
                <a:latin typeface="Helvetica Neue"/>
              </a:rPr>
              <a:t>–</a:t>
            </a:r>
            <a:endParaRPr lang="en-US" b="1" i="0" dirty="0" smtClean="0">
              <a:effectLst/>
              <a:latin typeface="Helvetica Neue"/>
            </a:endParaRPr>
          </a:p>
          <a:p>
            <a:endParaRPr lang="en-US" b="1" i="0" dirty="0" smtClean="0">
              <a:solidFill>
                <a:srgbClr val="000000"/>
              </a:solidFill>
              <a:effectLst/>
              <a:latin typeface="Helvetica Neue"/>
            </a:endParaRPr>
          </a:p>
          <a:p>
            <a:pPr marL="1257300" lvl="2" indent="-342900">
              <a:buFont typeface="+mj-lt"/>
              <a:buAutoNum type="arabicPeriod"/>
            </a:pPr>
            <a:r>
              <a:rPr lang="en-US" dirty="0" smtClean="0"/>
              <a:t>Missing values (2439) of item weight is replaced with mean.</a:t>
            </a:r>
          </a:p>
          <a:p>
            <a:pPr marL="1257300" lvl="2" indent="-342900">
              <a:buFont typeface="+mj-lt"/>
              <a:buAutoNum type="arabicPeriod"/>
            </a:pPr>
            <a:r>
              <a:rPr lang="en-US" dirty="0" smtClean="0"/>
              <a:t>Missing values (4016) of outlet size observations, which been replaced with </a:t>
            </a:r>
            <a:r>
              <a:rPr lang="en-US" dirty="0" smtClean="0"/>
              <a:t>mode.</a:t>
            </a:r>
            <a:endParaRPr lang="en-US" dirty="0" smtClean="0"/>
          </a:p>
          <a:p>
            <a:pPr marL="1257300" lvl="2" indent="-342900">
              <a:buFont typeface="+mj-lt"/>
              <a:buAutoNum type="arabicPeriod"/>
            </a:pPr>
            <a:r>
              <a:rPr lang="en-US" dirty="0" smtClean="0"/>
              <a:t>Updated the Typo in category of Item Fat Content like “LF” and “low fat” seen in the dataset to single category “Low Fat”. </a:t>
            </a:r>
            <a:endParaRPr lang="en-US" dirty="0" smtClean="0"/>
          </a:p>
          <a:p>
            <a:pPr marL="1714500" lvl="3" indent="-342900">
              <a:buFont typeface="Arial"/>
              <a:buChar char="•"/>
            </a:pPr>
            <a:r>
              <a:rPr lang="de-DE" dirty="0"/>
              <a:t>Low </a:t>
            </a:r>
            <a:r>
              <a:rPr lang="de-DE" dirty="0" err="1"/>
              <a:t>Fat</a:t>
            </a:r>
            <a:r>
              <a:rPr lang="de-DE" dirty="0"/>
              <a:t>    9185</a:t>
            </a:r>
          </a:p>
          <a:p>
            <a:pPr marL="1714500" lvl="3" indent="-342900">
              <a:buFont typeface="Arial"/>
              <a:buChar char="•"/>
            </a:pPr>
            <a:r>
              <a:rPr lang="de-DE" dirty="0"/>
              <a:t>Regular    5019</a:t>
            </a:r>
            <a:endParaRPr lang="en-US" dirty="0" smtClean="0"/>
          </a:p>
          <a:p>
            <a:pPr marL="1257300" lvl="2" indent="-342900">
              <a:buFont typeface="+mj-lt"/>
              <a:buAutoNum type="arabicPeriod"/>
            </a:pPr>
            <a:r>
              <a:rPr lang="en-US" dirty="0" smtClean="0"/>
              <a:t>Created a new category for “Non consumable” as “Non-Edible” in Low Fat category</a:t>
            </a:r>
            <a:r>
              <a:rPr lang="en-US" dirty="0" smtClean="0"/>
              <a:t>.</a:t>
            </a:r>
          </a:p>
          <a:p>
            <a:pPr marL="1714500" lvl="3" indent="-342900">
              <a:buFont typeface="Arial"/>
              <a:buChar char="•"/>
            </a:pPr>
            <a:r>
              <a:rPr lang="de-DE" dirty="0"/>
              <a:t>Low </a:t>
            </a:r>
            <a:r>
              <a:rPr lang="de-DE" dirty="0" err="1"/>
              <a:t>Fat</a:t>
            </a:r>
            <a:r>
              <a:rPr lang="de-DE" dirty="0"/>
              <a:t>       6499</a:t>
            </a:r>
          </a:p>
          <a:p>
            <a:pPr marL="1714500" lvl="3" indent="-342900">
              <a:buFont typeface="Arial"/>
              <a:buChar char="•"/>
            </a:pPr>
            <a:r>
              <a:rPr lang="de-DE" dirty="0"/>
              <a:t>Regular       5019</a:t>
            </a:r>
          </a:p>
          <a:p>
            <a:pPr marL="1714500" lvl="3" indent="-342900">
              <a:buFont typeface="Arial"/>
              <a:buChar char="•"/>
            </a:pPr>
            <a:r>
              <a:rPr lang="de-DE" dirty="0"/>
              <a:t>Non-</a:t>
            </a:r>
            <a:r>
              <a:rPr lang="de-DE" dirty="0" err="1"/>
              <a:t>Edible</a:t>
            </a:r>
            <a:r>
              <a:rPr lang="de-DE" dirty="0"/>
              <a:t>    2686</a:t>
            </a:r>
            <a:endParaRPr lang="en-US" dirty="0" smtClean="0"/>
          </a:p>
          <a:p>
            <a:pPr marL="1257300" lvl="2" indent="-342900">
              <a:buFont typeface="+mj-lt"/>
              <a:buAutoNum type="arabicPeriod"/>
            </a:pPr>
            <a:r>
              <a:rPr lang="en-US" dirty="0" smtClean="0"/>
              <a:t>Years of store operation as new column.</a:t>
            </a:r>
          </a:p>
          <a:p>
            <a:endParaRPr lang="en-US" b="1" dirty="0" smtClean="0"/>
          </a:p>
        </p:txBody>
      </p:sp>
      <p:sp>
        <p:nvSpPr>
          <p:cNvPr id="4" name="Footer Placeholder 3"/>
          <p:cNvSpPr>
            <a:spLocks noGrp="1"/>
          </p:cNvSpPr>
          <p:nvPr>
            <p:ph type="ftr" sz="quarter" idx="11"/>
          </p:nvPr>
        </p:nvSpPr>
        <p:spPr/>
        <p:txBody>
          <a:bodyPr/>
          <a:lstStyle/>
          <a:p>
            <a:r>
              <a:rPr lang="en-US" dirty="0" smtClean="0"/>
              <a:t>I526-Spring2018 (Arijit Sinha &amp; </a:t>
            </a:r>
            <a:r>
              <a:rPr lang="en-US" dirty="0" err="1" smtClean="0"/>
              <a:t>Ritesh</a:t>
            </a:r>
            <a:r>
              <a:rPr lang="en-US" dirty="0" smtClean="0"/>
              <a:t> </a:t>
            </a:r>
            <a:r>
              <a:rPr lang="en-US" dirty="0" err="1" smtClean="0"/>
              <a:t>Tandon</a:t>
            </a:r>
            <a:r>
              <a:rPr lang="en-US" dirty="0" smtClean="0"/>
              <a:t>)</a:t>
            </a:r>
            <a:endParaRPr lang="en-US" dirty="0"/>
          </a:p>
        </p:txBody>
      </p:sp>
    </p:spTree>
    <p:extLst>
      <p:ext uri="{BB962C8B-B14F-4D97-AF65-F5344CB8AC3E}">
        <p14:creationId xmlns:p14="http://schemas.microsoft.com/office/powerpoint/2010/main" val="411557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7180" y="394691"/>
            <a:ext cx="10587996" cy="5632312"/>
          </a:xfrm>
          <a:prstGeom prst="rect">
            <a:avLst/>
          </a:prstGeom>
        </p:spPr>
        <p:txBody>
          <a:bodyPr wrap="square">
            <a:spAutoFit/>
          </a:bodyPr>
          <a:lstStyle/>
          <a:p>
            <a:r>
              <a:rPr lang="en-US" b="1" dirty="0"/>
              <a:t>Data Cleaning and Feature engineering</a:t>
            </a:r>
            <a:r>
              <a:rPr lang="en-US" dirty="0"/>
              <a:t> – Encoding and imputing missing values in the data and checking for outliers with replacing with mean values and relabeling the values in categorical columns as to bring consistencies. Also, added additional columns for effective feature engineering.</a:t>
            </a:r>
          </a:p>
          <a:p>
            <a:r>
              <a:rPr lang="en-US" dirty="0" smtClean="0"/>
              <a:t>Applied </a:t>
            </a:r>
            <a:r>
              <a:rPr lang="en-US" dirty="0"/>
              <a:t>the One-Hot Encoding on all the categorical attributes in dataset- </a:t>
            </a:r>
          </a:p>
          <a:p>
            <a:pPr marL="1714500" lvl="3" indent="-342900">
              <a:buFont typeface="+mj-lt"/>
              <a:buAutoNum type="arabicPeriod"/>
            </a:pPr>
            <a:r>
              <a:rPr lang="en-US" dirty="0"/>
              <a:t>'</a:t>
            </a:r>
            <a:r>
              <a:rPr lang="en-US" dirty="0" err="1"/>
              <a:t>Item_Fat_Content</a:t>
            </a:r>
            <a:r>
              <a:rPr lang="en-US" dirty="0"/>
              <a:t>’</a:t>
            </a:r>
          </a:p>
          <a:p>
            <a:pPr marL="1714500" lvl="3" indent="-342900">
              <a:buFont typeface="+mj-lt"/>
              <a:buAutoNum type="arabicPeriod"/>
            </a:pPr>
            <a:r>
              <a:rPr lang="en-US" dirty="0"/>
              <a:t>'</a:t>
            </a:r>
            <a:r>
              <a:rPr lang="en-US" dirty="0" err="1"/>
              <a:t>Outlet_Location_Type</a:t>
            </a:r>
            <a:r>
              <a:rPr lang="en-US" dirty="0"/>
              <a:t>’</a:t>
            </a:r>
          </a:p>
          <a:p>
            <a:pPr marL="1714500" lvl="3" indent="-342900">
              <a:buFont typeface="+mj-lt"/>
              <a:buAutoNum type="arabicPeriod"/>
            </a:pPr>
            <a:r>
              <a:rPr lang="en-US" dirty="0"/>
              <a:t>'</a:t>
            </a:r>
            <a:r>
              <a:rPr lang="en-US" dirty="0" err="1" smtClean="0"/>
              <a:t>Outlet_Size</a:t>
            </a:r>
            <a:r>
              <a:rPr lang="en-US" dirty="0" smtClean="0"/>
              <a:t>’</a:t>
            </a:r>
          </a:p>
          <a:p>
            <a:pPr marL="1714500" lvl="3" indent="-342900">
              <a:buFont typeface="+mj-lt"/>
              <a:buAutoNum type="arabicPeriod"/>
            </a:pPr>
            <a:r>
              <a:rPr lang="en-US" dirty="0" smtClean="0"/>
              <a:t>'</a:t>
            </a:r>
            <a:r>
              <a:rPr lang="en-US" dirty="0" err="1"/>
              <a:t>Outlet_Type</a:t>
            </a:r>
            <a:r>
              <a:rPr lang="en-US" dirty="0"/>
              <a:t>’</a:t>
            </a:r>
          </a:p>
          <a:p>
            <a:pPr marL="1714500" lvl="3" indent="-342900">
              <a:buFont typeface="+mj-lt"/>
              <a:buAutoNum type="arabicPeriod"/>
            </a:pPr>
            <a:r>
              <a:rPr lang="en-US" dirty="0"/>
              <a:t>'</a:t>
            </a:r>
            <a:r>
              <a:rPr lang="en-US" dirty="0" err="1"/>
              <a:t>Item_Type_Combined</a:t>
            </a:r>
            <a:r>
              <a:rPr lang="en-US" dirty="0"/>
              <a:t>’</a:t>
            </a:r>
          </a:p>
          <a:p>
            <a:pPr marL="1714500" lvl="3" indent="-342900">
              <a:buFont typeface="+mj-lt"/>
              <a:buAutoNum type="arabicPeriod"/>
            </a:pPr>
            <a:r>
              <a:rPr lang="en-US" dirty="0"/>
              <a:t>'</a:t>
            </a:r>
            <a:r>
              <a:rPr lang="en-US" dirty="0" err="1" smtClean="0"/>
              <a:t>Outlet_Identifier</a:t>
            </a:r>
            <a:r>
              <a:rPr lang="en-US" dirty="0" smtClean="0"/>
              <a:t>’</a:t>
            </a:r>
            <a:endParaRPr lang="en-US" dirty="0"/>
          </a:p>
          <a:p>
            <a:r>
              <a:rPr lang="en-US" b="1" dirty="0" smtClean="0"/>
              <a:t>Final Dataset Attributes after Data Cleaning </a:t>
            </a:r>
            <a:r>
              <a:rPr lang="mr-IN" b="1" dirty="0" smtClean="0"/>
              <a:t>–</a:t>
            </a:r>
            <a:r>
              <a:rPr lang="en-US" b="1" dirty="0" smtClean="0"/>
              <a:t> </a:t>
            </a:r>
            <a:endParaRPr lang="en-US" b="1" dirty="0"/>
          </a:p>
          <a:p>
            <a:pPr lvl="1"/>
            <a:r>
              <a:rPr lang="en-US" dirty="0"/>
              <a:t>'</a:t>
            </a:r>
            <a:r>
              <a:rPr lang="en-US" dirty="0" err="1"/>
              <a:t>Item_MRP</a:t>
            </a:r>
            <a:r>
              <a:rPr lang="en-US" dirty="0"/>
              <a:t>', '</a:t>
            </a:r>
            <a:r>
              <a:rPr lang="en-US" dirty="0" err="1"/>
              <a:t>Item_Visibility</a:t>
            </a:r>
            <a:r>
              <a:rPr lang="en-US" dirty="0"/>
              <a:t>', '</a:t>
            </a:r>
            <a:r>
              <a:rPr lang="en-US" dirty="0" err="1"/>
              <a:t>Item_Weight</a:t>
            </a:r>
            <a:r>
              <a:rPr lang="en-US" dirty="0"/>
              <a:t>', '</a:t>
            </a:r>
            <a:r>
              <a:rPr lang="en-US" dirty="0" err="1"/>
              <a:t>Outlet_Years</a:t>
            </a:r>
            <a:r>
              <a:rPr lang="en-US" dirty="0"/>
              <a:t>', 'Outlet', 'Item_Fat_Content_0', 'Item_Fat_Content_1', 'Item_Fat_Content_2', 'Outlet_Location_Type_0', 'Outlet_Location_Type_1', 'Outlet_Location_Type_2', 'Outlet_Size_0', 'Outlet_Size_1', 'Outlet_Size_2', 'Outlet_Type_0', 'Outlet_Type_1', 'Outlet_Type_2', 'Outlet_Type_3', 'Item_Type_Combined_0', 'Item_Type_Combined_1', 'Item_Type_Combined_2', 'Outlet_Identifier_OUT010', 'Outlet_Identifier_OUT013', 'Outlet_Identifier_OUT017', 'Outlet_Identifier_OUT018', 'Outlet_Identifier_OUT019', 'Outlet_Identifier_OUT027', 'Outlet_Identifier_OUT035', 'Outlet_Identifier_OUT045', 'Outlet_Identifier_OUT046', '</a:t>
            </a:r>
            <a:r>
              <a:rPr lang="en-US" dirty="0" smtClean="0"/>
              <a:t>Outlet_Identifier_OUT049’</a:t>
            </a:r>
            <a:endParaRPr lang="en-US" dirty="0"/>
          </a:p>
          <a:p>
            <a:endParaRPr lang="en-US" b="1" dirty="0" smtClean="0"/>
          </a:p>
        </p:txBody>
      </p:sp>
      <p:sp>
        <p:nvSpPr>
          <p:cNvPr id="4" name="Footer Placeholder 3"/>
          <p:cNvSpPr>
            <a:spLocks noGrp="1"/>
          </p:cNvSpPr>
          <p:nvPr>
            <p:ph type="ftr" sz="quarter" idx="11"/>
          </p:nvPr>
        </p:nvSpPr>
        <p:spPr/>
        <p:txBody>
          <a:bodyPr/>
          <a:lstStyle/>
          <a:p>
            <a:r>
              <a:rPr lang="en-US" smtClean="0"/>
              <a:t>I526-Spring2018 (Arijit Sinha &amp; Ritesh Tandon)</a:t>
            </a:r>
            <a:endParaRPr lang="en-US"/>
          </a:p>
        </p:txBody>
      </p:sp>
    </p:spTree>
    <p:extLst>
      <p:ext uri="{BB962C8B-B14F-4D97-AF65-F5344CB8AC3E}">
        <p14:creationId xmlns:p14="http://schemas.microsoft.com/office/powerpoint/2010/main" val="343217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996" y="283305"/>
            <a:ext cx="11326991" cy="5909311"/>
          </a:xfrm>
          <a:prstGeom prst="rect">
            <a:avLst/>
          </a:prstGeom>
        </p:spPr>
        <p:txBody>
          <a:bodyPr wrap="square">
            <a:spAutoFit/>
          </a:bodyPr>
          <a:lstStyle/>
          <a:p>
            <a:r>
              <a:rPr lang="en-US" b="1" i="0" dirty="0" smtClean="0">
                <a:solidFill>
                  <a:srgbClr val="000000"/>
                </a:solidFill>
                <a:effectLst/>
                <a:latin typeface="Helvetica Neue"/>
              </a:rPr>
              <a:t>Model Experiments</a:t>
            </a:r>
          </a:p>
          <a:p>
            <a:endParaRPr lang="en-US" b="0" i="0" dirty="0" smtClean="0">
              <a:solidFill>
                <a:srgbClr val="000000"/>
              </a:solidFill>
              <a:effectLst/>
              <a:latin typeface="Helvetica Neue"/>
            </a:endParaRPr>
          </a:p>
          <a:p>
            <a:r>
              <a:rPr lang="en-US" dirty="0" smtClean="0"/>
              <a:t>Baseline Models - Simple Linear </a:t>
            </a:r>
            <a:r>
              <a:rPr lang="en-US" dirty="0" smtClean="0"/>
              <a:t>Regression, which has resulted with </a:t>
            </a:r>
            <a:r>
              <a:rPr lang="hu-HU" dirty="0" smtClean="0"/>
              <a:t>RMSE of </a:t>
            </a:r>
            <a:r>
              <a:rPr lang="en-US" dirty="0" smtClean="0"/>
              <a:t>1133.786612</a:t>
            </a:r>
            <a:r>
              <a:rPr lang="hu-HU" dirty="0" smtClean="0"/>
              <a:t>.</a:t>
            </a:r>
          </a:p>
          <a:p>
            <a:r>
              <a:rPr lang="hu-HU" dirty="0" smtClean="0"/>
              <a:t>When plotted for feature importance outlet_size2 and Item_fat_content_0 has shown high importance.</a:t>
            </a:r>
            <a:endParaRPr lang="en-US" dirty="0" smtClean="0"/>
          </a:p>
          <a:p>
            <a:endParaRPr lang="en-US" dirty="0" smtClean="0"/>
          </a:p>
          <a:p>
            <a:r>
              <a:rPr lang="en-US" b="1" dirty="0" smtClean="0"/>
              <a:t>Model </a:t>
            </a:r>
            <a:r>
              <a:rPr lang="en-US" b="1" dirty="0" err="1" smtClean="0"/>
              <a:t>Hypertuning</a:t>
            </a:r>
            <a:r>
              <a:rPr lang="en-US" b="1" dirty="0" smtClean="0"/>
              <a:t> </a:t>
            </a:r>
            <a:r>
              <a:rPr lang="en-US" dirty="0"/>
              <a:t> - </a:t>
            </a:r>
            <a:r>
              <a:rPr lang="en-US" dirty="0" smtClean="0"/>
              <a:t>Using “</a:t>
            </a:r>
            <a:r>
              <a:rPr lang="en-US" dirty="0" err="1" smtClean="0"/>
              <a:t>GridsearchCV</a:t>
            </a:r>
            <a:r>
              <a:rPr lang="en-US" dirty="0" smtClean="0"/>
              <a:t>” </a:t>
            </a:r>
            <a:r>
              <a:rPr lang="en-US" dirty="0"/>
              <a:t>and </a:t>
            </a:r>
            <a:r>
              <a:rPr lang="en-US" dirty="0" smtClean="0"/>
              <a:t>“</a:t>
            </a:r>
            <a:r>
              <a:rPr lang="en-US" dirty="0" err="1" smtClean="0"/>
              <a:t>RandomizedSearchCV</a:t>
            </a:r>
            <a:r>
              <a:rPr lang="en-US" dirty="0" smtClean="0"/>
              <a:t>”, has </a:t>
            </a:r>
            <a:r>
              <a:rPr lang="en-US" dirty="0"/>
              <a:t>been used for tuning the model and calculating the root mean square </a:t>
            </a:r>
            <a:r>
              <a:rPr lang="en-US" dirty="0" smtClean="0"/>
              <a:t>error with and without Pipeline. </a:t>
            </a:r>
          </a:p>
          <a:p>
            <a:endParaRPr lang="en-US" dirty="0" smtClean="0"/>
          </a:p>
          <a:p>
            <a:r>
              <a:rPr lang="en-US" dirty="0" smtClean="0"/>
              <a:t>Along with below model as part of experiments for hyper tuning -</a:t>
            </a:r>
          </a:p>
          <a:p>
            <a:r>
              <a:rPr lang="en-US" dirty="0"/>
              <a:t>	</a:t>
            </a:r>
            <a:r>
              <a:rPr lang="en-US" dirty="0" smtClean="0"/>
              <a:t>- </a:t>
            </a:r>
            <a:r>
              <a:rPr lang="en-US" dirty="0" smtClean="0"/>
              <a:t>Ridge L2 regularization has resulted with </a:t>
            </a:r>
            <a:r>
              <a:rPr lang="hu-HU" dirty="0"/>
              <a:t>RMSE ( Ridge) </a:t>
            </a:r>
            <a:r>
              <a:rPr lang="hu-HU" dirty="0" smtClean="0"/>
              <a:t>of  </a:t>
            </a:r>
            <a:r>
              <a:rPr lang="hu-HU" dirty="0"/>
              <a:t>1116.9849907714172</a:t>
            </a:r>
            <a:endParaRPr lang="en-US" dirty="0" smtClean="0"/>
          </a:p>
          <a:p>
            <a:r>
              <a:rPr lang="en-US" dirty="0"/>
              <a:t>	</a:t>
            </a:r>
            <a:r>
              <a:rPr lang="en-US" dirty="0" smtClean="0"/>
              <a:t>- </a:t>
            </a:r>
            <a:r>
              <a:rPr lang="en-US" dirty="0" smtClean="0"/>
              <a:t>Lasso L1 regularization has resulted with </a:t>
            </a:r>
            <a:r>
              <a:rPr lang="hu-HU" dirty="0"/>
              <a:t>RMSE ( Lasso ) </a:t>
            </a:r>
            <a:r>
              <a:rPr lang="hu-HU" dirty="0" smtClean="0"/>
              <a:t>of 1116.9838603195938</a:t>
            </a:r>
          </a:p>
          <a:p>
            <a:r>
              <a:rPr lang="en-US" dirty="0" smtClean="0"/>
              <a:t>	- </a:t>
            </a:r>
            <a:r>
              <a:rPr lang="en-US" dirty="0" err="1" smtClean="0"/>
              <a:t>GridsearchCV</a:t>
            </a:r>
            <a:r>
              <a:rPr lang="en-US" dirty="0" smtClean="0"/>
              <a:t> with Ridge has resulted with RMSE of </a:t>
            </a:r>
            <a:r>
              <a:rPr lang="cs-CZ" dirty="0" smtClean="0"/>
              <a:t>1116.9933586894301</a:t>
            </a:r>
          </a:p>
          <a:p>
            <a:r>
              <a:rPr lang="cs-CZ" dirty="0" smtClean="0"/>
              <a:t>	- </a:t>
            </a:r>
            <a:r>
              <a:rPr lang="cs-CZ" dirty="0" err="1" smtClean="0"/>
              <a:t>RandomizedSearchCV</a:t>
            </a:r>
            <a:r>
              <a:rPr lang="cs-CZ" dirty="0" smtClean="0"/>
              <a:t> </a:t>
            </a:r>
            <a:r>
              <a:rPr lang="cs-CZ" dirty="0" err="1" smtClean="0"/>
              <a:t>with</a:t>
            </a:r>
            <a:r>
              <a:rPr lang="cs-CZ" dirty="0" smtClean="0"/>
              <a:t> </a:t>
            </a:r>
            <a:r>
              <a:rPr lang="cs-CZ" dirty="0" err="1"/>
              <a:t>Ridge</a:t>
            </a:r>
            <a:r>
              <a:rPr lang="cs-CZ" dirty="0"/>
              <a:t> has </a:t>
            </a:r>
            <a:r>
              <a:rPr lang="cs-CZ" dirty="0" err="1"/>
              <a:t>resulted</a:t>
            </a:r>
            <a:r>
              <a:rPr lang="cs-CZ" dirty="0"/>
              <a:t> </a:t>
            </a:r>
            <a:r>
              <a:rPr lang="cs-CZ" dirty="0" err="1"/>
              <a:t>with</a:t>
            </a:r>
            <a:r>
              <a:rPr lang="cs-CZ" dirty="0"/>
              <a:t> RMSE </a:t>
            </a:r>
            <a:r>
              <a:rPr lang="cs-CZ" dirty="0" err="1"/>
              <a:t>of</a:t>
            </a:r>
            <a:r>
              <a:rPr lang="cs-CZ" dirty="0"/>
              <a:t> </a:t>
            </a:r>
            <a:r>
              <a:rPr lang="cs-CZ" dirty="0" smtClean="0"/>
              <a:t>1116.993353559343</a:t>
            </a:r>
            <a:endParaRPr lang="en-US" dirty="0" smtClean="0"/>
          </a:p>
          <a:p>
            <a:endParaRPr lang="en-US" dirty="0" smtClean="0"/>
          </a:p>
          <a:p>
            <a:r>
              <a:rPr lang="en-US" dirty="0" smtClean="0"/>
              <a:t>Decision </a:t>
            </a:r>
            <a:r>
              <a:rPr lang="en-US" dirty="0" smtClean="0"/>
              <a:t>Tree </a:t>
            </a:r>
            <a:r>
              <a:rPr lang="en-US" dirty="0" smtClean="0"/>
              <a:t>has resulted with RMSE of </a:t>
            </a:r>
            <a:r>
              <a:rPr lang="fi-FI" dirty="0" smtClean="0"/>
              <a:t>1103.6182109310132 and with </a:t>
            </a:r>
            <a:r>
              <a:rPr lang="fi-FI" dirty="0" err="1" smtClean="0"/>
              <a:t>hypertuned</a:t>
            </a:r>
            <a:r>
              <a:rPr lang="fi-FI" dirty="0" smtClean="0"/>
              <a:t>, </a:t>
            </a:r>
            <a:r>
              <a:rPr lang="fi-FI" dirty="0" err="1" smtClean="0"/>
              <a:t>it’s</a:t>
            </a:r>
            <a:r>
              <a:rPr lang="fi-FI" dirty="0" smtClean="0"/>
              <a:t> </a:t>
            </a:r>
            <a:r>
              <a:rPr lang="cs-CZ" dirty="0" smtClean="0"/>
              <a:t>1085.1691970044897.</a:t>
            </a:r>
            <a:endParaRPr lang="en-US" dirty="0" smtClean="0"/>
          </a:p>
          <a:p>
            <a:r>
              <a:rPr lang="hu-HU" dirty="0"/>
              <a:t>When plotted for feature importance </a:t>
            </a:r>
            <a:r>
              <a:rPr lang="hu-HU" dirty="0" smtClean="0"/>
              <a:t>Item_MRP </a:t>
            </a:r>
            <a:r>
              <a:rPr lang="hu-HU" dirty="0"/>
              <a:t>and </a:t>
            </a:r>
            <a:r>
              <a:rPr lang="hu-HU" dirty="0" smtClean="0"/>
              <a:t>Outlet_type_0 </a:t>
            </a:r>
            <a:r>
              <a:rPr lang="hu-HU" dirty="0"/>
              <a:t>has shown high importance.</a:t>
            </a:r>
            <a:endParaRPr lang="en-US" dirty="0"/>
          </a:p>
          <a:p>
            <a:endParaRPr lang="en-US" dirty="0" smtClean="0"/>
          </a:p>
          <a:p>
            <a:r>
              <a:rPr lang="en-US" dirty="0" smtClean="0"/>
              <a:t>Random Forest </a:t>
            </a:r>
            <a:r>
              <a:rPr lang="en-US" dirty="0"/>
              <a:t>resulted with RMSE of </a:t>
            </a:r>
            <a:r>
              <a:rPr lang="fi-FI" dirty="0" smtClean="0"/>
              <a:t>1088.9521464102056 and with </a:t>
            </a:r>
            <a:r>
              <a:rPr lang="fi-FI" dirty="0" err="1" smtClean="0"/>
              <a:t>hypertuned</a:t>
            </a:r>
            <a:r>
              <a:rPr lang="fi-FI" dirty="0" smtClean="0"/>
              <a:t>, </a:t>
            </a:r>
            <a:r>
              <a:rPr lang="fi-FI" dirty="0" err="1" smtClean="0"/>
              <a:t>it’s</a:t>
            </a:r>
            <a:r>
              <a:rPr lang="fi-FI" dirty="0" smtClean="0"/>
              <a:t> 1080.2740112559875.</a:t>
            </a:r>
            <a:endParaRPr lang="en-US" dirty="0" smtClean="0"/>
          </a:p>
          <a:p>
            <a:r>
              <a:rPr lang="hu-HU" dirty="0"/>
              <a:t>When plotted for feature importance Item_MRP and Outlet_type_0 has shown high importance.</a:t>
            </a:r>
            <a:endParaRPr lang="en-US" dirty="0"/>
          </a:p>
          <a:p>
            <a:endParaRPr lang="en-US" dirty="0"/>
          </a:p>
          <a:p>
            <a:endParaRPr lang="en-US" dirty="0">
              <a:solidFill>
                <a:srgbClr val="000000"/>
              </a:solidFill>
              <a:latin typeface="Helvetica Neue"/>
            </a:endParaRPr>
          </a:p>
        </p:txBody>
      </p:sp>
      <p:sp>
        <p:nvSpPr>
          <p:cNvPr id="2" name="Footer Placeholder 1"/>
          <p:cNvSpPr>
            <a:spLocks noGrp="1"/>
          </p:cNvSpPr>
          <p:nvPr>
            <p:ph type="ftr" sz="quarter" idx="11"/>
          </p:nvPr>
        </p:nvSpPr>
        <p:spPr/>
        <p:txBody>
          <a:bodyPr/>
          <a:lstStyle/>
          <a:p>
            <a:r>
              <a:rPr lang="en-US" smtClean="0"/>
              <a:t>I526-Spring2018 (Arijit Sinha &amp; Ritesh Tandon)</a:t>
            </a:r>
            <a:endParaRPr lang="en-US"/>
          </a:p>
        </p:txBody>
      </p:sp>
    </p:spTree>
    <p:extLst>
      <p:ext uri="{BB962C8B-B14F-4D97-AF65-F5344CB8AC3E}">
        <p14:creationId xmlns:p14="http://schemas.microsoft.com/office/powerpoint/2010/main" val="2253486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6983" y="217835"/>
            <a:ext cx="10810562" cy="6463309"/>
          </a:xfrm>
          <a:prstGeom prst="rect">
            <a:avLst/>
          </a:prstGeom>
        </p:spPr>
        <p:txBody>
          <a:bodyPr wrap="square">
            <a:spAutoFit/>
          </a:bodyPr>
          <a:lstStyle/>
          <a:p>
            <a:r>
              <a:rPr lang="en-US" b="1" dirty="0" smtClean="0">
                <a:solidFill>
                  <a:srgbClr val="000000"/>
                </a:solidFill>
                <a:latin typeface="Helvetica Neue"/>
              </a:rPr>
              <a:t>Results </a:t>
            </a:r>
            <a:r>
              <a:rPr lang="mr-IN" b="1" dirty="0" smtClean="0">
                <a:solidFill>
                  <a:srgbClr val="000000"/>
                </a:solidFill>
                <a:latin typeface="Helvetica Neue"/>
              </a:rPr>
              <a:t>–</a:t>
            </a:r>
            <a:r>
              <a:rPr lang="en-US" b="1" dirty="0" smtClean="0">
                <a:solidFill>
                  <a:srgbClr val="000000"/>
                </a:solidFill>
                <a:latin typeface="Helvetica Neue"/>
              </a:rPr>
              <a:t> </a:t>
            </a:r>
          </a:p>
          <a:p>
            <a:endParaRPr lang="en-US" dirty="0"/>
          </a:p>
          <a:p>
            <a:r>
              <a:rPr lang="en-US" b="1" dirty="0"/>
              <a:t>Model Evaluation</a:t>
            </a:r>
            <a:r>
              <a:rPr lang="en-US" dirty="0"/>
              <a:t> - After all the experiments and results </a:t>
            </a:r>
            <a:r>
              <a:rPr lang="en-US" dirty="0" smtClean="0"/>
              <a:t>captured, “</a:t>
            </a:r>
            <a:r>
              <a:rPr lang="en-US" dirty="0" err="1" smtClean="0"/>
              <a:t>RandomForestRegressor</a:t>
            </a:r>
            <a:r>
              <a:rPr lang="en-US" dirty="0" smtClean="0"/>
              <a:t> </a:t>
            </a:r>
            <a:r>
              <a:rPr lang="en-US" dirty="0"/>
              <a:t>with </a:t>
            </a:r>
            <a:r>
              <a:rPr lang="en-US" dirty="0" err="1"/>
              <a:t>H</a:t>
            </a:r>
            <a:r>
              <a:rPr lang="en-US" dirty="0" err="1" smtClean="0"/>
              <a:t>ypertuning</a:t>
            </a:r>
            <a:r>
              <a:rPr lang="en-US" dirty="0" smtClean="0"/>
              <a:t>”</a:t>
            </a:r>
          </a:p>
          <a:p>
            <a:r>
              <a:rPr lang="en-US" dirty="0" smtClean="0"/>
              <a:t>model has provided better predictions in comparison with other models.</a:t>
            </a:r>
            <a:endParaRPr lang="en-US" dirty="0"/>
          </a:p>
          <a:p>
            <a:endParaRPr lang="en-US" dirty="0" smtClean="0">
              <a:solidFill>
                <a:srgbClr val="000000"/>
              </a:solidFill>
              <a:latin typeface="Helvetica Neue"/>
            </a:endParaRPr>
          </a:p>
          <a:p>
            <a:r>
              <a:rPr lang="en-US" dirty="0" smtClean="0">
                <a:solidFill>
                  <a:srgbClr val="000000"/>
                </a:solidFill>
                <a:latin typeface="Helvetica Neue"/>
              </a:rPr>
              <a:t>Consolidated Results of Model and their RMSE scores -</a:t>
            </a:r>
            <a:endParaRPr lang="en-US" b="0" i="0" dirty="0" smtClean="0">
              <a:solidFill>
                <a:srgbClr val="000000"/>
              </a:solidFill>
              <a:effectLst/>
              <a:latin typeface="Helvetica Neue"/>
            </a:endParaRPr>
          </a:p>
          <a:p>
            <a:endParaRPr lang="en-US" b="0" i="0" dirty="0" smtClean="0">
              <a:solidFill>
                <a:srgbClr val="000000"/>
              </a:solidFill>
              <a:effectLst/>
              <a:latin typeface="Helvetica Neue"/>
            </a:endParaRPr>
          </a:p>
          <a:p>
            <a:pPr marL="285750" indent="-285750">
              <a:buFont typeface="Arial"/>
              <a:buChar char="•"/>
            </a:pPr>
            <a:r>
              <a:rPr lang="en-US" dirty="0" smtClean="0"/>
              <a:t>Base </a:t>
            </a:r>
            <a:r>
              <a:rPr lang="en-US" dirty="0"/>
              <a:t>model (RMSE - 1133.786612)</a:t>
            </a:r>
          </a:p>
          <a:p>
            <a:pPr marL="285750" indent="-285750">
              <a:buFont typeface="Arial"/>
              <a:buChar char="•"/>
            </a:pPr>
            <a:r>
              <a:rPr lang="en-US" dirty="0" smtClean="0"/>
              <a:t>Ridge</a:t>
            </a:r>
            <a:r>
              <a:rPr lang="en-US" dirty="0"/>
              <a:t>(RMSE - 1116.984991)</a:t>
            </a:r>
          </a:p>
          <a:p>
            <a:pPr marL="285750" indent="-285750">
              <a:buFont typeface="Arial"/>
              <a:buChar char="•"/>
            </a:pPr>
            <a:r>
              <a:rPr lang="en-US" dirty="0" smtClean="0"/>
              <a:t> </a:t>
            </a:r>
            <a:r>
              <a:rPr lang="en-US" dirty="0" smtClean="0"/>
              <a:t>Lasso </a:t>
            </a:r>
            <a:r>
              <a:rPr lang="en-US" dirty="0"/>
              <a:t>(RMSE - 1116.983860)</a:t>
            </a:r>
          </a:p>
          <a:p>
            <a:pPr marL="285750" indent="-285750">
              <a:buFont typeface="Arial"/>
              <a:buChar char="•"/>
            </a:pPr>
            <a:r>
              <a:rPr lang="en-US" dirty="0" smtClean="0"/>
              <a:t>Ridge </a:t>
            </a:r>
            <a:r>
              <a:rPr lang="en-US" dirty="0"/>
              <a:t>with Grid Search (RMSE - 1116.993359)</a:t>
            </a:r>
          </a:p>
          <a:p>
            <a:pPr marL="285750" indent="-285750">
              <a:buFont typeface="Arial"/>
              <a:buChar char="•"/>
            </a:pPr>
            <a:r>
              <a:rPr lang="en-US" dirty="0" smtClean="0"/>
              <a:t> </a:t>
            </a:r>
            <a:r>
              <a:rPr lang="en-US" dirty="0" smtClean="0"/>
              <a:t>Ridge </a:t>
            </a:r>
            <a:r>
              <a:rPr lang="en-US" dirty="0"/>
              <a:t>with Random Search (RMSE -1116.993354)</a:t>
            </a:r>
          </a:p>
          <a:p>
            <a:pPr marL="285750" indent="-285750">
              <a:buFont typeface="Arial"/>
              <a:buChar char="•"/>
            </a:pPr>
            <a:r>
              <a:rPr lang="en-US" dirty="0" smtClean="0"/>
              <a:t>LR </a:t>
            </a:r>
            <a:r>
              <a:rPr lang="en-US" dirty="0"/>
              <a:t>after feature selection(RMSE -1116.809449)</a:t>
            </a:r>
          </a:p>
          <a:p>
            <a:pPr marL="285750" indent="-285750">
              <a:buFont typeface="Arial"/>
              <a:buChar char="•"/>
            </a:pPr>
            <a:r>
              <a:rPr lang="en-US" dirty="0" smtClean="0"/>
              <a:t> </a:t>
            </a:r>
            <a:r>
              <a:rPr lang="en-US" dirty="0" smtClean="0"/>
              <a:t>Decision </a:t>
            </a:r>
            <a:r>
              <a:rPr lang="en-US" dirty="0"/>
              <a:t>Tree without Tuned (RMSE -1103.618211)</a:t>
            </a:r>
          </a:p>
          <a:p>
            <a:pPr marL="285750" indent="-285750">
              <a:buFont typeface="Arial"/>
              <a:buChar char="•"/>
            </a:pPr>
            <a:r>
              <a:rPr lang="en-US" dirty="0" smtClean="0"/>
              <a:t> </a:t>
            </a:r>
            <a:r>
              <a:rPr lang="en-US" dirty="0" smtClean="0"/>
              <a:t>Decision </a:t>
            </a:r>
            <a:r>
              <a:rPr lang="en-US" dirty="0"/>
              <a:t>Tree with Hyper Parameter Tuned (RMSE -1085.169197)</a:t>
            </a:r>
          </a:p>
          <a:p>
            <a:pPr marL="285750" indent="-285750">
              <a:buFont typeface="Arial"/>
              <a:buChar char="•"/>
            </a:pPr>
            <a:r>
              <a:rPr lang="en-US" dirty="0" smtClean="0"/>
              <a:t> </a:t>
            </a:r>
            <a:r>
              <a:rPr lang="en-US" dirty="0" smtClean="0"/>
              <a:t>Random </a:t>
            </a:r>
            <a:r>
              <a:rPr lang="en-US" dirty="0"/>
              <a:t>Forest without Tuned    (RMSE -1088.952146</a:t>
            </a:r>
            <a:r>
              <a:rPr lang="en-US" dirty="0" smtClean="0"/>
              <a:t>)Random </a:t>
            </a:r>
            <a:r>
              <a:rPr lang="en-US" dirty="0"/>
              <a:t>Forest with Hyper Parameter Tuned (RMSE -1080.274011)</a:t>
            </a:r>
          </a:p>
          <a:p>
            <a:pPr marL="285750" indent="-285750">
              <a:buFontTx/>
              <a:buChar char="-"/>
            </a:pPr>
            <a:endParaRPr lang="en-US" b="0" i="0" dirty="0" smtClean="0">
              <a:solidFill>
                <a:srgbClr val="000000"/>
              </a:solidFill>
              <a:effectLst/>
              <a:latin typeface="Helvetica Neue"/>
            </a:endParaRPr>
          </a:p>
          <a:p>
            <a:r>
              <a:rPr lang="en-US" b="1" dirty="0" smtClean="0"/>
              <a:t>Model Significance </a:t>
            </a:r>
            <a:r>
              <a:rPr lang="mr-IN" b="1" dirty="0" smtClean="0"/>
              <a:t>–</a:t>
            </a:r>
            <a:r>
              <a:rPr lang="en-US" b="1" dirty="0" smtClean="0"/>
              <a:t> </a:t>
            </a:r>
            <a:r>
              <a:rPr lang="en-US" dirty="0" smtClean="0"/>
              <a:t>Significance of tw</a:t>
            </a:r>
            <a:r>
              <a:rPr lang="en-US" dirty="0" smtClean="0"/>
              <a:t>o best models </a:t>
            </a:r>
            <a:r>
              <a:rPr lang="en-US" dirty="0" err="1" smtClean="0"/>
              <a:t>DecisionTree</a:t>
            </a:r>
            <a:r>
              <a:rPr lang="en-US" dirty="0" smtClean="0"/>
              <a:t> and </a:t>
            </a:r>
            <a:r>
              <a:rPr lang="en-US" dirty="0" err="1" smtClean="0"/>
              <a:t>RandomForest</a:t>
            </a:r>
            <a:endParaRPr lang="en-US" b="1" dirty="0"/>
          </a:p>
          <a:p>
            <a:r>
              <a:rPr lang="en-US" dirty="0" smtClean="0"/>
              <a:t>The p-value is 0.00000 for a t-score of -21.46703. The two machine learning pipelines are different (reject H0) (</a:t>
            </a:r>
            <a:r>
              <a:rPr lang="en-US" dirty="0" err="1" smtClean="0"/>
              <a:t>t_score</a:t>
            </a:r>
            <a:r>
              <a:rPr lang="en-US" dirty="0" smtClean="0"/>
              <a:t>, </a:t>
            </a:r>
            <a:r>
              <a:rPr lang="en-US" dirty="0" err="1" smtClean="0"/>
              <a:t>p_value</a:t>
            </a:r>
            <a:r>
              <a:rPr lang="en-US" dirty="0" smtClean="0"/>
              <a:t>) = (-21.47, 0.00000). Machine learning Random Forest model is better than Decision Tree.</a:t>
            </a:r>
            <a:endParaRPr lang="en-US" i="0" dirty="0" smtClean="0">
              <a:solidFill>
                <a:srgbClr val="000000"/>
              </a:solidFill>
              <a:effectLst/>
              <a:latin typeface="Helvetica Neue"/>
            </a:endParaRPr>
          </a:p>
          <a:p>
            <a:endParaRPr lang="en-US" b="0" i="0" dirty="0" smtClean="0">
              <a:solidFill>
                <a:srgbClr val="000000"/>
              </a:solidFill>
              <a:effectLst/>
              <a:latin typeface="Helvetica Neue"/>
            </a:endParaRPr>
          </a:p>
          <a:p>
            <a:endParaRPr lang="en-US" b="0" i="0" dirty="0">
              <a:solidFill>
                <a:srgbClr val="000000"/>
              </a:solidFill>
              <a:effectLst/>
              <a:latin typeface="Helvetica Neue"/>
            </a:endParaRPr>
          </a:p>
        </p:txBody>
      </p:sp>
      <p:sp>
        <p:nvSpPr>
          <p:cNvPr id="2" name="Footer Placeholder 1"/>
          <p:cNvSpPr>
            <a:spLocks noGrp="1"/>
          </p:cNvSpPr>
          <p:nvPr>
            <p:ph type="ftr" sz="quarter" idx="11"/>
          </p:nvPr>
        </p:nvSpPr>
        <p:spPr/>
        <p:txBody>
          <a:bodyPr/>
          <a:lstStyle/>
          <a:p>
            <a:r>
              <a:rPr lang="en-US" smtClean="0"/>
              <a:t>I526-Spring2018 (Arijit Sinha &amp; Ritesh Tandon)</a:t>
            </a:r>
            <a:endParaRPr lang="en-US"/>
          </a:p>
        </p:txBody>
      </p:sp>
    </p:spTree>
    <p:extLst>
      <p:ext uri="{BB962C8B-B14F-4D97-AF65-F5344CB8AC3E}">
        <p14:creationId xmlns:p14="http://schemas.microsoft.com/office/powerpoint/2010/main" val="3891800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762</TotalTime>
  <Words>393</Words>
  <Application>Microsoft Macintosh PowerPoint</Application>
  <PresentationFormat>Custom</PresentationFormat>
  <Paragraphs>114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Ritesh Tandon</dc:creator>
  <cp:lastModifiedBy>Arijit Sinha</cp:lastModifiedBy>
  <cp:revision>45</cp:revision>
  <dcterms:created xsi:type="dcterms:W3CDTF">2018-04-25T18:43:22Z</dcterms:created>
  <dcterms:modified xsi:type="dcterms:W3CDTF">2018-04-26T07:40:07Z</dcterms:modified>
</cp:coreProperties>
</file>