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2" r:id="rId3"/>
    <p:sldId id="263" r:id="rId4"/>
    <p:sldId id="261" r:id="rId5"/>
    <p:sldId id="264" r:id="rId6"/>
    <p:sldId id="260" r:id="rId7"/>
    <p:sldId id="275" r:id="rId8"/>
    <p:sldId id="276" r:id="rId9"/>
    <p:sldId id="268" r:id="rId10"/>
    <p:sldId id="277" r:id="rId11"/>
    <p:sldId id="269" r:id="rId12"/>
    <p:sldId id="270" r:id="rId13"/>
    <p:sldId id="27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8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DB9FB8-118F-2B4E-9D9C-09C1535833BC}" type="datetimeFigureOut">
              <a:rPr lang="en-US" smtClean="0"/>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B9FB8-118F-2B4E-9D9C-09C1535833BC}" type="datetimeFigureOut">
              <a:rPr lang="en-US" smtClean="0"/>
              <a:t>7/30/20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DB9FB8-118F-2B4E-9D9C-09C1535833BC}" type="datetimeFigureOut">
              <a:rPr lang="en-US" smtClean="0"/>
              <a:t>7/30/20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DB9FB8-118F-2B4E-9D9C-09C1535833BC}" type="datetimeFigureOut">
              <a:rPr lang="en-US" smtClean="0"/>
              <a:t>7/30/20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DB9FB8-118F-2B4E-9D9C-09C1535833BC}" type="datetimeFigureOut">
              <a:rPr lang="en-US" smtClean="0"/>
              <a:t>7/30/20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B9FB8-118F-2B4E-9D9C-09C1535833BC}" type="datetimeFigureOut">
              <a:rPr lang="en-US" smtClean="0"/>
              <a:t>7/30/20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B9FB8-118F-2B4E-9D9C-09C1535833BC}" type="datetimeFigureOut">
              <a:rPr lang="en-US" smtClean="0"/>
              <a:t>7/30/20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DB9FB8-118F-2B4E-9D9C-09C1535833BC}" type="datetimeFigureOut">
              <a:rPr lang="en-US" smtClean="0"/>
              <a:t>7/30/20</a:t>
            </a:fld>
            <a:endParaRPr lang="en-US"/>
          </a:p>
        </p:txBody>
      </p:sp>
      <p:sp>
        <p:nvSpPr>
          <p:cNvPr id="9" name="Slide Number Placeholder 8"/>
          <p:cNvSpPr>
            <a:spLocks noGrp="1"/>
          </p:cNvSpPr>
          <p:nvPr>
            <p:ph type="sldNum" sz="quarter" idx="11"/>
          </p:nvPr>
        </p:nvSpPr>
        <p:spPr/>
        <p:txBody>
          <a:bodyPr/>
          <a:lstStyle/>
          <a:p>
            <a:fld id="{2602452F-BBFA-8F47-BD3D-2B6C592D529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602452F-BBFA-8F47-BD3D-2B6C592D529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DB9FB8-118F-2B4E-9D9C-09C1535833BC}" type="datetimeFigureOut">
              <a:rPr lang="en-US" smtClean="0"/>
              <a:t>7/30/20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75290"/>
            <a:ext cx="9144000" cy="1299334"/>
          </a:xfrm>
        </p:spPr>
        <p:txBody>
          <a:bodyPr/>
          <a:lstStyle/>
          <a:p>
            <a:r>
              <a:rPr lang="en-US" sz="4800" b="1" u="sng" dirty="0"/>
              <a:t>Capstone Project </a:t>
            </a:r>
            <a:r>
              <a:rPr lang="en-US" sz="4800" b="1" u="sng" dirty="0" smtClean="0"/>
              <a:t>2: </a:t>
            </a:r>
            <a:br>
              <a:rPr lang="en-US" sz="4800" b="1" u="sng" dirty="0" smtClean="0"/>
            </a:br>
            <a:r>
              <a:rPr lang="en-US" sz="4800" b="1" u="sng" dirty="0"/>
              <a:t/>
            </a:r>
            <a:br>
              <a:rPr lang="en-US" sz="4800" b="1" u="sng" dirty="0"/>
            </a:br>
            <a:r>
              <a:rPr lang="en-US" sz="4800" b="1" dirty="0" smtClean="0"/>
              <a:t>Fake News Prediction</a:t>
            </a:r>
            <a:endParaRPr lang="en-US" sz="4800" dirty="0"/>
          </a:p>
        </p:txBody>
      </p:sp>
    </p:spTree>
    <p:extLst>
      <p:ext uri="{BB962C8B-B14F-4D97-AF65-F5344CB8AC3E}">
        <p14:creationId xmlns:p14="http://schemas.microsoft.com/office/powerpoint/2010/main" val="188493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74346"/>
          </a:xfrm>
        </p:spPr>
        <p:txBody>
          <a:bodyPr/>
          <a:lstStyle/>
          <a:p>
            <a:r>
              <a:rPr lang="en-US" dirty="0" smtClean="0"/>
              <a:t>Inferential Statistics</a:t>
            </a:r>
            <a:endParaRPr lang="en-US" dirty="0"/>
          </a:p>
        </p:txBody>
      </p:sp>
      <p:sp>
        <p:nvSpPr>
          <p:cNvPr id="3" name="Content Placeholder 2"/>
          <p:cNvSpPr>
            <a:spLocks noGrp="1"/>
          </p:cNvSpPr>
          <p:nvPr>
            <p:ph idx="1"/>
          </p:nvPr>
        </p:nvSpPr>
        <p:spPr>
          <a:xfrm>
            <a:off x="457200" y="1148984"/>
            <a:ext cx="4955867" cy="5034365"/>
          </a:xfrm>
        </p:spPr>
        <p:txBody>
          <a:bodyPr>
            <a:normAutofit fontScale="77500" lnSpcReduction="20000"/>
          </a:bodyPr>
          <a:lstStyle/>
          <a:p>
            <a:pPr marL="114300" indent="0" fontAlgn="base" latinLnBrk="1">
              <a:buNone/>
            </a:pPr>
            <a:r>
              <a:rPr lang="en-US" b="1" dirty="0"/>
              <a:t>Correlation between '</a:t>
            </a:r>
            <a:r>
              <a:rPr lang="en-US" b="1" dirty="0" err="1"/>
              <a:t>textlen</a:t>
            </a:r>
            <a:r>
              <a:rPr lang="en-US" b="1" dirty="0"/>
              <a:t>' and ‘sentiment’:</a:t>
            </a:r>
            <a:endParaRPr lang="en-US" dirty="0"/>
          </a:p>
          <a:p>
            <a:r>
              <a:rPr lang="en-US" dirty="0"/>
              <a:t>Calculating for high correlation data from dataset, for '</a:t>
            </a:r>
            <a:r>
              <a:rPr lang="en-US" dirty="0" err="1"/>
              <a:t>textlen</a:t>
            </a:r>
            <a:r>
              <a:rPr lang="en-US" dirty="0"/>
              <a:t>', 'sentiment', we find that the </a:t>
            </a:r>
            <a:r>
              <a:rPr lang="en-US" dirty="0" err="1"/>
              <a:t>coeff</a:t>
            </a:r>
            <a:r>
              <a:rPr lang="en-US" dirty="0"/>
              <a:t> values is 0.01971846321212139 and p-value is 0.004688487215723314. There is very less correlation (0.0197) between the text length and sentiments calculated. </a:t>
            </a:r>
            <a:endParaRPr lang="en-US" dirty="0" smtClean="0"/>
          </a:p>
          <a:p>
            <a:endParaRPr lang="en-US" dirty="0"/>
          </a:p>
          <a:p>
            <a:pPr marL="114300" indent="0">
              <a:buNone/>
            </a:pPr>
            <a:r>
              <a:rPr lang="en-US" dirty="0" smtClean="0"/>
              <a:t>Chi</a:t>
            </a:r>
            <a:r>
              <a:rPr lang="en-US" dirty="0"/>
              <a:t>-Squared Test Statistics: Assumed Hypothesis as below.</a:t>
            </a:r>
            <a:endParaRPr lang="en-US" b="1" i="1" dirty="0"/>
          </a:p>
          <a:p>
            <a:pPr lvl="0"/>
            <a:r>
              <a:rPr lang="en-US" dirty="0"/>
              <a:t>Null Hypothesis (H0): The samples with positive values are of same positive sentiments.</a:t>
            </a:r>
          </a:p>
          <a:p>
            <a:pPr lvl="0"/>
            <a:r>
              <a:rPr lang="en-US" dirty="0"/>
              <a:t>Alternate Hypothesis (H1): The samples with positive values sentiments are different from each other.</a:t>
            </a:r>
          </a:p>
          <a:p>
            <a:pPr marL="114300" indent="0">
              <a:buNone/>
            </a:pPr>
            <a:r>
              <a:rPr lang="en-US" dirty="0"/>
              <a:t>We find that </a:t>
            </a:r>
            <a:r>
              <a:rPr lang="en-US" dirty="0" err="1"/>
              <a:t>dof</a:t>
            </a:r>
            <a:r>
              <a:rPr lang="en-US" dirty="0"/>
              <a:t>=7806 0.10947413801013585 probability=0.950, critical=8012.652, stat=0.000 Independent (fail to reject H0) significance=0.050, p=1.000 Independent (fail to reject H0) We can conclude that sample with positive values are of same positive sentiments.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278543" y="1103630"/>
            <a:ext cx="2971800" cy="1828800"/>
          </a:xfrm>
          <a:prstGeom prst="rect">
            <a:avLst/>
          </a:prstGeom>
          <a:noFill/>
          <a:ln>
            <a:noFill/>
          </a:ln>
        </p:spPr>
      </p:pic>
    </p:spTree>
    <p:extLst>
      <p:ext uri="{BB962C8B-B14F-4D97-AF65-F5344CB8AC3E}">
        <p14:creationId xmlns:p14="http://schemas.microsoft.com/office/powerpoint/2010/main" val="13890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138" cy="1143000"/>
          </a:xfrm>
        </p:spPr>
        <p:txBody>
          <a:bodyPr/>
          <a:lstStyle/>
          <a:p>
            <a:r>
              <a:rPr lang="en-US" sz="3600" b="1" u="sng" dirty="0"/>
              <a:t>Model Building and Implementation </a:t>
            </a:r>
            <a:endParaRPr lang="en-US" sz="3600" dirty="0"/>
          </a:p>
        </p:txBody>
      </p:sp>
      <p:sp>
        <p:nvSpPr>
          <p:cNvPr id="3" name="Content Placeholder 2"/>
          <p:cNvSpPr>
            <a:spLocks noGrp="1"/>
          </p:cNvSpPr>
          <p:nvPr>
            <p:ph idx="1"/>
          </p:nvPr>
        </p:nvSpPr>
        <p:spPr>
          <a:xfrm>
            <a:off x="457200" y="1417638"/>
            <a:ext cx="7620000" cy="4800600"/>
          </a:xfrm>
        </p:spPr>
        <p:txBody>
          <a:bodyPr>
            <a:normAutofit lnSpcReduction="10000"/>
          </a:bodyPr>
          <a:lstStyle/>
          <a:p>
            <a:r>
              <a:rPr lang="en-US" sz="1800" dirty="0"/>
              <a:t>The training dataset is created for COUNT vectors, TF-IDF vectors. In this section, we need to develop a model to predict fake or legit news based on the historical data collected in the training set with labels. </a:t>
            </a:r>
          </a:p>
          <a:p>
            <a:r>
              <a:rPr lang="en-US" sz="1800" dirty="0"/>
              <a:t>Two methods – </a:t>
            </a:r>
            <a:r>
              <a:rPr lang="en-US" sz="1800" dirty="0" err="1"/>
              <a:t>CountVectorizer</a:t>
            </a:r>
            <a:r>
              <a:rPr lang="en-US" sz="1800" dirty="0"/>
              <a:t> and TF-IDF </a:t>
            </a:r>
            <a:r>
              <a:rPr lang="en-US" sz="1800" dirty="0" err="1"/>
              <a:t>Vectorizer</a:t>
            </a:r>
            <a:r>
              <a:rPr lang="en-US" sz="1800" dirty="0"/>
              <a:t>, are used as Count </a:t>
            </a:r>
            <a:r>
              <a:rPr lang="en-US" sz="1800" dirty="0" err="1"/>
              <a:t>Vectorizer</a:t>
            </a:r>
            <a:r>
              <a:rPr lang="en-US" sz="1800" dirty="0"/>
              <a:t> provides the document term matrix, which is transposed tokens, or words in features with count of occurrence of each word</a:t>
            </a:r>
            <a:r>
              <a:rPr lang="en-US" sz="1800" dirty="0" smtClean="0"/>
              <a:t>.</a:t>
            </a:r>
            <a:endParaRPr lang="en-US" dirty="0"/>
          </a:p>
          <a:p>
            <a:r>
              <a:rPr lang="en-US" sz="1800" dirty="0"/>
              <a:t>Model created for Logistics Regression with Count Vectors, Logistics Regression with TF-IDF Vectors, Multinomial Naïve Bayes classifier with Count Vectors with hyper parameter and Multinomial Naïve Bayes classifier with TF-IDF Vectors with hyper parameter. The hyper parameter tuning is done using “</a:t>
            </a:r>
            <a:r>
              <a:rPr lang="en-US" sz="1800" dirty="0" err="1"/>
              <a:t>GridSearchCV</a:t>
            </a:r>
            <a:r>
              <a:rPr lang="en-US" sz="1800" dirty="0"/>
              <a:t>”. The Best parameters resulted as alpha = 0.1. </a:t>
            </a:r>
          </a:p>
          <a:p>
            <a:r>
              <a:rPr lang="en-US" sz="1800" dirty="0"/>
              <a:t>LSTM (long short term memory) neural networks are also used for predicting the fake and legit news classification. This a recurrent neural network, compared to standard and convolutional neural network. Specification used for this model is – maximum number of words is 50000, maximum number of words in each text is 250. The spatialDropout1D value of 0.2, dropout value of 0.1 and recurrent dropout value of 0.1 and activation “</a:t>
            </a:r>
            <a:r>
              <a:rPr lang="en-US" sz="1800" dirty="0" err="1"/>
              <a:t>softmax</a:t>
            </a:r>
            <a:r>
              <a:rPr lang="en-US" sz="1800" dirty="0"/>
              <a:t>”. </a:t>
            </a:r>
          </a:p>
          <a:p>
            <a:pPr marL="114300" indent="0">
              <a:buNone/>
            </a:pPr>
            <a:endParaRPr lang="en-US" dirty="0"/>
          </a:p>
        </p:txBody>
      </p:sp>
    </p:spTree>
    <p:extLst>
      <p:ext uri="{BB962C8B-B14F-4D97-AF65-F5344CB8AC3E}">
        <p14:creationId xmlns:p14="http://schemas.microsoft.com/office/powerpoint/2010/main" val="230809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Performance- </a:t>
            </a:r>
            <a:endParaRPr lang="en-US" dirty="0"/>
          </a:p>
        </p:txBody>
      </p:sp>
      <p:sp>
        <p:nvSpPr>
          <p:cNvPr id="3" name="Content Placeholder 2"/>
          <p:cNvSpPr>
            <a:spLocks noGrp="1"/>
          </p:cNvSpPr>
          <p:nvPr>
            <p:ph idx="1"/>
          </p:nvPr>
        </p:nvSpPr>
        <p:spPr>
          <a:xfrm>
            <a:off x="366480" y="1464138"/>
            <a:ext cx="2899506" cy="712887"/>
          </a:xfrm>
        </p:spPr>
        <p:txBody>
          <a:bodyPr>
            <a:normAutofit/>
          </a:bodyPr>
          <a:lstStyle/>
          <a:p>
            <a:pPr lvl="0"/>
            <a:r>
              <a:rPr lang="en-US" sz="1400" dirty="0"/>
              <a:t>Accuracy scores of each of the </a:t>
            </a:r>
            <a:r>
              <a:rPr lang="en-US" sz="1400" dirty="0" smtClean="0"/>
              <a:t>algorithms.</a:t>
            </a:r>
          </a:p>
          <a:p>
            <a:pPr lvl="0"/>
            <a:endParaRPr lang="en-US" dirty="0"/>
          </a:p>
        </p:txBody>
      </p:sp>
      <p:sp>
        <p:nvSpPr>
          <p:cNvPr id="4" name="Rectangle 3"/>
          <p:cNvSpPr/>
          <p:nvPr/>
        </p:nvSpPr>
        <p:spPr>
          <a:xfrm>
            <a:off x="3722428" y="1418784"/>
            <a:ext cx="4572000" cy="1600438"/>
          </a:xfrm>
          <a:prstGeom prst="rect">
            <a:avLst/>
          </a:prstGeom>
        </p:spPr>
        <p:txBody>
          <a:bodyPr>
            <a:spAutoFit/>
          </a:bodyPr>
          <a:lstStyle/>
          <a:p>
            <a:r>
              <a:rPr lang="en-US" sz="1400" dirty="0"/>
              <a:t>Best results from the above accuracy score is of – Logistic Regression with Count Vectors. Below we can see the ROC Accuracy is 0.95. </a:t>
            </a:r>
          </a:p>
          <a:p>
            <a:r>
              <a:rPr lang="en-US" sz="1400" dirty="0"/>
              <a:t>In the confusion matrix, as shown in fig16</a:t>
            </a:r>
          </a:p>
          <a:p>
            <a:pPr lvl="0"/>
            <a:r>
              <a:rPr lang="en-US" sz="1400" dirty="0"/>
              <a:t>True positive is 2944 and True Negative is 2945.</a:t>
            </a:r>
          </a:p>
          <a:p>
            <a:pPr lvl="0"/>
            <a:r>
              <a:rPr lang="en-US" sz="1400" dirty="0"/>
              <a:t>Type I – False negative is 120 and Type II – False positive is 160.</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28268" y="2997129"/>
            <a:ext cx="4215728" cy="1629046"/>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63471" y="1906560"/>
            <a:ext cx="3304919" cy="1714500"/>
          </a:xfrm>
          <a:prstGeom prst="rect">
            <a:avLst/>
          </a:prstGeom>
          <a:noFill/>
          <a:ln>
            <a:noFill/>
          </a:ln>
        </p:spPr>
      </p:pic>
      <p:sp>
        <p:nvSpPr>
          <p:cNvPr id="7" name="Rectangle 6"/>
          <p:cNvSpPr/>
          <p:nvPr/>
        </p:nvSpPr>
        <p:spPr>
          <a:xfrm>
            <a:off x="396719" y="3999010"/>
            <a:ext cx="3171671" cy="738664"/>
          </a:xfrm>
          <a:prstGeom prst="rect">
            <a:avLst/>
          </a:prstGeom>
        </p:spPr>
        <p:txBody>
          <a:bodyPr wrap="square">
            <a:spAutoFit/>
          </a:bodyPr>
          <a:lstStyle/>
          <a:p>
            <a:r>
              <a:rPr lang="en-US" sz="1400" dirty="0"/>
              <a:t>W</a:t>
            </a:r>
            <a:r>
              <a:rPr lang="en-US" sz="1400" dirty="0" smtClean="0"/>
              <a:t>e </a:t>
            </a:r>
            <a:r>
              <a:rPr lang="en-US" sz="1400" dirty="0"/>
              <a:t>can see that Logistic Regression with Count vector has highest AUC-ROC score of 95%. </a:t>
            </a:r>
          </a:p>
        </p:txBody>
      </p:sp>
      <p:pic>
        <p:nvPicPr>
          <p:cNvPr id="9" name="Picture 8"/>
          <p:cNvPicPr>
            <a:picLocks noChangeAspect="1"/>
          </p:cNvPicPr>
          <p:nvPr/>
        </p:nvPicPr>
        <p:blipFill>
          <a:blip r:embed="rId4"/>
          <a:stretch>
            <a:fillRect/>
          </a:stretch>
        </p:blipFill>
        <p:spPr>
          <a:xfrm>
            <a:off x="405077" y="4792469"/>
            <a:ext cx="4629982" cy="2065531"/>
          </a:xfrm>
          <a:prstGeom prst="rect">
            <a:avLst/>
          </a:prstGeom>
        </p:spPr>
      </p:pic>
    </p:spTree>
    <p:extLst>
      <p:ext uri="{BB962C8B-B14F-4D97-AF65-F5344CB8AC3E}">
        <p14:creationId xmlns:p14="http://schemas.microsoft.com/office/powerpoint/2010/main" val="29706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6904"/>
          </a:xfrm>
        </p:spPr>
        <p:txBody>
          <a:bodyPr/>
          <a:lstStyle/>
          <a:p>
            <a:r>
              <a:rPr lang="en-US" dirty="0" smtClean="0"/>
              <a:t>Conclusion - </a:t>
            </a:r>
            <a:endParaRPr lang="en-US" dirty="0"/>
          </a:p>
        </p:txBody>
      </p:sp>
      <p:sp>
        <p:nvSpPr>
          <p:cNvPr id="3" name="Content Placeholder 2"/>
          <p:cNvSpPr>
            <a:spLocks noGrp="1"/>
          </p:cNvSpPr>
          <p:nvPr>
            <p:ph idx="1"/>
          </p:nvPr>
        </p:nvSpPr>
        <p:spPr>
          <a:xfrm>
            <a:off x="457200" y="1131542"/>
            <a:ext cx="3640401" cy="4800600"/>
          </a:xfrm>
        </p:spPr>
        <p:txBody>
          <a:bodyPr>
            <a:noAutofit/>
          </a:bodyPr>
          <a:lstStyle/>
          <a:p>
            <a:r>
              <a:rPr lang="en-US" sz="1400" dirty="0"/>
              <a:t>There are 20800 records in the training dataset and 5200 records in the test dataset. There are 10413 records, which are labeled as real / valid news and 10387 records are labeled as fake news.</a:t>
            </a:r>
          </a:p>
          <a:p>
            <a:r>
              <a:rPr lang="en-US" sz="1400" dirty="0"/>
              <a:t>Data Preprocessing, was performed on text – attribute with, remove Line Breaks element, remove new Line element, remove Hyperlink element, remove ampersand, remove greater than sign, remove less than sign, remove non-breaking space, remove Emails, remove new line characters, remove distracting single quotes.</a:t>
            </a:r>
          </a:p>
          <a:p>
            <a:r>
              <a:rPr lang="en-US" sz="1400" dirty="0"/>
              <a:t>Created the Count Vector Training and Test dataset with split of 70:30 </a:t>
            </a:r>
            <a:r>
              <a:rPr lang="en-US" sz="1400" dirty="0" smtClean="0"/>
              <a:t>ratio</a:t>
            </a:r>
            <a:endParaRPr lang="en-US" sz="1400" dirty="0"/>
          </a:p>
          <a:p>
            <a:r>
              <a:rPr lang="en-US" sz="1400" dirty="0"/>
              <a:t>“n-Gram” plots for Unigram, Bigram and Trigram, in the unigram, the most common words after </a:t>
            </a:r>
            <a:r>
              <a:rPr lang="en-US" sz="1400" dirty="0" err="1"/>
              <a:t>stopword</a:t>
            </a:r>
            <a:r>
              <a:rPr lang="en-US" sz="1400" dirty="0"/>
              <a:t> and updating </a:t>
            </a:r>
            <a:r>
              <a:rPr lang="en-US" sz="1400" dirty="0" err="1"/>
              <a:t>stopword</a:t>
            </a:r>
            <a:r>
              <a:rPr lang="en-US" sz="1400" dirty="0"/>
              <a:t>, are “trump”, “will” and “one”. In the Bigram, we can see “united states” and “</a:t>
            </a:r>
            <a:r>
              <a:rPr lang="en-US" sz="1400" dirty="0" err="1"/>
              <a:t>donald</a:t>
            </a:r>
            <a:r>
              <a:rPr lang="en-US" sz="1400" dirty="0"/>
              <a:t> trump” and “new york”. In the trigram, we can see the common words are “new york times”, “president Donald trump ” and “new york city”</a:t>
            </a:r>
            <a:r>
              <a:rPr lang="en-US" sz="1400" dirty="0" smtClean="0"/>
              <a:t>.</a:t>
            </a:r>
            <a:endParaRPr lang="en-US" sz="1400" dirty="0"/>
          </a:p>
        </p:txBody>
      </p:sp>
      <p:sp>
        <p:nvSpPr>
          <p:cNvPr id="4" name="Rectangle 3"/>
          <p:cNvSpPr/>
          <p:nvPr/>
        </p:nvSpPr>
        <p:spPr>
          <a:xfrm>
            <a:off x="3976637" y="1131542"/>
            <a:ext cx="4384887" cy="4401204"/>
          </a:xfrm>
          <a:prstGeom prst="rect">
            <a:avLst/>
          </a:prstGeom>
        </p:spPr>
        <p:txBody>
          <a:bodyPr wrap="square">
            <a:spAutoFit/>
          </a:bodyPr>
          <a:lstStyle/>
          <a:p>
            <a:pPr marL="285750" indent="-285750" fontAlgn="base" latinLnBrk="1">
              <a:buFont typeface="Arial"/>
              <a:buChar char="•"/>
            </a:pPr>
            <a:r>
              <a:rPr lang="en-US" sz="1400" dirty="0"/>
              <a:t>T-Statistics of two independent </a:t>
            </a:r>
            <a:r>
              <a:rPr lang="en-US" sz="1400" b="1" dirty="0"/>
              <a:t>sentiments</a:t>
            </a:r>
            <a:r>
              <a:rPr lang="en-US" sz="1400" dirty="0"/>
              <a:t> sample from the population of fake news articles and real news articles. T-stats =3.249, degree of freedom=20561, cv=1.645, p=0.001, alpha = 0.05.  Comparing the critical values to the t-stat, reject the null hypothesis that the means are equal.  Comparing the p-value to alpha, reject the null hypothesis that the means are equal. </a:t>
            </a:r>
          </a:p>
          <a:p>
            <a:pPr marL="285750" indent="-285750">
              <a:buFont typeface="Arial"/>
              <a:buChar char="•"/>
            </a:pPr>
            <a:r>
              <a:rPr lang="en-US" sz="1400" dirty="0"/>
              <a:t>Models created for Logistics Regression with Count Vectors, Logistics Regression with TF-IDF Vectors, Multinomial Naïve Bayes classifier with Count Vectors with hyper parameter and Multinomial Naïve Bayes classifier with TF-IDF Vectors with hyper parameter. The hyper parameter tuning is done using “</a:t>
            </a:r>
            <a:r>
              <a:rPr lang="en-US" sz="1400" dirty="0" err="1"/>
              <a:t>GridSearchCV</a:t>
            </a:r>
            <a:r>
              <a:rPr lang="en-US" sz="1400" dirty="0"/>
              <a:t>”. The Best parameters resulted as alpha = 0.1. LSTM (long short term memory) neural networks is also used for predicting the fake and legit news classification. </a:t>
            </a:r>
          </a:p>
          <a:p>
            <a:pPr marL="285750" indent="-285750">
              <a:buFont typeface="Arial"/>
              <a:buChar char="•"/>
            </a:pPr>
            <a:r>
              <a:rPr lang="en-US" sz="1400" dirty="0"/>
              <a:t>Best results from the above accuracy score are of – Logistic Regression with Count Vectors with ROC Accuracy is 0.95 or AUC-ROC score of 95%. </a:t>
            </a:r>
          </a:p>
        </p:txBody>
      </p:sp>
    </p:spTree>
    <p:extLst>
      <p:ext uri="{BB962C8B-B14F-4D97-AF65-F5344CB8AC3E}">
        <p14:creationId xmlns:p14="http://schemas.microsoft.com/office/powerpoint/2010/main" val="174222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Business Problem Description – </a:t>
            </a:r>
          </a:p>
        </p:txBody>
      </p:sp>
      <p:sp>
        <p:nvSpPr>
          <p:cNvPr id="3" name="Content Placeholder 2"/>
          <p:cNvSpPr>
            <a:spLocks noGrp="1"/>
          </p:cNvSpPr>
          <p:nvPr>
            <p:ph idx="1"/>
          </p:nvPr>
        </p:nvSpPr>
        <p:spPr/>
        <p:txBody>
          <a:bodyPr>
            <a:normAutofit/>
          </a:bodyPr>
          <a:lstStyle/>
          <a:p>
            <a:r>
              <a:rPr lang="en-US" sz="2000" dirty="0"/>
              <a:t>In this era, where social media has so much dominance on knowledge and information across the globe, it is very important to identify if it is a fake or a genuine article, so that the knowledge and information is valuable and can a real education for the society.</a:t>
            </a:r>
          </a:p>
          <a:p>
            <a:pPr lvl="0"/>
            <a:r>
              <a:rPr lang="en-US" sz="2000" dirty="0"/>
              <a:t>With help of NLP (Natural Language processing), we will create a corpus of words from real and fake news articles. This corpus will be used to create a classifier model, which can predict the news/ article to be fake or real. With this model we can focus on the source of these articles and classify them with high confidence that the news or article coming from the source is real or fake. </a:t>
            </a:r>
          </a:p>
          <a:p>
            <a:r>
              <a:rPr lang="en-US" sz="2000" dirty="0"/>
              <a:t>Best prediction model with best parameter for future prediction of the </a:t>
            </a:r>
            <a:r>
              <a:rPr lang="en-US" sz="2000" dirty="0" smtClean="0"/>
              <a:t>fake news </a:t>
            </a:r>
            <a:endParaRPr lang="en-US" sz="2000" dirty="0"/>
          </a:p>
        </p:txBody>
      </p:sp>
    </p:spTree>
    <p:extLst>
      <p:ext uri="{BB962C8B-B14F-4D97-AF65-F5344CB8AC3E}">
        <p14:creationId xmlns:p14="http://schemas.microsoft.com/office/powerpoint/2010/main" val="128213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346" y="140483"/>
            <a:ext cx="8689645" cy="1538883"/>
          </a:xfrm>
          <a:prstGeom prst="rect">
            <a:avLst/>
          </a:prstGeom>
        </p:spPr>
        <p:txBody>
          <a:bodyPr wrap="square">
            <a:spAutoFit/>
          </a:bodyPr>
          <a:lstStyle/>
          <a:p>
            <a:r>
              <a:rPr lang="en-US" sz="4000" spc="-100" dirty="0">
                <a:solidFill>
                  <a:schemeClr val="tx2"/>
                </a:solidFill>
                <a:latin typeface="+mj-lt"/>
                <a:ea typeface="+mj-ea"/>
                <a:cs typeface="+mj-cs"/>
              </a:rPr>
              <a:t>Dataset</a:t>
            </a:r>
            <a:r>
              <a:rPr lang="en-US" b="1" i="0" dirty="0" smtClean="0">
                <a:solidFill>
                  <a:srgbClr val="000000"/>
                </a:solidFill>
                <a:effectLst/>
                <a:latin typeface="Helvetica Neue"/>
              </a:rPr>
              <a:t> </a:t>
            </a:r>
            <a:r>
              <a:rPr lang="en-US" sz="4000" spc="-100" dirty="0">
                <a:solidFill>
                  <a:schemeClr val="tx2"/>
                </a:solidFill>
                <a:latin typeface="+mj-lt"/>
                <a:ea typeface="+mj-ea"/>
                <a:cs typeface="+mj-cs"/>
              </a:rPr>
              <a:t>Details </a:t>
            </a:r>
            <a:r>
              <a:rPr lang="en-US" sz="4000" spc="-100" dirty="0" smtClean="0">
                <a:solidFill>
                  <a:schemeClr val="tx2"/>
                </a:solidFill>
                <a:latin typeface="+mj-lt"/>
                <a:ea typeface="+mj-ea"/>
                <a:cs typeface="+mj-cs"/>
              </a:rPr>
              <a:t>–</a:t>
            </a:r>
            <a:endParaRPr lang="en-US" sz="4000" spc="-100" dirty="0">
              <a:solidFill>
                <a:schemeClr val="tx2"/>
              </a:solidFill>
              <a:latin typeface="+mj-lt"/>
              <a:ea typeface="+mj-ea"/>
              <a:cs typeface="+mj-cs"/>
            </a:endParaRPr>
          </a:p>
          <a:p>
            <a:endParaRPr lang="en-US" dirty="0" smtClean="0"/>
          </a:p>
          <a:p>
            <a:r>
              <a:rPr lang="en-US" dirty="0" smtClean="0"/>
              <a:t>There </a:t>
            </a:r>
            <a:r>
              <a:rPr lang="en-US" dirty="0"/>
              <a:t>are 20800 and 5 attributes. Key features from the dataset are as below from the training </a:t>
            </a:r>
            <a:r>
              <a:rPr lang="en-US" dirty="0" smtClean="0"/>
              <a:t>dataset</a:t>
            </a:r>
          </a:p>
        </p:txBody>
      </p:sp>
      <p:graphicFrame>
        <p:nvGraphicFramePr>
          <p:cNvPr id="5" name="Object 4"/>
          <p:cNvGraphicFramePr>
            <a:graphicFrameLocks noChangeAspect="1"/>
          </p:cNvGraphicFramePr>
          <p:nvPr>
            <p:extLst>
              <p:ext uri="{D42A27DB-BD31-4B8C-83A1-F6EECF244321}">
                <p14:modId xmlns:p14="http://schemas.microsoft.com/office/powerpoint/2010/main" val="1479027502"/>
              </p:ext>
            </p:extLst>
          </p:nvPr>
        </p:nvGraphicFramePr>
        <p:xfrm>
          <a:off x="468729" y="1734968"/>
          <a:ext cx="7998638" cy="4629800"/>
        </p:xfrm>
        <a:graphic>
          <a:graphicData uri="http://schemas.openxmlformats.org/presentationml/2006/ole">
            <mc:AlternateContent xmlns:mc="http://schemas.openxmlformats.org/markup-compatibility/2006">
              <mc:Choice xmlns:v="urn:schemas-microsoft-com:vml" Requires="v">
                <p:oleObj spid="_x0000_s3089" name="Document" r:id="rId4" imgW="6083300" imgH="2057400" progId="Word.Document.12">
                  <p:embed/>
                </p:oleObj>
              </mc:Choice>
              <mc:Fallback>
                <p:oleObj name="Document" r:id="rId4" imgW="6083300" imgH="2057400" progId="Word.Document.12">
                  <p:embed/>
                  <p:pic>
                    <p:nvPicPr>
                      <p:cNvPr id="0" name=""/>
                      <p:cNvPicPr/>
                      <p:nvPr/>
                    </p:nvPicPr>
                    <p:blipFill>
                      <a:blip r:embed="rId5"/>
                      <a:stretch>
                        <a:fillRect/>
                      </a:stretch>
                    </p:blipFill>
                    <p:spPr>
                      <a:xfrm>
                        <a:off x="468729" y="1734968"/>
                        <a:ext cx="7998638" cy="4629800"/>
                      </a:xfrm>
                      <a:prstGeom prst="rect">
                        <a:avLst/>
                      </a:prstGeom>
                    </p:spPr>
                  </p:pic>
                </p:oleObj>
              </mc:Fallback>
            </mc:AlternateContent>
          </a:graphicData>
        </a:graphic>
      </p:graphicFrame>
    </p:spTree>
    <p:extLst>
      <p:ext uri="{BB962C8B-B14F-4D97-AF65-F5344CB8AC3E}">
        <p14:creationId xmlns:p14="http://schemas.microsoft.com/office/powerpoint/2010/main" val="338027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581" y="111075"/>
            <a:ext cx="8335620" cy="6604581"/>
          </a:xfrm>
        </p:spPr>
        <p:txBody>
          <a:bodyPr>
            <a:normAutofit/>
          </a:bodyPr>
          <a:lstStyle/>
          <a:p>
            <a:pPr marL="114300" indent="0">
              <a:buNone/>
            </a:pPr>
            <a:r>
              <a:rPr lang="en-US" sz="2800" b="1" dirty="0">
                <a:latin typeface="Helvetica Neue"/>
              </a:rPr>
              <a:t>Data </a:t>
            </a:r>
            <a:r>
              <a:rPr lang="en-US" sz="2800" b="1" dirty="0" smtClean="0">
                <a:latin typeface="Helvetica Neue"/>
              </a:rPr>
              <a:t>Wrangling</a:t>
            </a:r>
            <a:r>
              <a:rPr lang="en-US" sz="2800" b="1" dirty="0">
                <a:latin typeface="Helvetica Neue"/>
              </a:rPr>
              <a:t> – </a:t>
            </a:r>
            <a:endParaRPr lang="en-US" sz="8000" b="1" dirty="0" smtClean="0">
              <a:latin typeface="Helvetica Neue"/>
            </a:endParaRPr>
          </a:p>
          <a:p>
            <a:pPr lvl="1"/>
            <a:endParaRPr lang="en-US" sz="1400" dirty="0"/>
          </a:p>
          <a:p>
            <a:pPr lvl="1"/>
            <a:r>
              <a:rPr lang="en-US" sz="1400" dirty="0"/>
              <a:t>We have downloaded the dataset provided on the </a:t>
            </a:r>
            <a:r>
              <a:rPr lang="en-US" sz="1400" dirty="0" err="1"/>
              <a:t>Kaggle</a:t>
            </a:r>
            <a:r>
              <a:rPr lang="en-US" sz="1400" dirty="0"/>
              <a:t>; and with our analysis of the data, there are 20800 records in the training dataset and 5200 records in the test dataset. This dataset set has the Author, Title, text and label as the attributes in the dataset </a:t>
            </a:r>
          </a:p>
          <a:p>
            <a:pPr lvl="1"/>
            <a:r>
              <a:rPr lang="en-US" sz="1400" dirty="0"/>
              <a:t>Data Preprocessing, </a:t>
            </a:r>
            <a:r>
              <a:rPr lang="en-US" sz="1400" dirty="0" smtClean="0"/>
              <a:t>steps </a:t>
            </a:r>
            <a:r>
              <a:rPr lang="en-US" sz="1400" dirty="0"/>
              <a:t>will be performing for the text – attribute, Remove Line Breaks element, remove new Line element, remove Hyperlink element, remove ampersand, remove greater than sign, remove less than sign, remove non </a:t>
            </a:r>
            <a:endParaRPr lang="en-US" sz="1400" dirty="0" smtClean="0"/>
          </a:p>
          <a:p>
            <a:pPr lvl="1"/>
            <a:endParaRPr lang="en-US" sz="1400" dirty="0"/>
          </a:p>
          <a:p>
            <a:pPr lvl="1"/>
            <a:endParaRPr lang="en-US" sz="1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3609" y="2394968"/>
            <a:ext cx="7847434" cy="1021748"/>
          </a:xfrm>
          <a:prstGeom prst="rect">
            <a:avLst/>
          </a:prstGeom>
          <a:noFill/>
          <a:ln>
            <a:noFill/>
          </a:ln>
        </p:spPr>
      </p:pic>
      <p:sp>
        <p:nvSpPr>
          <p:cNvPr id="6" name="Rectangle 5"/>
          <p:cNvSpPr/>
          <p:nvPr/>
        </p:nvSpPr>
        <p:spPr>
          <a:xfrm>
            <a:off x="876977" y="3658618"/>
            <a:ext cx="3885915" cy="3108544"/>
          </a:xfrm>
          <a:prstGeom prst="rect">
            <a:avLst/>
          </a:prstGeom>
        </p:spPr>
        <p:txBody>
          <a:bodyPr wrap="square">
            <a:spAutoFit/>
          </a:bodyPr>
          <a:lstStyle/>
          <a:p>
            <a:r>
              <a:rPr lang="en-US" sz="1400" dirty="0" smtClean="0"/>
              <a:t>Plotting </a:t>
            </a:r>
            <a:r>
              <a:rPr lang="en-US" sz="1400" dirty="0"/>
              <a:t>the bar graph to see if check the null records in Author, Title and Text - </a:t>
            </a:r>
          </a:p>
          <a:p>
            <a:pPr lvl="0"/>
            <a:r>
              <a:rPr lang="en-US" sz="1400" dirty="0"/>
              <a:t>Around 1957 records are null for Author</a:t>
            </a:r>
          </a:p>
          <a:p>
            <a:r>
              <a:rPr lang="en-US" sz="1400" dirty="0"/>
              <a:t>Around 558 records are null for </a:t>
            </a:r>
            <a:r>
              <a:rPr lang="en-US" sz="1400" dirty="0" smtClean="0"/>
              <a:t>Title.</a:t>
            </a:r>
          </a:p>
          <a:p>
            <a:r>
              <a:rPr lang="en-US" sz="1400" dirty="0" smtClean="0"/>
              <a:t>To </a:t>
            </a:r>
            <a:r>
              <a:rPr lang="en-US" sz="1400" dirty="0"/>
              <a:t>handle the Null values, replaced Author and Title column as NA and dropped all the NA records. Also removed any text, which has less than 45 characters. Finally we are having 20563 records and 5 attributes.</a:t>
            </a:r>
          </a:p>
          <a:p>
            <a:r>
              <a:rPr lang="en-US" sz="1400" dirty="0"/>
              <a:t>As the dataset is ready, we have split the data between training and test data with 70:30 ratio. Created the Count Vector Training and Test dataset. Created the TFIDF train and test dataset for later in modeling section. </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762893" y="3703968"/>
            <a:ext cx="3296225" cy="2449151"/>
          </a:xfrm>
          <a:prstGeom prst="rect">
            <a:avLst/>
          </a:prstGeom>
          <a:noFill/>
          <a:ln>
            <a:noFill/>
          </a:ln>
        </p:spPr>
      </p:pic>
    </p:spTree>
    <p:extLst>
      <p:ext uri="{BB962C8B-B14F-4D97-AF65-F5344CB8AC3E}">
        <p14:creationId xmlns:p14="http://schemas.microsoft.com/office/powerpoint/2010/main" val="208264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a:t>
            </a:r>
            <a:endParaRPr lang="en-US" dirty="0"/>
          </a:p>
        </p:txBody>
      </p:sp>
      <p:sp>
        <p:nvSpPr>
          <p:cNvPr id="3" name="Content Placeholder 2"/>
          <p:cNvSpPr>
            <a:spLocks noGrp="1"/>
          </p:cNvSpPr>
          <p:nvPr>
            <p:ph idx="1"/>
          </p:nvPr>
        </p:nvSpPr>
        <p:spPr>
          <a:xfrm>
            <a:off x="457200" y="1433903"/>
            <a:ext cx="7949685" cy="818712"/>
          </a:xfrm>
        </p:spPr>
        <p:txBody>
          <a:bodyPr>
            <a:normAutofit/>
          </a:bodyPr>
          <a:lstStyle/>
          <a:p>
            <a:r>
              <a:rPr lang="en-US" sz="1400" dirty="0"/>
              <a:t>A new additional attribute is created to capture the sentiments from the text, used the sentiment polarity API to calculate the values. The values are calculated to -1 to 1, being 1 as positive sentiments and -1 as negative sentiments</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95534" y="2252615"/>
            <a:ext cx="6547089" cy="1254811"/>
          </a:xfrm>
          <a:prstGeom prst="rect">
            <a:avLst/>
          </a:prstGeom>
          <a:noFill/>
          <a:ln>
            <a:noFill/>
          </a:ln>
        </p:spPr>
      </p:pic>
      <p:sp>
        <p:nvSpPr>
          <p:cNvPr id="8" name="Rectangle 7"/>
          <p:cNvSpPr/>
          <p:nvPr/>
        </p:nvSpPr>
        <p:spPr>
          <a:xfrm>
            <a:off x="970534" y="4159238"/>
            <a:ext cx="2204729" cy="1600438"/>
          </a:xfrm>
          <a:prstGeom prst="rect">
            <a:avLst/>
          </a:prstGeom>
        </p:spPr>
        <p:txBody>
          <a:bodyPr wrap="square">
            <a:spAutoFit/>
          </a:bodyPr>
          <a:lstStyle/>
          <a:p>
            <a:r>
              <a:rPr lang="en-US" sz="1400" dirty="0"/>
              <a:t>Plotted the distribution of the sentiments score, it has close to normal distribution, as it seems, it has both positive and negative sentiments almost equally </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3175263" y="3648453"/>
            <a:ext cx="5231621" cy="2856865"/>
          </a:xfrm>
          <a:prstGeom prst="rect">
            <a:avLst/>
          </a:prstGeom>
          <a:noFill/>
          <a:ln>
            <a:noFill/>
          </a:ln>
        </p:spPr>
      </p:pic>
    </p:spTree>
    <p:extLst>
      <p:ext uri="{BB962C8B-B14F-4D97-AF65-F5344CB8AC3E}">
        <p14:creationId xmlns:p14="http://schemas.microsoft.com/office/powerpoint/2010/main" val="374570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smtClean="0"/>
              <a:t>Correlation Plot &amp; </a:t>
            </a:r>
            <a:r>
              <a:rPr lang="en-US" sz="2800" dirty="0" err="1" smtClean="0"/>
              <a:t>WordCloud</a:t>
            </a:r>
            <a:r>
              <a:rPr lang="en-US" sz="2800" dirty="0" smtClean="0"/>
              <a:t>- </a:t>
            </a:r>
            <a:endParaRPr lang="en-US" sz="2800" dirty="0"/>
          </a:p>
        </p:txBody>
      </p:sp>
      <p:sp>
        <p:nvSpPr>
          <p:cNvPr id="4" name="TextBox 3"/>
          <p:cNvSpPr txBox="1"/>
          <p:nvPr/>
        </p:nvSpPr>
        <p:spPr>
          <a:xfrm>
            <a:off x="457201" y="798017"/>
            <a:ext cx="7804930" cy="1200329"/>
          </a:xfrm>
          <a:prstGeom prst="rect">
            <a:avLst/>
          </a:prstGeom>
          <a:noFill/>
        </p:spPr>
        <p:txBody>
          <a:bodyPr wrap="square" rtlCol="0">
            <a:spAutoFit/>
          </a:bodyPr>
          <a:lstStyle/>
          <a:p>
            <a:r>
              <a:rPr lang="en-US" dirty="0"/>
              <a:t>correlation matrix, describing the relation between the attributes, the values of the correlation are between -1 and 1, showing positive and negative correlation. There is not strong correlation between any attributes, but there is a negative correlation of -0.12 between length and label </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38834" y="1998346"/>
            <a:ext cx="3583510" cy="1614907"/>
          </a:xfrm>
          <a:prstGeom prst="rect">
            <a:avLst/>
          </a:prstGeom>
          <a:noFill/>
          <a:ln>
            <a:noFill/>
          </a:ln>
        </p:spPr>
      </p:pic>
      <p:sp>
        <p:nvSpPr>
          <p:cNvPr id="7" name="TextBox 6"/>
          <p:cNvSpPr txBox="1"/>
          <p:nvPr/>
        </p:nvSpPr>
        <p:spPr>
          <a:xfrm>
            <a:off x="457201" y="4036557"/>
            <a:ext cx="3368234" cy="1477328"/>
          </a:xfrm>
          <a:prstGeom prst="rect">
            <a:avLst/>
          </a:prstGeom>
          <a:noFill/>
        </p:spPr>
        <p:txBody>
          <a:bodyPr wrap="square" rtlCol="0">
            <a:spAutoFit/>
          </a:bodyPr>
          <a:lstStyle/>
          <a:p>
            <a:r>
              <a:rPr lang="en-US" dirty="0" err="1"/>
              <a:t>WordCloud</a:t>
            </a:r>
            <a:r>
              <a:rPr lang="en-US" dirty="0"/>
              <a:t> from Train Dataset, creating the word cloud of 50 most common words are “Obama”, followed by “Clinton” and “American”. </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3628871" y="3764435"/>
            <a:ext cx="4633259" cy="2917816"/>
          </a:xfrm>
          <a:prstGeom prst="rect">
            <a:avLst/>
          </a:prstGeom>
          <a:noFill/>
          <a:ln>
            <a:noFill/>
          </a:ln>
        </p:spPr>
      </p:pic>
    </p:spTree>
    <p:extLst>
      <p:ext uri="{BB962C8B-B14F-4D97-AF65-F5344CB8AC3E}">
        <p14:creationId xmlns:p14="http://schemas.microsoft.com/office/powerpoint/2010/main" val="319224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err="1" smtClean="0"/>
              <a:t>Ngarm</a:t>
            </a:r>
            <a:r>
              <a:rPr lang="en-US" sz="2800" dirty="0" smtClean="0"/>
              <a:t> Plot - </a:t>
            </a:r>
            <a:endParaRPr lang="en-US" sz="2800" dirty="0"/>
          </a:p>
        </p:txBody>
      </p:sp>
      <p:sp>
        <p:nvSpPr>
          <p:cNvPr id="3" name="Rectangle 2"/>
          <p:cNvSpPr/>
          <p:nvPr/>
        </p:nvSpPr>
        <p:spPr>
          <a:xfrm>
            <a:off x="668129" y="1047828"/>
            <a:ext cx="7133945" cy="1477328"/>
          </a:xfrm>
          <a:prstGeom prst="rect">
            <a:avLst/>
          </a:prstGeom>
        </p:spPr>
        <p:txBody>
          <a:bodyPr wrap="square">
            <a:spAutoFit/>
          </a:bodyPr>
          <a:lstStyle/>
          <a:p>
            <a:r>
              <a:rPr lang="en-US" dirty="0"/>
              <a:t>Creating the n-Gram plots for Unigram, Bigram and Trigram, in the unigram, the most common words after </a:t>
            </a:r>
            <a:r>
              <a:rPr lang="en-US" dirty="0" err="1"/>
              <a:t>stopword</a:t>
            </a:r>
            <a:r>
              <a:rPr lang="en-US" dirty="0"/>
              <a:t> are “said”, “</a:t>
            </a:r>
            <a:r>
              <a:rPr lang="en-US" dirty="0" err="1"/>
              <a:t>mr</a:t>
            </a:r>
            <a:r>
              <a:rPr lang="en-US" dirty="0"/>
              <a:t>” and “trump”. In the Bigram, we can see “</a:t>
            </a:r>
            <a:r>
              <a:rPr lang="en-US" dirty="0" err="1"/>
              <a:t>mr</a:t>
            </a:r>
            <a:r>
              <a:rPr lang="en-US" dirty="0"/>
              <a:t> trump”, “united states” and “</a:t>
            </a:r>
            <a:r>
              <a:rPr lang="en-US" dirty="0" err="1"/>
              <a:t>donald</a:t>
            </a:r>
            <a:r>
              <a:rPr lang="en-US" dirty="0"/>
              <a:t> trump”. In the trigram, we can see the common words are “new york times”, “president Donald trump ” and “</a:t>
            </a:r>
            <a:r>
              <a:rPr lang="en-US" dirty="0" err="1"/>
              <a:t>mr</a:t>
            </a:r>
            <a:r>
              <a:rPr lang="en-US" dirty="0"/>
              <a:t> trump said” </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68130" y="3105705"/>
            <a:ext cx="7133944" cy="2896225"/>
          </a:xfrm>
          <a:prstGeom prst="rect">
            <a:avLst/>
          </a:prstGeom>
          <a:noFill/>
          <a:ln>
            <a:noFill/>
          </a:ln>
        </p:spPr>
      </p:pic>
    </p:spTree>
    <p:extLst>
      <p:ext uri="{BB962C8B-B14F-4D97-AF65-F5344CB8AC3E}">
        <p14:creationId xmlns:p14="http://schemas.microsoft.com/office/powerpoint/2010/main" val="283626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err="1" smtClean="0"/>
              <a:t>Ngarm</a:t>
            </a:r>
            <a:r>
              <a:rPr lang="en-US" sz="2800" dirty="0" smtClean="0"/>
              <a:t> Plot (Updated STOPWORD) - </a:t>
            </a:r>
            <a:endParaRPr lang="en-US" sz="2800" dirty="0"/>
          </a:p>
        </p:txBody>
      </p:sp>
      <p:sp>
        <p:nvSpPr>
          <p:cNvPr id="3" name="Rectangle 2"/>
          <p:cNvSpPr/>
          <p:nvPr/>
        </p:nvSpPr>
        <p:spPr>
          <a:xfrm>
            <a:off x="668129" y="1047828"/>
            <a:ext cx="7133945" cy="1754327"/>
          </a:xfrm>
          <a:prstGeom prst="rect">
            <a:avLst/>
          </a:prstGeom>
        </p:spPr>
        <p:txBody>
          <a:bodyPr wrap="square">
            <a:spAutoFit/>
          </a:bodyPr>
          <a:lstStyle/>
          <a:p>
            <a:r>
              <a:rPr lang="en-US" dirty="0"/>
              <a:t>Creating the n-Gram plots for Unigram, Bigram and Trigram, in the unigram, the most common words after </a:t>
            </a:r>
            <a:r>
              <a:rPr lang="en-US" dirty="0" err="1"/>
              <a:t>stopword</a:t>
            </a:r>
            <a:r>
              <a:rPr lang="en-US" dirty="0"/>
              <a:t> and updating </a:t>
            </a:r>
            <a:r>
              <a:rPr lang="en-US" dirty="0" err="1"/>
              <a:t>stopword</a:t>
            </a:r>
            <a:r>
              <a:rPr lang="en-US" dirty="0"/>
              <a:t>, are “trump”, “will” and “one”. In the Bigram, we can see “united states” and “</a:t>
            </a:r>
            <a:r>
              <a:rPr lang="en-US" dirty="0" err="1"/>
              <a:t>donald</a:t>
            </a:r>
            <a:r>
              <a:rPr lang="en-US" dirty="0"/>
              <a:t> trump” and “new york”. In the trigram, we can see the common words are “new york times”, “president Donald trump ” and “new york city”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1616" y="3143349"/>
            <a:ext cx="7091420" cy="2990215"/>
          </a:xfrm>
          <a:prstGeom prst="rect">
            <a:avLst/>
          </a:prstGeom>
          <a:noFill/>
          <a:ln>
            <a:noFill/>
          </a:ln>
        </p:spPr>
      </p:pic>
    </p:spTree>
    <p:extLst>
      <p:ext uri="{BB962C8B-B14F-4D97-AF65-F5344CB8AC3E}">
        <p14:creationId xmlns:p14="http://schemas.microsoft.com/office/powerpoint/2010/main" val="94714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74346"/>
          </a:xfrm>
        </p:spPr>
        <p:txBody>
          <a:bodyPr/>
          <a:lstStyle/>
          <a:p>
            <a:r>
              <a:rPr lang="en-US" dirty="0" smtClean="0"/>
              <a:t>Inferential Statistics</a:t>
            </a:r>
            <a:endParaRPr lang="en-US" dirty="0"/>
          </a:p>
        </p:txBody>
      </p:sp>
      <p:sp>
        <p:nvSpPr>
          <p:cNvPr id="3" name="Content Placeholder 2"/>
          <p:cNvSpPr>
            <a:spLocks noGrp="1"/>
          </p:cNvSpPr>
          <p:nvPr>
            <p:ph idx="1"/>
          </p:nvPr>
        </p:nvSpPr>
        <p:spPr>
          <a:xfrm>
            <a:off x="457200" y="1148984"/>
            <a:ext cx="7375114" cy="5034365"/>
          </a:xfrm>
        </p:spPr>
        <p:txBody>
          <a:bodyPr>
            <a:normAutofit fontScale="92500" lnSpcReduction="20000"/>
          </a:bodyPr>
          <a:lstStyle/>
          <a:p>
            <a:r>
              <a:rPr lang="en-US" dirty="0"/>
              <a:t>The dataset has 10385 fake news articles and legit/ valid news articles are 10178, out of total articles of 20563 records.</a:t>
            </a:r>
          </a:p>
          <a:p>
            <a:r>
              <a:rPr lang="en-US" dirty="0"/>
              <a:t>Calculate the T-Statistics of two independent </a:t>
            </a:r>
            <a:r>
              <a:rPr lang="en-US" b="1" dirty="0"/>
              <a:t>sentiments</a:t>
            </a:r>
            <a:r>
              <a:rPr lang="en-US" dirty="0"/>
              <a:t> sample from the population of fake news articles and real news articles. We have the below hypothesis – </a:t>
            </a:r>
          </a:p>
          <a:p>
            <a:pPr lvl="1"/>
            <a:r>
              <a:rPr lang="en-US" b="1" dirty="0"/>
              <a:t>Null Hypothesis</a:t>
            </a:r>
            <a:r>
              <a:rPr lang="en-US" dirty="0"/>
              <a:t> – Both of the sample are same and equal, there is no difference in their sentiments analysis.</a:t>
            </a:r>
          </a:p>
          <a:p>
            <a:pPr lvl="1" fontAlgn="base" latinLnBrk="1"/>
            <a:r>
              <a:rPr lang="en-US" b="1" dirty="0"/>
              <a:t>Alternate Hypothesis</a:t>
            </a:r>
            <a:r>
              <a:rPr lang="en-US" dirty="0"/>
              <a:t> – Both of the samples are different and not equal and have difference in their sentiments analysis. The t-distribution left quartile range is: -1.9600793684470008. The t-distribution right quartile range is: 1.9600793684470004, as shown in fig14</a:t>
            </a:r>
          </a:p>
          <a:p>
            <a:pPr fontAlgn="base" latinLnBrk="1"/>
            <a:r>
              <a:rPr lang="en-US" dirty="0" smtClean="0"/>
              <a:t>T</a:t>
            </a:r>
            <a:r>
              <a:rPr lang="en-US" dirty="0"/>
              <a:t>-stats =3.249, degree of freedom=20561, cv=1.645, p=0.001, alpha = 0.05.  </a:t>
            </a:r>
          </a:p>
          <a:p>
            <a:pPr lvl="1" fontAlgn="base" latinLnBrk="1"/>
            <a:r>
              <a:rPr lang="en-US" dirty="0"/>
              <a:t>Comparing the critical values to the t-stat, reject the null hypothesis that the means are equal.  </a:t>
            </a:r>
          </a:p>
          <a:p>
            <a:pPr lvl="1"/>
            <a:r>
              <a:rPr lang="en-US" dirty="0"/>
              <a:t>Comparing the p-value to alpha, reject the null hypothesis that the means are equal. </a:t>
            </a:r>
          </a:p>
          <a:p>
            <a:endParaRPr lang="en-US" dirty="0"/>
          </a:p>
        </p:txBody>
      </p:sp>
    </p:spTree>
    <p:extLst>
      <p:ext uri="{BB962C8B-B14F-4D97-AF65-F5344CB8AC3E}">
        <p14:creationId xmlns:p14="http://schemas.microsoft.com/office/powerpoint/2010/main" val="2355656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682</TotalTime>
  <Words>1699</Words>
  <Application>Microsoft Macintosh PowerPoint</Application>
  <PresentationFormat>On-screen Show (4:3)</PresentationFormat>
  <Paragraphs>63</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Adjacency</vt:lpstr>
      <vt:lpstr>Document</vt:lpstr>
      <vt:lpstr>Capstone Project 2:   Fake News Prediction</vt:lpstr>
      <vt:lpstr>Business Problem Description – </vt:lpstr>
      <vt:lpstr>PowerPoint Presentation</vt:lpstr>
      <vt:lpstr>PowerPoint Presentation</vt:lpstr>
      <vt:lpstr>Data Visualization- </vt:lpstr>
      <vt:lpstr>Correlation Plot &amp; WordCloud- </vt:lpstr>
      <vt:lpstr>Ngarm Plot - </vt:lpstr>
      <vt:lpstr>Ngarm Plot (Updated STOPWORD) - </vt:lpstr>
      <vt:lpstr>Inferential Statistics</vt:lpstr>
      <vt:lpstr>Inferential Statistics</vt:lpstr>
      <vt:lpstr>Model Building and Implementation </vt:lpstr>
      <vt:lpstr>Models Performance- </vt:lpstr>
      <vt:lpstr>Conclusion - </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 Sinha</dc:creator>
  <cp:lastModifiedBy>Arijit Sinha</cp:lastModifiedBy>
  <cp:revision>38</cp:revision>
  <dcterms:created xsi:type="dcterms:W3CDTF">2020-06-01T23:16:02Z</dcterms:created>
  <dcterms:modified xsi:type="dcterms:W3CDTF">2020-07-31T03:41:20Z</dcterms:modified>
</cp:coreProperties>
</file>