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docx" ContentType="application/vnd.openxmlformats-officedocument.wordprocessingml.documen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2" r:id="rId3"/>
    <p:sldId id="263" r:id="rId4"/>
    <p:sldId id="257" r:id="rId5"/>
    <p:sldId id="261" r:id="rId6"/>
    <p:sldId id="258" r:id="rId7"/>
    <p:sldId id="259" r:id="rId8"/>
    <p:sldId id="264" r:id="rId9"/>
    <p:sldId id="260" r:id="rId10"/>
    <p:sldId id="265" r:id="rId11"/>
    <p:sldId id="266" r:id="rId12"/>
    <p:sldId id="268" r:id="rId13"/>
    <p:sldId id="267"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7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DB9FB8-118F-2B4E-9D9C-09C1535833BC}"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DB9FB8-118F-2B4E-9D9C-09C1535833BC}"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DB9FB8-118F-2B4E-9D9C-09C1535833BC}" type="datetimeFigureOut">
              <a:rPr lang="en-US" smtClean="0"/>
              <a:t>6/2/20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DB9FB8-118F-2B4E-9D9C-09C1535833BC}" type="datetimeFigureOut">
              <a:rPr lang="en-US" smtClean="0"/>
              <a:t>6/2/20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DB9FB8-118F-2B4E-9D9C-09C1535833BC}" type="datetimeFigureOut">
              <a:rPr lang="en-US" smtClean="0"/>
              <a:t>6/2/20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DB9FB8-118F-2B4E-9D9C-09C1535833BC}" type="datetimeFigureOut">
              <a:rPr lang="en-US" smtClean="0"/>
              <a:t>6/2/20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B9FB8-118F-2B4E-9D9C-09C1535833BC}" type="datetimeFigureOut">
              <a:rPr lang="en-US" smtClean="0"/>
              <a:t>6/2/20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452F-BBFA-8F47-BD3D-2B6C592D529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DB9FB8-118F-2B4E-9D9C-09C1535833BC}" type="datetimeFigureOut">
              <a:rPr lang="en-US" smtClean="0"/>
              <a:t>6/2/20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452F-BBFA-8F47-BD3D-2B6C592D529C}"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3DB9FB8-118F-2B4E-9D9C-09C1535833BC}" type="datetimeFigureOut">
              <a:rPr lang="en-US" smtClean="0"/>
              <a:t>6/2/20</a:t>
            </a:fld>
            <a:endParaRPr lang="en-US"/>
          </a:p>
        </p:txBody>
      </p:sp>
      <p:sp>
        <p:nvSpPr>
          <p:cNvPr id="9" name="Slide Number Placeholder 8"/>
          <p:cNvSpPr>
            <a:spLocks noGrp="1"/>
          </p:cNvSpPr>
          <p:nvPr>
            <p:ph type="sldNum" sz="quarter" idx="11"/>
          </p:nvPr>
        </p:nvSpPr>
        <p:spPr/>
        <p:txBody>
          <a:bodyPr/>
          <a:lstStyle/>
          <a:p>
            <a:fld id="{2602452F-BBFA-8F47-BD3D-2B6C592D529C}"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602452F-BBFA-8F47-BD3D-2B6C592D529C}"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F3DB9FB8-118F-2B4E-9D9C-09C1535833BC}" type="datetimeFigureOut">
              <a:rPr lang="en-US" smtClean="0"/>
              <a:t>6/2/20</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1.docx"/><Relationship Id="rId4" Type="http://schemas.openxmlformats.org/officeDocument/2006/relationships/image" Target="../media/image12.png"/><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 Id="rId3"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emf"/><Relationship Id="rId3"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package" Target="../embeddings/Microsoft_Word_Document2.docx"/><Relationship Id="rId5" Type="http://schemas.openxmlformats.org/officeDocument/2006/relationships/image" Target="../media/image18.png"/><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75290"/>
            <a:ext cx="9144000" cy="1299334"/>
          </a:xfrm>
        </p:spPr>
        <p:txBody>
          <a:bodyPr/>
          <a:lstStyle/>
          <a:p>
            <a:r>
              <a:rPr lang="en-US" sz="4800" b="1" u="sng" dirty="0"/>
              <a:t>Capstone Project 1</a:t>
            </a:r>
            <a:r>
              <a:rPr lang="en-US" sz="4800" b="1" u="sng" dirty="0" smtClean="0"/>
              <a:t>: </a:t>
            </a:r>
            <a:br>
              <a:rPr lang="en-US" sz="4800" b="1" u="sng" dirty="0" smtClean="0"/>
            </a:br>
            <a:r>
              <a:rPr lang="en-US" sz="4800" b="1" u="sng" dirty="0"/>
              <a:t/>
            </a:r>
            <a:br>
              <a:rPr lang="en-US" sz="4800" b="1" u="sng" dirty="0"/>
            </a:br>
            <a:r>
              <a:rPr lang="en-US" sz="4800" b="1" dirty="0" smtClean="0"/>
              <a:t>Appliances </a:t>
            </a:r>
            <a:r>
              <a:rPr lang="en-US" sz="4800" b="1" dirty="0"/>
              <a:t>Energy </a:t>
            </a:r>
            <a:r>
              <a:rPr lang="en-US" sz="4800" b="1" dirty="0" smtClean="0"/>
              <a:t>Prediction</a:t>
            </a:r>
            <a:endParaRPr lang="en-US" sz="4800" dirty="0"/>
          </a:p>
        </p:txBody>
      </p:sp>
    </p:spTree>
    <p:extLst>
      <p:ext uri="{BB962C8B-B14F-4D97-AF65-F5344CB8AC3E}">
        <p14:creationId xmlns:p14="http://schemas.microsoft.com/office/powerpoint/2010/main" val="188493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4072"/>
            <a:ext cx="7620000" cy="3816124"/>
          </a:xfrm>
        </p:spPr>
        <p:txBody>
          <a:bodyPr>
            <a:normAutofit fontScale="92500" lnSpcReduction="20000"/>
          </a:bodyPr>
          <a:lstStyle/>
          <a:p>
            <a:r>
              <a:rPr lang="en-US" b="1" dirty="0"/>
              <a:t>Correlation between Temperature features </a:t>
            </a:r>
            <a:r>
              <a:rPr lang="mr-IN" b="1" dirty="0" smtClean="0"/>
              <a:t>–</a:t>
            </a:r>
            <a:endParaRPr lang="en-US" b="1" dirty="0" smtClean="0"/>
          </a:p>
          <a:p>
            <a:endParaRPr lang="en-US" b="1" dirty="0"/>
          </a:p>
          <a:p>
            <a:pPr lvl="0" fontAlgn="base" latinLnBrk="1"/>
            <a:r>
              <a:rPr lang="en-US" dirty="0"/>
              <a:t>Correlation between T9 and T1 </a:t>
            </a:r>
            <a:r>
              <a:rPr lang="en-US" dirty="0" err="1"/>
              <a:t>pearson</a:t>
            </a:r>
            <a:r>
              <a:rPr lang="en-US" dirty="0"/>
              <a:t>          0.84       0.00 None </a:t>
            </a:r>
          </a:p>
          <a:p>
            <a:pPr lvl="0" fontAlgn="base" latinLnBrk="1"/>
            <a:r>
              <a:rPr lang="en-US" dirty="0"/>
              <a:t>Correlation between T9 and T2 </a:t>
            </a:r>
            <a:r>
              <a:rPr lang="en-US" dirty="0" err="1"/>
              <a:t>pearson</a:t>
            </a:r>
            <a:r>
              <a:rPr lang="en-US" dirty="0"/>
              <a:t>          0.68       0.00 None </a:t>
            </a:r>
          </a:p>
          <a:p>
            <a:pPr lvl="0" fontAlgn="base" latinLnBrk="1"/>
            <a:r>
              <a:rPr lang="en-US" dirty="0"/>
              <a:t>Correlation between T9 and T3 </a:t>
            </a:r>
            <a:r>
              <a:rPr lang="en-US" dirty="0" err="1"/>
              <a:t>pearson</a:t>
            </a:r>
            <a:r>
              <a:rPr lang="en-US" dirty="0"/>
              <a:t>          0.90       0.00 None </a:t>
            </a:r>
          </a:p>
          <a:p>
            <a:pPr lvl="0" fontAlgn="base" latinLnBrk="1"/>
            <a:r>
              <a:rPr lang="en-US" dirty="0"/>
              <a:t>Correlation between T9 and T4 </a:t>
            </a:r>
            <a:r>
              <a:rPr lang="en-US" dirty="0" err="1"/>
              <a:t>pearson</a:t>
            </a:r>
            <a:r>
              <a:rPr lang="en-US" dirty="0"/>
              <a:t>          0.89       0.00 None </a:t>
            </a:r>
          </a:p>
          <a:p>
            <a:pPr lvl="0" fontAlgn="base" latinLnBrk="1"/>
            <a:r>
              <a:rPr lang="en-US" dirty="0"/>
              <a:t>Correlation between T9 and T5 </a:t>
            </a:r>
            <a:r>
              <a:rPr lang="en-US" dirty="0" err="1"/>
              <a:t>pearson</a:t>
            </a:r>
            <a:r>
              <a:rPr lang="en-US" dirty="0"/>
              <a:t>          0.91       0.00 None </a:t>
            </a:r>
          </a:p>
          <a:p>
            <a:pPr lvl="0" fontAlgn="base" latinLnBrk="1"/>
            <a:r>
              <a:rPr lang="en-US" dirty="0"/>
              <a:t>Correlation between T9 and T6 </a:t>
            </a:r>
            <a:r>
              <a:rPr lang="en-US" dirty="0" err="1"/>
              <a:t>pearson</a:t>
            </a:r>
            <a:r>
              <a:rPr lang="en-US" dirty="0"/>
              <a:t>          0.67       0.00 None </a:t>
            </a:r>
          </a:p>
          <a:p>
            <a:pPr lvl="0" fontAlgn="base" latinLnBrk="1"/>
            <a:r>
              <a:rPr lang="en-US" dirty="0"/>
              <a:t>Correlation between T9 and T7 </a:t>
            </a:r>
            <a:r>
              <a:rPr lang="en-US" dirty="0" err="1"/>
              <a:t>pearson</a:t>
            </a:r>
            <a:r>
              <a:rPr lang="en-US" dirty="0"/>
              <a:t>          0.94       0.00 None </a:t>
            </a:r>
          </a:p>
          <a:p>
            <a:r>
              <a:rPr lang="en-US" dirty="0"/>
              <a:t>Correlation </a:t>
            </a:r>
            <a:r>
              <a:rPr lang="en-US" dirty="0" smtClean="0"/>
              <a:t>between </a:t>
            </a:r>
            <a:r>
              <a:rPr lang="en-US" dirty="0"/>
              <a:t>T9 and T8 </a:t>
            </a:r>
            <a:r>
              <a:rPr lang="en-US" dirty="0" err="1"/>
              <a:t>pearson</a:t>
            </a:r>
            <a:r>
              <a:rPr lang="en-US" dirty="0"/>
              <a:t>          0.87       0.00 None </a:t>
            </a:r>
            <a:r>
              <a:rPr lang="en-US" b="1" dirty="0" smtClean="0"/>
              <a:t> </a:t>
            </a:r>
          </a:p>
          <a:p>
            <a:endParaRPr lang="en-US" b="1" dirty="0"/>
          </a:p>
          <a:p>
            <a:r>
              <a:rPr lang="en-US" sz="2400" b="1" dirty="0">
                <a:solidFill>
                  <a:srgbClr val="000000"/>
                </a:solidFill>
                <a:latin typeface="Helvetica Neue"/>
                <a:ea typeface="Times New Roman"/>
                <a:cs typeface="Arial"/>
              </a:rPr>
              <a:t>linear relation between 'T6' and </a:t>
            </a:r>
            <a:r>
              <a:rPr lang="en-US" sz="2400" b="1" dirty="0" err="1">
                <a:solidFill>
                  <a:srgbClr val="000000"/>
                </a:solidFill>
                <a:latin typeface="Helvetica Neue"/>
                <a:ea typeface="Times New Roman"/>
                <a:cs typeface="Arial"/>
              </a:rPr>
              <a:t>T_out</a:t>
            </a:r>
            <a:r>
              <a:rPr lang="en-US" sz="2400" b="1" dirty="0">
                <a:solidFill>
                  <a:srgbClr val="000000"/>
                </a:solidFill>
                <a:latin typeface="Helvetica Neue"/>
                <a:ea typeface="Times New Roman"/>
                <a:cs typeface="Arial"/>
              </a:rPr>
              <a:t>'</a:t>
            </a:r>
            <a:r>
              <a:rPr lang="en-US" dirty="0"/>
              <a:t> </a:t>
            </a:r>
          </a:p>
        </p:txBody>
      </p:sp>
      <p:pic>
        <p:nvPicPr>
          <p:cNvPr id="4" name="Picture 3"/>
          <p:cNvPicPr>
            <a:picLocks noChangeAspect="1"/>
          </p:cNvPicPr>
          <p:nvPr/>
        </p:nvPicPr>
        <p:blipFill>
          <a:blip r:embed="rId2"/>
          <a:stretch>
            <a:fillRect/>
          </a:stretch>
        </p:blipFill>
        <p:spPr>
          <a:xfrm>
            <a:off x="3620373" y="4000196"/>
            <a:ext cx="3853947" cy="2700862"/>
          </a:xfrm>
          <a:prstGeom prst="rect">
            <a:avLst/>
          </a:prstGeom>
        </p:spPr>
      </p:pic>
      <p:pic>
        <p:nvPicPr>
          <p:cNvPr id="5" name="Picture 4"/>
          <p:cNvPicPr>
            <a:picLocks noChangeAspect="1"/>
          </p:cNvPicPr>
          <p:nvPr/>
        </p:nvPicPr>
        <p:blipFill>
          <a:blip r:embed="rId3"/>
          <a:stretch>
            <a:fillRect/>
          </a:stretch>
        </p:blipFill>
        <p:spPr>
          <a:xfrm>
            <a:off x="817505" y="4000196"/>
            <a:ext cx="2321126" cy="2496472"/>
          </a:xfrm>
          <a:prstGeom prst="rect">
            <a:avLst/>
          </a:prstGeom>
        </p:spPr>
      </p:pic>
    </p:spTree>
    <p:extLst>
      <p:ext uri="{BB962C8B-B14F-4D97-AF65-F5344CB8AC3E}">
        <p14:creationId xmlns:p14="http://schemas.microsoft.com/office/powerpoint/2010/main" val="1791043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2576474131"/>
              </p:ext>
            </p:extLst>
          </p:nvPr>
        </p:nvGraphicFramePr>
        <p:xfrm>
          <a:off x="788307" y="1427600"/>
          <a:ext cx="6686014" cy="5273457"/>
        </p:xfrm>
        <a:graphic>
          <a:graphicData uri="http://schemas.openxmlformats.org/presentationml/2006/ole">
            <mc:AlternateContent xmlns:mc="http://schemas.openxmlformats.org/markup-compatibility/2006">
              <mc:Choice xmlns:v="urn:schemas-microsoft-com:vml" Requires="v">
                <p:oleObj spid="_x0000_s1037" name="Document" r:id="rId3" imgW="6108700" imgH="8204200" progId="Word.Document.12">
                  <p:embed/>
                </p:oleObj>
              </mc:Choice>
              <mc:Fallback>
                <p:oleObj name="Document" r:id="rId3" imgW="6108700" imgH="8204200" progId="Word.Document.12">
                  <p:embed/>
                  <p:pic>
                    <p:nvPicPr>
                      <p:cNvPr id="0" name=""/>
                      <p:cNvPicPr/>
                      <p:nvPr/>
                    </p:nvPicPr>
                    <p:blipFill>
                      <a:blip r:embed="rId4"/>
                      <a:stretch>
                        <a:fillRect/>
                      </a:stretch>
                    </p:blipFill>
                    <p:spPr>
                      <a:xfrm>
                        <a:off x="788307" y="1427600"/>
                        <a:ext cx="6686014" cy="5273457"/>
                      </a:xfrm>
                      <a:prstGeom prst="rect">
                        <a:avLst/>
                      </a:prstGeom>
                    </p:spPr>
                  </p:pic>
                </p:oleObj>
              </mc:Fallback>
            </mc:AlternateContent>
          </a:graphicData>
        </a:graphic>
      </p:graphicFrame>
      <p:sp>
        <p:nvSpPr>
          <p:cNvPr id="5" name="TextBox 4"/>
          <p:cNvSpPr txBox="1"/>
          <p:nvPr/>
        </p:nvSpPr>
        <p:spPr>
          <a:xfrm>
            <a:off x="102188" y="350382"/>
            <a:ext cx="8569193" cy="1077218"/>
          </a:xfrm>
          <a:prstGeom prst="rect">
            <a:avLst/>
          </a:prstGeom>
          <a:noFill/>
        </p:spPr>
        <p:txBody>
          <a:bodyPr wrap="square" rtlCol="0">
            <a:spAutoFit/>
          </a:bodyPr>
          <a:lstStyle/>
          <a:p>
            <a:r>
              <a:rPr lang="en-US" sz="3200" b="1" dirty="0" smtClean="0"/>
              <a:t>Correlation and </a:t>
            </a:r>
            <a:r>
              <a:rPr lang="en-US" sz="3200" b="1" dirty="0" err="1" smtClean="0"/>
              <a:t>p_value</a:t>
            </a:r>
            <a:r>
              <a:rPr lang="en-US" sz="3200" b="1" dirty="0" smtClean="0"/>
              <a:t> with Appliance (Target Feature)</a:t>
            </a:r>
            <a:endParaRPr lang="en-US" sz="3200" b="1" dirty="0"/>
          </a:p>
        </p:txBody>
      </p:sp>
    </p:spTree>
    <p:extLst>
      <p:ext uri="{BB962C8B-B14F-4D97-AF65-F5344CB8AC3E}">
        <p14:creationId xmlns:p14="http://schemas.microsoft.com/office/powerpoint/2010/main" val="335572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with OLS model</a:t>
            </a:r>
            <a:endParaRPr lang="en-US" dirty="0"/>
          </a:p>
        </p:txBody>
      </p:sp>
      <p:sp>
        <p:nvSpPr>
          <p:cNvPr id="3" name="Content Placeholder 2"/>
          <p:cNvSpPr>
            <a:spLocks noGrp="1"/>
          </p:cNvSpPr>
          <p:nvPr>
            <p:ph idx="1"/>
          </p:nvPr>
        </p:nvSpPr>
        <p:spPr>
          <a:xfrm>
            <a:off x="457200" y="1600199"/>
            <a:ext cx="3352952" cy="4692079"/>
          </a:xfrm>
        </p:spPr>
        <p:txBody>
          <a:bodyPr>
            <a:normAutofit fontScale="70000" lnSpcReduction="20000"/>
          </a:bodyPr>
          <a:lstStyle/>
          <a:p>
            <a:r>
              <a:rPr lang="en-US" dirty="0"/>
              <a:t>Coefficient table (middle table). We can interpret the t1+t2+t3+t4+t5+t6+t7+t8+rh_1+rh_2+windspeed, coefficient (9.0446, -25.6614, 17.7293,-1.4768,-7.3830,-7.5650,1.0356,-6.2685,9.4475,20.0347,-20.3286,1.6784) by first noticing that the p-value (under P&gt;|t|) is so small, basically zero. This means that the t6 is a </a:t>
            </a:r>
            <a:r>
              <a:rPr lang="en-US" dirty="0" err="1"/>
              <a:t>statisticall</a:t>
            </a:r>
            <a:r>
              <a:rPr lang="en-US" dirty="0"/>
              <a:t> significant predictor of appliance energy consumption. </a:t>
            </a:r>
          </a:p>
          <a:p>
            <a:r>
              <a:rPr lang="en-US" dirty="0"/>
              <a:t>The confidence interval of t3 gives us a range of plausible values for this average change, about (15.814 and 19.644)</a:t>
            </a:r>
          </a:p>
          <a:p>
            <a:r>
              <a:rPr lang="en-US" dirty="0"/>
              <a:t>R^2 is only 0.098 better than previous, F-Statistic The F-Statistic is 194.5 and the probability for this statistic is 0. We can safely reject the null hypothesis, indicating that at least one 𝛽 coefficient is nonzero.</a:t>
            </a:r>
          </a:p>
          <a:p>
            <a:endParaRPr lang="en-US" dirty="0"/>
          </a:p>
        </p:txBody>
      </p:sp>
      <p:pic>
        <p:nvPicPr>
          <p:cNvPr id="4" name="Picture 3"/>
          <p:cNvPicPr>
            <a:picLocks noChangeAspect="1"/>
          </p:cNvPicPr>
          <p:nvPr/>
        </p:nvPicPr>
        <p:blipFill>
          <a:blip r:embed="rId2"/>
          <a:stretch>
            <a:fillRect/>
          </a:stretch>
        </p:blipFill>
        <p:spPr>
          <a:xfrm>
            <a:off x="4291019" y="1600199"/>
            <a:ext cx="4059199" cy="4554968"/>
          </a:xfrm>
          <a:prstGeom prst="rect">
            <a:avLst/>
          </a:prstGeom>
        </p:spPr>
      </p:pic>
    </p:spTree>
    <p:extLst>
      <p:ext uri="{BB962C8B-B14F-4D97-AF65-F5344CB8AC3E}">
        <p14:creationId xmlns:p14="http://schemas.microsoft.com/office/powerpoint/2010/main" val="235565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Major Inference – </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smtClean="0"/>
              <a:t>Temperature </a:t>
            </a:r>
            <a:r>
              <a:rPr lang="en-US" dirty="0"/>
              <a:t>feature from T1-T9 and </a:t>
            </a:r>
            <a:r>
              <a:rPr lang="en-US" dirty="0" err="1"/>
              <a:t>T_out</a:t>
            </a:r>
            <a:r>
              <a:rPr lang="en-US" dirty="0"/>
              <a:t> have positive correlation with the target Appliances. For the indoor temperatures, the correlations are high as expected. Four columns have a high degree of correlation with T9 &amp; T3,T5,T7,T8 also T6 &amp; </a:t>
            </a:r>
            <a:r>
              <a:rPr lang="en-US" dirty="0" err="1"/>
              <a:t>T_Out</a:t>
            </a:r>
            <a:r>
              <a:rPr lang="en-US" dirty="0"/>
              <a:t> has high correlation (both temperatures from outside) . Hence we can remove the T9 and </a:t>
            </a:r>
            <a:r>
              <a:rPr lang="en-US" dirty="0" err="1"/>
              <a:t>T_out</a:t>
            </a:r>
            <a:r>
              <a:rPr lang="en-US" dirty="0"/>
              <a:t> from the model in next section.</a:t>
            </a:r>
          </a:p>
          <a:p>
            <a:pPr lvl="0"/>
            <a:r>
              <a:rPr lang="en-US" dirty="0"/>
              <a:t>Weather attributes - Visibility, </a:t>
            </a:r>
            <a:r>
              <a:rPr lang="en-US" dirty="0" err="1"/>
              <a:t>Tdewpoint</a:t>
            </a:r>
            <a:r>
              <a:rPr lang="en-US" dirty="0"/>
              <a:t>, </a:t>
            </a:r>
            <a:r>
              <a:rPr lang="en-US" dirty="0" err="1"/>
              <a:t>Press_mm_hg</a:t>
            </a:r>
            <a:r>
              <a:rPr lang="en-US" dirty="0"/>
              <a:t> have low correlation values</a:t>
            </a:r>
          </a:p>
          <a:p>
            <a:pPr lvl="0"/>
            <a:r>
              <a:rPr lang="en-US" dirty="0"/>
              <a:t>Humidity - There are no significantly high correlation cases for humidity sensors.</a:t>
            </a:r>
          </a:p>
          <a:p>
            <a:pPr lvl="0"/>
            <a:r>
              <a:rPr lang="en-US" dirty="0"/>
              <a:t>Random variables have no role to play; hence we will remove these features from the model in next section.</a:t>
            </a:r>
          </a:p>
          <a:p>
            <a:endParaRPr lang="en-US" dirty="0"/>
          </a:p>
        </p:txBody>
      </p:sp>
    </p:spTree>
    <p:extLst>
      <p:ext uri="{BB962C8B-B14F-4D97-AF65-F5344CB8AC3E}">
        <p14:creationId xmlns:p14="http://schemas.microsoft.com/office/powerpoint/2010/main" val="313206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79138" cy="1143000"/>
          </a:xfrm>
        </p:spPr>
        <p:txBody>
          <a:bodyPr/>
          <a:lstStyle/>
          <a:p>
            <a:r>
              <a:rPr lang="en-US" sz="3600" b="1" u="sng" dirty="0"/>
              <a:t>Model Building and Implementation </a:t>
            </a:r>
            <a:endParaRPr lang="en-US" sz="3600" dirty="0"/>
          </a:p>
        </p:txBody>
      </p:sp>
      <p:sp>
        <p:nvSpPr>
          <p:cNvPr id="3" name="Content Placeholder 2"/>
          <p:cNvSpPr>
            <a:spLocks noGrp="1"/>
          </p:cNvSpPr>
          <p:nvPr>
            <p:ph idx="1"/>
          </p:nvPr>
        </p:nvSpPr>
        <p:spPr>
          <a:xfrm>
            <a:off x="457200" y="1417638"/>
            <a:ext cx="7620000" cy="4800600"/>
          </a:xfrm>
        </p:spPr>
        <p:txBody>
          <a:bodyPr>
            <a:normAutofit fontScale="92500"/>
          </a:bodyPr>
          <a:lstStyle/>
          <a:p>
            <a:pPr lvl="0"/>
            <a:r>
              <a:rPr lang="en-US" sz="2000" dirty="0"/>
              <a:t>As identified earlier – we are dropping the below field – </a:t>
            </a:r>
          </a:p>
          <a:p>
            <a:pPr lvl="1"/>
            <a:r>
              <a:rPr lang="en-US" dirty="0"/>
              <a:t>'</a:t>
            </a:r>
            <a:r>
              <a:rPr lang="en-US" dirty="0" err="1"/>
              <a:t>date_x</a:t>
            </a:r>
            <a:r>
              <a:rPr lang="en-US" dirty="0"/>
              <a:t>', 'appliances','rv1', 'rv2','t6','t9' from the dataset.</a:t>
            </a:r>
          </a:p>
          <a:p>
            <a:pPr lvl="1"/>
            <a:r>
              <a:rPr lang="en-US" dirty="0"/>
              <a:t>Created the X will all the features and Y with the target feature.</a:t>
            </a:r>
          </a:p>
          <a:p>
            <a:pPr lvl="1"/>
            <a:r>
              <a:rPr lang="en-US" dirty="0"/>
              <a:t>Using </a:t>
            </a:r>
            <a:r>
              <a:rPr lang="en-US" dirty="0" err="1"/>
              <a:t>train_test_split</a:t>
            </a:r>
            <a:r>
              <a:rPr lang="en-US" dirty="0"/>
              <a:t> method, we have done the split of the dataset in 70% Training data and 30% test data.</a:t>
            </a:r>
          </a:p>
          <a:p>
            <a:pPr lvl="1"/>
            <a:r>
              <a:rPr lang="en-US" dirty="0"/>
              <a:t>Upon running the Linear regression model- we get the below score for R^2 and RMSE(Root Mean Square Error</a:t>
            </a:r>
            <a:r>
              <a:rPr lang="en-US" dirty="0" smtClean="0"/>
              <a:t>)</a:t>
            </a:r>
          </a:p>
          <a:p>
            <a:r>
              <a:rPr lang="en-US" sz="2000" dirty="0"/>
              <a:t>Also, with Cross validation, we didn’t see the improvement in the performance of the benchmark algorithms –</a:t>
            </a:r>
          </a:p>
          <a:p>
            <a:pPr lvl="0"/>
            <a:r>
              <a:rPr lang="en-US" sz="2100" dirty="0"/>
              <a:t>Now, we will try to scale the data and find best performing model –</a:t>
            </a:r>
          </a:p>
          <a:p>
            <a:pPr lvl="1"/>
            <a:r>
              <a:rPr lang="en-US" dirty="0"/>
              <a:t>Dropped the </a:t>
            </a:r>
            <a:r>
              <a:rPr lang="en-US" dirty="0" err="1"/>
              <a:t>x_date</a:t>
            </a:r>
            <a:r>
              <a:rPr lang="en-US" dirty="0"/>
              <a:t> feature from the dataset, and using the </a:t>
            </a:r>
            <a:r>
              <a:rPr lang="en-US" dirty="0" err="1"/>
              <a:t>StandardScaler</a:t>
            </a:r>
            <a:r>
              <a:rPr lang="en-US" dirty="0"/>
              <a:t> method, scaled the </a:t>
            </a:r>
            <a:r>
              <a:rPr lang="en-US" dirty="0" err="1"/>
              <a:t>dfactual</a:t>
            </a:r>
            <a:r>
              <a:rPr lang="en-US" dirty="0"/>
              <a:t> </a:t>
            </a:r>
            <a:r>
              <a:rPr lang="en-US" dirty="0" err="1"/>
              <a:t>dataframe</a:t>
            </a:r>
            <a:r>
              <a:rPr lang="en-US" dirty="0"/>
              <a:t>.</a:t>
            </a:r>
          </a:p>
          <a:p>
            <a:pPr lvl="1"/>
            <a:r>
              <a:rPr lang="en-US" dirty="0" smtClean="0"/>
              <a:t>From </a:t>
            </a:r>
            <a:r>
              <a:rPr lang="en-US" dirty="0"/>
              <a:t>the scaled dataset, dropped the 'appliances','rv1', 'rv2','t6','t9'.</a:t>
            </a:r>
          </a:p>
          <a:p>
            <a:pPr lvl="1"/>
            <a:r>
              <a:rPr lang="en-US" dirty="0"/>
              <a:t>Created the Training and Test Dataset with 70-30% ratio.</a:t>
            </a:r>
          </a:p>
          <a:p>
            <a:pPr lvl="1"/>
            <a:endParaRPr lang="en-US" dirty="0"/>
          </a:p>
          <a:p>
            <a:pPr marL="114300" indent="0">
              <a:buNone/>
            </a:pPr>
            <a:endParaRPr lang="en-US" dirty="0"/>
          </a:p>
        </p:txBody>
      </p:sp>
    </p:spTree>
    <p:extLst>
      <p:ext uri="{BB962C8B-B14F-4D97-AF65-F5344CB8AC3E}">
        <p14:creationId xmlns:p14="http://schemas.microsoft.com/office/powerpoint/2010/main" val="230809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 </a:t>
            </a:r>
            <a:endParaRPr lang="en-US" dirty="0"/>
          </a:p>
        </p:txBody>
      </p:sp>
      <p:sp>
        <p:nvSpPr>
          <p:cNvPr id="3" name="Content Placeholder 2"/>
          <p:cNvSpPr>
            <a:spLocks noGrp="1"/>
          </p:cNvSpPr>
          <p:nvPr>
            <p:ph idx="1"/>
          </p:nvPr>
        </p:nvSpPr>
        <p:spPr/>
        <p:txBody>
          <a:bodyPr>
            <a:normAutofit fontScale="92500"/>
          </a:bodyPr>
          <a:lstStyle/>
          <a:p>
            <a:pPr lvl="0"/>
            <a:r>
              <a:rPr lang="en-US" sz="2400" dirty="0"/>
              <a:t>Create the following models with key important features – </a:t>
            </a:r>
          </a:p>
          <a:p>
            <a:pPr lvl="0"/>
            <a:r>
              <a:rPr lang="en-US" sz="2400" dirty="0"/>
              <a:t>Regularized linear models as an improvement over Linear Regression.</a:t>
            </a:r>
          </a:p>
          <a:p>
            <a:pPr lvl="1"/>
            <a:r>
              <a:rPr lang="en-US" dirty="0"/>
              <a:t>Ridge Regression</a:t>
            </a:r>
          </a:p>
          <a:p>
            <a:pPr lvl="1"/>
            <a:r>
              <a:rPr lang="en-US" dirty="0"/>
              <a:t>Lasso Regression</a:t>
            </a:r>
          </a:p>
          <a:p>
            <a:pPr lvl="0"/>
            <a:r>
              <a:rPr lang="en-US" sz="2400" dirty="0"/>
              <a:t>Ensemble based Tree Regression models, which deal with number of features and outlier data.</a:t>
            </a:r>
          </a:p>
          <a:p>
            <a:pPr lvl="1"/>
            <a:r>
              <a:rPr lang="en-US" dirty="0"/>
              <a:t>Random Forests</a:t>
            </a:r>
          </a:p>
          <a:p>
            <a:pPr lvl="1"/>
            <a:r>
              <a:rPr lang="en-US" dirty="0"/>
              <a:t>Gradient Boosting</a:t>
            </a:r>
          </a:p>
          <a:p>
            <a:pPr lvl="1"/>
            <a:r>
              <a:rPr lang="en-US" dirty="0"/>
              <a:t>Extra Trees</a:t>
            </a:r>
          </a:p>
          <a:p>
            <a:pPr lvl="0"/>
            <a:r>
              <a:rPr lang="en-US" sz="2400" dirty="0"/>
              <a:t>Neural networks for non-linear relationships target feature and predictors.</a:t>
            </a:r>
          </a:p>
          <a:p>
            <a:pPr lvl="1"/>
            <a:r>
              <a:rPr lang="en-US" dirty="0"/>
              <a:t>Multi-Layer Perceptron</a:t>
            </a:r>
          </a:p>
        </p:txBody>
      </p:sp>
    </p:spTree>
    <p:extLst>
      <p:ext uri="{BB962C8B-B14F-4D97-AF65-F5344CB8AC3E}">
        <p14:creationId xmlns:p14="http://schemas.microsoft.com/office/powerpoint/2010/main" val="29706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from Algorithm - </a:t>
            </a:r>
            <a:endParaRPr lang="en-US" dirty="0"/>
          </a:p>
        </p:txBody>
      </p:sp>
      <p:sp>
        <p:nvSpPr>
          <p:cNvPr id="3" name="Content Placeholder 2"/>
          <p:cNvSpPr>
            <a:spLocks noGrp="1"/>
          </p:cNvSpPr>
          <p:nvPr>
            <p:ph idx="1"/>
          </p:nvPr>
        </p:nvSpPr>
        <p:spPr>
          <a:xfrm>
            <a:off x="457200" y="1600201"/>
            <a:ext cx="7620000" cy="1728430"/>
          </a:xfrm>
        </p:spPr>
        <p:txBody>
          <a:bodyPr>
            <a:normAutofit fontScale="85000" lnSpcReduction="20000"/>
          </a:bodyPr>
          <a:lstStyle/>
          <a:p>
            <a:pPr lvl="1"/>
            <a:r>
              <a:rPr lang="en-US" dirty="0"/>
              <a:t>Implemented them in a iterative manner with creating different functions</a:t>
            </a:r>
            <a:endParaRPr lang="en-US" sz="2800" dirty="0"/>
          </a:p>
          <a:p>
            <a:pPr lvl="2"/>
            <a:r>
              <a:rPr lang="en-US" dirty="0"/>
              <a:t>Created function to capture the fit and predict the models and capture the score and accuracy for the models</a:t>
            </a:r>
            <a:endParaRPr lang="en-US" sz="2400" dirty="0"/>
          </a:p>
          <a:p>
            <a:pPr lvl="2"/>
            <a:r>
              <a:rPr lang="en-US" dirty="0"/>
              <a:t>Created the pipeline and passed all the algorithms to be executed in the above function.</a:t>
            </a:r>
            <a:endParaRPr lang="en-US" sz="2400" dirty="0"/>
          </a:p>
          <a:p>
            <a:pPr lvl="2"/>
            <a:r>
              <a:rPr lang="en-US" dirty="0"/>
              <a:t>Created a function to display and store the results / outcome.</a:t>
            </a:r>
            <a:endParaRPr lang="en-US" sz="2400" dirty="0"/>
          </a:p>
          <a:p>
            <a:pPr lvl="2"/>
            <a:r>
              <a:rPr lang="en-US" dirty="0"/>
              <a:t>Below is the results displaying the R^2 and RMSE and time it took to predict.</a:t>
            </a:r>
            <a:endParaRPr lang="en-US" sz="2400" dirty="0"/>
          </a:p>
          <a:p>
            <a:endParaRPr lang="en-US" dirty="0"/>
          </a:p>
        </p:txBody>
      </p:sp>
      <p:pic>
        <p:nvPicPr>
          <p:cNvPr id="4" name="Picture 3"/>
          <p:cNvPicPr>
            <a:picLocks noChangeAspect="1"/>
          </p:cNvPicPr>
          <p:nvPr/>
        </p:nvPicPr>
        <p:blipFill>
          <a:blip r:embed="rId2"/>
          <a:stretch>
            <a:fillRect/>
          </a:stretch>
        </p:blipFill>
        <p:spPr>
          <a:xfrm>
            <a:off x="823685" y="3422650"/>
            <a:ext cx="3117851" cy="2417052"/>
          </a:xfrm>
          <a:prstGeom prst="rect">
            <a:avLst/>
          </a:prstGeom>
        </p:spPr>
      </p:pic>
      <p:pic>
        <p:nvPicPr>
          <p:cNvPr id="5" name="Picture 4"/>
          <p:cNvPicPr>
            <a:picLocks noChangeAspect="1"/>
          </p:cNvPicPr>
          <p:nvPr/>
        </p:nvPicPr>
        <p:blipFill>
          <a:blip r:embed="rId3"/>
          <a:stretch>
            <a:fillRect/>
          </a:stretch>
        </p:blipFill>
        <p:spPr>
          <a:xfrm>
            <a:off x="3941536" y="3422651"/>
            <a:ext cx="4321093" cy="3059418"/>
          </a:xfrm>
          <a:prstGeom prst="rect">
            <a:avLst/>
          </a:prstGeom>
        </p:spPr>
      </p:pic>
    </p:spTree>
    <p:extLst>
      <p:ext uri="{BB962C8B-B14F-4D97-AF65-F5344CB8AC3E}">
        <p14:creationId xmlns:p14="http://schemas.microsoft.com/office/powerpoint/2010/main" val="3332158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Interpretation After Hyper Tuning- </a:t>
            </a:r>
            <a:endParaRPr lang="en-US" sz="3600" dirty="0"/>
          </a:p>
        </p:txBody>
      </p:sp>
      <p:sp>
        <p:nvSpPr>
          <p:cNvPr id="3" name="Content Placeholder 2"/>
          <p:cNvSpPr>
            <a:spLocks noGrp="1"/>
          </p:cNvSpPr>
          <p:nvPr>
            <p:ph idx="1"/>
          </p:nvPr>
        </p:nvSpPr>
        <p:spPr>
          <a:xfrm>
            <a:off x="457199" y="1600200"/>
            <a:ext cx="3747107" cy="2531389"/>
          </a:xfrm>
        </p:spPr>
        <p:txBody>
          <a:bodyPr>
            <a:normAutofit fontScale="92500" lnSpcReduction="20000"/>
          </a:bodyPr>
          <a:lstStyle/>
          <a:p>
            <a:r>
              <a:rPr lang="en-US" dirty="0"/>
              <a:t>Hyper-parameter tuning the best Model – “</a:t>
            </a:r>
            <a:r>
              <a:rPr lang="en-US" dirty="0" err="1"/>
              <a:t>ExtraTreesRegressor</a:t>
            </a:r>
            <a:r>
              <a:rPr lang="en-US" dirty="0"/>
              <a:t>” observed from above step – Using the </a:t>
            </a:r>
            <a:r>
              <a:rPr lang="en-US" dirty="0" err="1"/>
              <a:t>RandomizedSearchCV</a:t>
            </a:r>
            <a:r>
              <a:rPr lang="en-US" dirty="0"/>
              <a:t>, we will find the best estimators and using those estimators we will perform the prediction</a:t>
            </a:r>
            <a:r>
              <a:rPr lang="en-US" dirty="0"/>
              <a:t> </a:t>
            </a:r>
          </a:p>
        </p:txBody>
      </p:sp>
      <p:pic>
        <p:nvPicPr>
          <p:cNvPr id="4" name="Picture 3"/>
          <p:cNvPicPr>
            <a:picLocks noChangeAspect="1"/>
          </p:cNvPicPr>
          <p:nvPr/>
        </p:nvPicPr>
        <p:blipFill>
          <a:blip r:embed="rId2"/>
          <a:stretch>
            <a:fillRect/>
          </a:stretch>
        </p:blipFill>
        <p:spPr>
          <a:xfrm>
            <a:off x="278257" y="4131588"/>
            <a:ext cx="3415108" cy="2379679"/>
          </a:xfrm>
          <a:prstGeom prst="rect">
            <a:avLst/>
          </a:prstGeom>
        </p:spPr>
      </p:pic>
      <p:pic>
        <p:nvPicPr>
          <p:cNvPr id="5" name="Picture 4"/>
          <p:cNvPicPr>
            <a:picLocks noChangeAspect="1"/>
          </p:cNvPicPr>
          <p:nvPr/>
        </p:nvPicPr>
        <p:blipFill>
          <a:blip r:embed="rId3"/>
          <a:stretch>
            <a:fillRect/>
          </a:stretch>
        </p:blipFill>
        <p:spPr>
          <a:xfrm>
            <a:off x="3303226" y="4131588"/>
            <a:ext cx="5149179" cy="2726412"/>
          </a:xfrm>
          <a:prstGeom prst="rect">
            <a:avLst/>
          </a:prstGeom>
        </p:spPr>
      </p:pic>
      <p:sp>
        <p:nvSpPr>
          <p:cNvPr id="6" name="Rectangle 5"/>
          <p:cNvSpPr/>
          <p:nvPr/>
        </p:nvSpPr>
        <p:spPr>
          <a:xfrm>
            <a:off x="4204306" y="1546265"/>
            <a:ext cx="3872894" cy="2585323"/>
          </a:xfrm>
          <a:prstGeom prst="rect">
            <a:avLst/>
          </a:prstGeom>
        </p:spPr>
        <p:txBody>
          <a:bodyPr wrap="square">
            <a:spAutoFit/>
          </a:bodyPr>
          <a:lstStyle/>
          <a:p>
            <a:r>
              <a:rPr lang="en-US" b="1" u="sng" dirty="0"/>
              <a:t>Interpretation from Implementation -</a:t>
            </a:r>
            <a:endParaRPr lang="en-US" b="1" dirty="0"/>
          </a:p>
          <a:p>
            <a:pPr lvl="0"/>
            <a:r>
              <a:rPr lang="en-US" dirty="0"/>
              <a:t>R2 score improvement compared to Benchmark model = 0.463.</a:t>
            </a:r>
          </a:p>
          <a:p>
            <a:pPr lvl="0"/>
            <a:r>
              <a:rPr lang="en-US" dirty="0"/>
              <a:t>RMSE improvement compared to Benchmark model = 0.301.</a:t>
            </a:r>
          </a:p>
          <a:p>
            <a:pPr lvl="0"/>
            <a:r>
              <a:rPr lang="en-US" dirty="0"/>
              <a:t>R2 score improvement compared to without tuned model = 0.086.</a:t>
            </a:r>
          </a:p>
          <a:p>
            <a:pPr lvl="0"/>
            <a:r>
              <a:rPr lang="en-US" dirty="0"/>
              <a:t>RMSE improvement compared to without tuned model = 0.066.</a:t>
            </a:r>
          </a:p>
        </p:txBody>
      </p:sp>
    </p:spTree>
    <p:extLst>
      <p:ext uri="{BB962C8B-B14F-4D97-AF65-F5344CB8AC3E}">
        <p14:creationId xmlns:p14="http://schemas.microsoft.com/office/powerpoint/2010/main" val="4096140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Features </a:t>
            </a:r>
            <a:endParaRPr lang="en-US" dirty="0"/>
          </a:p>
        </p:txBody>
      </p:sp>
      <p:pic>
        <p:nvPicPr>
          <p:cNvPr id="4" name="Picture 3"/>
          <p:cNvPicPr>
            <a:picLocks noChangeAspect="1"/>
          </p:cNvPicPr>
          <p:nvPr/>
        </p:nvPicPr>
        <p:blipFill>
          <a:blip r:embed="rId3"/>
          <a:stretch>
            <a:fillRect/>
          </a:stretch>
        </p:blipFill>
        <p:spPr>
          <a:xfrm>
            <a:off x="457200" y="1417638"/>
            <a:ext cx="7440472" cy="3224925"/>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2528525417"/>
              </p:ext>
            </p:extLst>
          </p:nvPr>
        </p:nvGraphicFramePr>
        <p:xfrm>
          <a:off x="972473" y="4642563"/>
          <a:ext cx="6793813" cy="2073628"/>
        </p:xfrm>
        <a:graphic>
          <a:graphicData uri="http://schemas.openxmlformats.org/presentationml/2006/ole">
            <mc:AlternateContent xmlns:mc="http://schemas.openxmlformats.org/markup-compatibility/2006">
              <mc:Choice xmlns:v="urn:schemas-microsoft-com:vml" Requires="v">
                <p:oleObj spid="_x0000_s2052" name="Document" r:id="rId4" imgW="5943600" imgH="2311400" progId="Word.Document.12">
                  <p:embed/>
                </p:oleObj>
              </mc:Choice>
              <mc:Fallback>
                <p:oleObj name="Document" r:id="rId4" imgW="5943600" imgH="2311400" progId="Word.Document.12">
                  <p:embed/>
                  <p:pic>
                    <p:nvPicPr>
                      <p:cNvPr id="0" name=""/>
                      <p:cNvPicPr/>
                      <p:nvPr/>
                    </p:nvPicPr>
                    <p:blipFill>
                      <a:blip r:embed="rId5"/>
                      <a:stretch>
                        <a:fillRect/>
                      </a:stretch>
                    </p:blipFill>
                    <p:spPr>
                      <a:xfrm>
                        <a:off x="972473" y="4642563"/>
                        <a:ext cx="6793813" cy="2073628"/>
                      </a:xfrm>
                      <a:prstGeom prst="rect">
                        <a:avLst/>
                      </a:prstGeom>
                    </p:spPr>
                  </p:pic>
                </p:oleObj>
              </mc:Fallback>
            </mc:AlternateContent>
          </a:graphicData>
        </a:graphic>
      </p:graphicFrame>
    </p:spTree>
    <p:extLst>
      <p:ext uri="{BB962C8B-B14F-4D97-AF65-F5344CB8AC3E}">
        <p14:creationId xmlns:p14="http://schemas.microsoft.com/office/powerpoint/2010/main" val="5887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 </a:t>
            </a:r>
            <a:endParaRPr lang="en-US" dirty="0"/>
          </a:p>
        </p:txBody>
      </p:sp>
      <p:sp>
        <p:nvSpPr>
          <p:cNvPr id="3" name="Content Placeholder 2"/>
          <p:cNvSpPr>
            <a:spLocks noGrp="1"/>
          </p:cNvSpPr>
          <p:nvPr>
            <p:ph idx="1"/>
          </p:nvPr>
        </p:nvSpPr>
        <p:spPr/>
        <p:txBody>
          <a:bodyPr/>
          <a:lstStyle/>
          <a:p>
            <a:pPr lvl="1"/>
            <a:r>
              <a:rPr lang="en-US" dirty="0" smtClean="0"/>
              <a:t>Best </a:t>
            </a:r>
            <a:r>
              <a:rPr lang="en-US" dirty="0"/>
              <a:t>Algorithm is </a:t>
            </a:r>
            <a:r>
              <a:rPr lang="en-US" dirty="0" err="1"/>
              <a:t>ExtraTreesRegressor</a:t>
            </a:r>
            <a:r>
              <a:rPr lang="en-US" dirty="0"/>
              <a:t>.</a:t>
            </a:r>
          </a:p>
          <a:p>
            <a:pPr lvl="1"/>
            <a:r>
              <a:rPr lang="en-US" dirty="0" smtClean="0"/>
              <a:t>Top </a:t>
            </a:r>
            <a:r>
              <a:rPr lang="en-US" dirty="0"/>
              <a:t>5 most important features:- </a:t>
            </a:r>
            <a:r>
              <a:rPr lang="en-US" dirty="0" err="1"/>
              <a:t>rh_out</a:t>
            </a:r>
            <a:r>
              <a:rPr lang="en-US" dirty="0"/>
              <a:t>, rh_1, lights, rh_8, rh_2</a:t>
            </a:r>
          </a:p>
          <a:p>
            <a:pPr lvl="1"/>
            <a:r>
              <a:rPr lang="en-US" dirty="0" smtClean="0"/>
              <a:t>Variance </a:t>
            </a:r>
            <a:r>
              <a:rPr lang="en-US" dirty="0"/>
              <a:t>explained on test set = 63%.</a:t>
            </a:r>
          </a:p>
          <a:p>
            <a:pPr lvl="1"/>
            <a:r>
              <a:rPr lang="en-US" dirty="0" smtClean="0"/>
              <a:t>RMSE </a:t>
            </a:r>
            <a:r>
              <a:rPr lang="en-US" dirty="0"/>
              <a:t>error = 60.3%</a:t>
            </a:r>
          </a:p>
          <a:p>
            <a:pPr lvl="1"/>
            <a:endParaRPr lang="en-US" dirty="0"/>
          </a:p>
          <a:p>
            <a:pPr lvl="1"/>
            <a:r>
              <a:rPr lang="en-US" dirty="0" smtClean="0"/>
              <a:t>R2 </a:t>
            </a:r>
            <a:r>
              <a:rPr lang="en-US" dirty="0"/>
              <a:t>score improvement compared to Benchmark model = 0.463.</a:t>
            </a:r>
          </a:p>
          <a:p>
            <a:pPr lvl="1"/>
            <a:r>
              <a:rPr lang="en-US" dirty="0" smtClean="0"/>
              <a:t>RMSE </a:t>
            </a:r>
            <a:r>
              <a:rPr lang="en-US" dirty="0"/>
              <a:t>improvement compared to Benchmark model = 0.301.</a:t>
            </a:r>
          </a:p>
          <a:p>
            <a:pPr lvl="1"/>
            <a:r>
              <a:rPr lang="en-US" dirty="0" smtClean="0"/>
              <a:t>R2 </a:t>
            </a:r>
            <a:r>
              <a:rPr lang="en-US" dirty="0"/>
              <a:t>score improvement compared to without tuned model = 0.086.</a:t>
            </a:r>
          </a:p>
          <a:p>
            <a:pPr lvl="1"/>
            <a:r>
              <a:rPr lang="en-US" dirty="0" smtClean="0"/>
              <a:t>RMSE </a:t>
            </a:r>
            <a:r>
              <a:rPr lang="en-US" dirty="0"/>
              <a:t>improvement compared to without tuned model = 0.066.</a:t>
            </a:r>
          </a:p>
        </p:txBody>
      </p:sp>
    </p:spTree>
    <p:extLst>
      <p:ext uri="{BB962C8B-B14F-4D97-AF65-F5344CB8AC3E}">
        <p14:creationId xmlns:p14="http://schemas.microsoft.com/office/powerpoint/2010/main" val="174222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Business Problem Description – </a:t>
            </a:r>
          </a:p>
        </p:txBody>
      </p:sp>
      <p:sp>
        <p:nvSpPr>
          <p:cNvPr id="3" name="Content Placeholder 2"/>
          <p:cNvSpPr>
            <a:spLocks noGrp="1"/>
          </p:cNvSpPr>
          <p:nvPr>
            <p:ph idx="1"/>
          </p:nvPr>
        </p:nvSpPr>
        <p:spPr/>
        <p:txBody>
          <a:bodyPr>
            <a:normAutofit fontScale="85000" lnSpcReduction="20000"/>
          </a:bodyPr>
          <a:lstStyle/>
          <a:p>
            <a:r>
              <a:rPr lang="en-US" sz="2400" dirty="0" smtClean="0"/>
              <a:t>Dataset </a:t>
            </a:r>
            <a:r>
              <a:rPr lang="en-US" sz="2400" dirty="0"/>
              <a:t>contains the house temperature and humidity conditions were monitored with a </a:t>
            </a:r>
            <a:r>
              <a:rPr lang="en-US" sz="2400" dirty="0" err="1"/>
              <a:t>ZigBee</a:t>
            </a:r>
            <a:r>
              <a:rPr lang="en-US" sz="2400" dirty="0"/>
              <a:t> wireless sensor network. As per the description on UCI website, each wireless node transmitted the temperature and humidity conditions around 3.3 min, Then, the wireless data was averaged for 10 minutes periods. The energy data was logged every 10 minutes with m-bus energy meters. Combining this data with the weather data based on the date time columns</a:t>
            </a:r>
          </a:p>
          <a:p>
            <a:r>
              <a:rPr lang="en-US" sz="2400" dirty="0"/>
              <a:t>To find the key feature from the dataset which contributes to the most and the </a:t>
            </a:r>
          </a:p>
          <a:p>
            <a:pPr lvl="0"/>
            <a:r>
              <a:rPr lang="en-US" sz="2400" dirty="0"/>
              <a:t>Predict the appliance energy consumption.</a:t>
            </a:r>
          </a:p>
          <a:p>
            <a:pPr lvl="1"/>
            <a:r>
              <a:rPr lang="en-US" sz="2400" dirty="0"/>
              <a:t>With collected data of temperature and humidity (indoor and outdoor) sensors.</a:t>
            </a:r>
          </a:p>
          <a:p>
            <a:pPr lvl="1"/>
            <a:r>
              <a:rPr lang="en-US" sz="2400" dirty="0"/>
              <a:t>Weather data collected</a:t>
            </a:r>
          </a:p>
          <a:p>
            <a:pPr lvl="1"/>
            <a:r>
              <a:rPr lang="en-US" sz="2400" dirty="0"/>
              <a:t>Fuel price over the period of time.</a:t>
            </a:r>
          </a:p>
          <a:p>
            <a:r>
              <a:rPr lang="en-US" sz="2400" dirty="0"/>
              <a:t>Best prediction model with best parameter for future prediction of the appliance Energy</a:t>
            </a:r>
            <a:r>
              <a:rPr lang="en-US" dirty="0"/>
              <a:t> </a:t>
            </a:r>
          </a:p>
        </p:txBody>
      </p:sp>
    </p:spTree>
    <p:extLst>
      <p:ext uri="{BB962C8B-B14F-4D97-AF65-F5344CB8AC3E}">
        <p14:creationId xmlns:p14="http://schemas.microsoft.com/office/powerpoint/2010/main" val="128213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1270135"/>
            <a:ext cx="7620000" cy="4817754"/>
          </a:xfrm>
        </p:spPr>
        <p:txBody>
          <a:bodyPr/>
          <a:lstStyle/>
          <a:p>
            <a:r>
              <a:rPr lang="en-US" dirty="0"/>
              <a:t>We have two data sets - </a:t>
            </a:r>
            <a:r>
              <a:rPr lang="en-US" b="1" dirty="0" err="1"/>
              <a:t>energydata_complete.csv</a:t>
            </a:r>
            <a:r>
              <a:rPr lang="en-US" b="1" dirty="0"/>
              <a:t> </a:t>
            </a:r>
            <a:r>
              <a:rPr lang="en-US" dirty="0"/>
              <a:t>and </a:t>
            </a:r>
            <a:r>
              <a:rPr lang="en-US" b="1" dirty="0" err="1"/>
              <a:t>CrudeOilPrice.csv</a:t>
            </a:r>
            <a:r>
              <a:rPr lang="en-US" dirty="0"/>
              <a:t>. We have</a:t>
            </a:r>
          </a:p>
          <a:p>
            <a:r>
              <a:rPr lang="en-US" dirty="0"/>
              <a:t>taken two different dataset to get better prediction with analyzing the engorge consumed and how was the fuel price during the particular date.</a:t>
            </a:r>
          </a:p>
          <a:p>
            <a:r>
              <a:rPr lang="en-US" dirty="0"/>
              <a:t>We do not have any missing values </a:t>
            </a:r>
            <a:r>
              <a:rPr lang="en-US" dirty="0" smtClean="0"/>
              <a:t>in </a:t>
            </a:r>
            <a:r>
              <a:rPr lang="en-US" dirty="0" err="1" smtClean="0"/>
              <a:t>energydata_complete.csv</a:t>
            </a:r>
            <a:r>
              <a:rPr lang="en-US" dirty="0"/>
              <a:t>; it has 19735 observation with 29 attributes pertaining to temperature, humidity, light, wind speed, dew, and visibility from local weather channel</a:t>
            </a:r>
            <a:r>
              <a:rPr lang="en-US" dirty="0" smtClean="0"/>
              <a:t>.</a:t>
            </a:r>
            <a:endParaRPr lang="en-US" dirty="0"/>
          </a:p>
          <a:p>
            <a:r>
              <a:rPr lang="en-US" dirty="0"/>
              <a:t>We do not have any missing value in </a:t>
            </a:r>
            <a:r>
              <a:rPr lang="en-US" dirty="0" err="1"/>
              <a:t>CrudeOilPrice.csv</a:t>
            </a:r>
            <a:r>
              <a:rPr lang="en-US" dirty="0"/>
              <a:t>, which has the fuel price for respective months and dates. This dataset has 2519 observation and 2 attributes of date and fuel price.</a:t>
            </a:r>
          </a:p>
          <a:p>
            <a:endParaRPr lang="en-US" dirty="0"/>
          </a:p>
        </p:txBody>
      </p:sp>
      <p:sp>
        <p:nvSpPr>
          <p:cNvPr id="4" name="Rectangle 3"/>
          <p:cNvSpPr/>
          <p:nvPr/>
        </p:nvSpPr>
        <p:spPr>
          <a:xfrm>
            <a:off x="230346" y="140483"/>
            <a:ext cx="8689645" cy="1261884"/>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p>
          <a:p>
            <a:r>
              <a:rPr lang="en-US" dirty="0" smtClean="0"/>
              <a:t>There </a:t>
            </a:r>
            <a:r>
              <a:rPr lang="en-US" dirty="0"/>
              <a:t>are 19735 and </a:t>
            </a:r>
            <a:r>
              <a:rPr lang="en-US" dirty="0" smtClean="0"/>
              <a:t>30attributes</a:t>
            </a:r>
            <a:r>
              <a:rPr lang="en-US" dirty="0"/>
              <a:t>. Key features from the dataset </a:t>
            </a:r>
            <a:r>
              <a:rPr lang="en-US" dirty="0" smtClean="0"/>
              <a:t>are</a:t>
            </a:r>
          </a:p>
          <a:p>
            <a:r>
              <a:rPr lang="en-US" dirty="0" smtClean="0">
                <a:effectLst/>
              </a:rPr>
              <a:t> </a:t>
            </a:r>
            <a:endParaRPr lang="en-US" dirty="0"/>
          </a:p>
        </p:txBody>
      </p:sp>
    </p:spTree>
    <p:extLst>
      <p:ext uri="{BB962C8B-B14F-4D97-AF65-F5344CB8AC3E}">
        <p14:creationId xmlns:p14="http://schemas.microsoft.com/office/powerpoint/2010/main" val="338027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158" y="169684"/>
            <a:ext cx="8689645" cy="1261884"/>
          </a:xfrm>
          <a:prstGeom prst="rect">
            <a:avLst/>
          </a:prstGeom>
        </p:spPr>
        <p:txBody>
          <a:bodyPr wrap="square">
            <a:spAutoFit/>
          </a:bodyPr>
          <a:lstStyle/>
          <a:p>
            <a:r>
              <a:rPr lang="en-US" sz="4000" spc="-100" dirty="0">
                <a:solidFill>
                  <a:schemeClr val="tx2"/>
                </a:solidFill>
                <a:latin typeface="+mj-lt"/>
                <a:ea typeface="+mj-ea"/>
                <a:cs typeface="+mj-cs"/>
              </a:rPr>
              <a:t>Dataset</a:t>
            </a:r>
            <a:r>
              <a:rPr lang="en-US" b="1" i="0" dirty="0" smtClean="0">
                <a:solidFill>
                  <a:srgbClr val="000000"/>
                </a:solidFill>
                <a:effectLst/>
                <a:latin typeface="Helvetica Neue"/>
              </a:rPr>
              <a:t> </a:t>
            </a:r>
            <a:r>
              <a:rPr lang="en-US" sz="4000" spc="-100" dirty="0">
                <a:solidFill>
                  <a:schemeClr val="tx2"/>
                </a:solidFill>
                <a:latin typeface="+mj-lt"/>
                <a:ea typeface="+mj-ea"/>
                <a:cs typeface="+mj-cs"/>
              </a:rPr>
              <a:t>Details –</a:t>
            </a:r>
          </a:p>
          <a:p>
            <a:r>
              <a:rPr lang="en-US" dirty="0" smtClean="0"/>
              <a:t>There </a:t>
            </a:r>
            <a:r>
              <a:rPr lang="en-US" dirty="0"/>
              <a:t>are 19735 and </a:t>
            </a:r>
            <a:r>
              <a:rPr lang="en-US" dirty="0" smtClean="0"/>
              <a:t>30attributes</a:t>
            </a:r>
            <a:r>
              <a:rPr lang="en-US" dirty="0"/>
              <a:t>. Key features from the dataset </a:t>
            </a:r>
            <a:r>
              <a:rPr lang="en-US" dirty="0" smtClean="0"/>
              <a:t>are</a:t>
            </a:r>
          </a:p>
          <a:p>
            <a:r>
              <a:rPr lang="en-US" dirty="0" smtClean="0">
                <a:effectLst/>
              </a:rPr>
              <a:t> </a:t>
            </a:r>
            <a:endParaRPr lang="en-US" dirty="0"/>
          </a:p>
        </p:txBody>
      </p:sp>
      <p:pic>
        <p:nvPicPr>
          <p:cNvPr id="5" name="Picture 4"/>
          <p:cNvPicPr>
            <a:picLocks noChangeAspect="1"/>
          </p:cNvPicPr>
          <p:nvPr/>
        </p:nvPicPr>
        <p:blipFill>
          <a:blip r:embed="rId2"/>
          <a:stretch>
            <a:fillRect/>
          </a:stretch>
        </p:blipFill>
        <p:spPr>
          <a:xfrm>
            <a:off x="569333" y="1299334"/>
            <a:ext cx="6729809" cy="5343327"/>
          </a:xfrm>
          <a:prstGeom prst="rect">
            <a:avLst/>
          </a:prstGeom>
        </p:spPr>
      </p:pic>
    </p:spTree>
    <p:extLst>
      <p:ext uri="{BB962C8B-B14F-4D97-AF65-F5344CB8AC3E}">
        <p14:creationId xmlns:p14="http://schemas.microsoft.com/office/powerpoint/2010/main" val="450128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581" y="111075"/>
            <a:ext cx="8335620" cy="6604581"/>
          </a:xfrm>
        </p:spPr>
        <p:txBody>
          <a:bodyPr>
            <a:normAutofit fontScale="32500" lnSpcReduction="20000"/>
          </a:bodyPr>
          <a:lstStyle/>
          <a:p>
            <a:r>
              <a:rPr lang="en-US" sz="8000" b="1" dirty="0">
                <a:latin typeface="Helvetica Neue"/>
              </a:rPr>
              <a:t>Data Exploration – </a:t>
            </a:r>
            <a:endParaRPr lang="en-US" sz="8000" b="1" dirty="0" smtClean="0">
              <a:latin typeface="Helvetica Neue"/>
            </a:endParaRPr>
          </a:p>
          <a:p>
            <a:endParaRPr lang="en-US" sz="8000" b="1" dirty="0">
              <a:latin typeface="Helvetica Neue"/>
            </a:endParaRPr>
          </a:p>
          <a:p>
            <a:pPr lvl="1"/>
            <a:r>
              <a:rPr lang="en-US" sz="4200" dirty="0" smtClean="0"/>
              <a:t>The </a:t>
            </a:r>
            <a:r>
              <a:rPr lang="en-US" sz="4200" dirty="0"/>
              <a:t>dataset is from 2016-01-11 and 2016-05-27; have data starting JAN to MAY of 2016. These are the temperature reading captured inside and outside the house. From the explored reading of each sensor is between 14.89 and 29.85 but ‘</a:t>
            </a:r>
            <a:r>
              <a:rPr lang="en-US" sz="4200" b="1" dirty="0"/>
              <a:t>T6’ </a:t>
            </a:r>
            <a:r>
              <a:rPr lang="en-US" sz="4200" dirty="0"/>
              <a:t>is between -6 and 28.29. The possible reason can be its reading are for outside</a:t>
            </a:r>
            <a:r>
              <a:rPr lang="en-US" sz="4200" dirty="0" smtClean="0"/>
              <a:t>.</a:t>
            </a:r>
          </a:p>
          <a:p>
            <a:pPr lvl="1"/>
            <a:r>
              <a:rPr lang="en-US" sz="4200" dirty="0"/>
              <a:t>There are Humidity related information as well in the dataset, from the explored reading of each sensor is between 20.46 to 58.79 but ‘</a:t>
            </a:r>
            <a:r>
              <a:rPr lang="en-US" sz="4200" b="1" dirty="0"/>
              <a:t>RH_5’ </a:t>
            </a:r>
            <a:r>
              <a:rPr lang="en-US" sz="4200" dirty="0"/>
              <a:t>and ‘</a:t>
            </a:r>
            <a:r>
              <a:rPr lang="en-US" sz="4200" b="1" dirty="0"/>
              <a:t>RH_6’ </a:t>
            </a:r>
            <a:r>
              <a:rPr lang="en-US" sz="4200" dirty="0"/>
              <a:t>has max of 96.32 and 99.9.</a:t>
            </a:r>
          </a:p>
          <a:p>
            <a:pPr lvl="1"/>
            <a:r>
              <a:rPr lang="en-US" sz="4200" dirty="0"/>
              <a:t>The max value is 1080wh, whereas 75% of usage is under 100wh. Some of the appliances has high consumption. These can be outliers but, currently keeping them as part of the dataset and not dropping them from the dataset.</a:t>
            </a:r>
          </a:p>
          <a:p>
            <a:pPr lvl="1"/>
            <a:r>
              <a:rPr lang="en-US" sz="4200" dirty="0"/>
              <a:t> </a:t>
            </a:r>
            <a:r>
              <a:rPr lang="en-US" sz="4200" dirty="0" smtClean="0"/>
              <a:t>If </a:t>
            </a:r>
            <a:r>
              <a:rPr lang="en-US" sz="4200" dirty="0"/>
              <a:t>we see the statistics for Appliance Attributes, the minimum value is 10 and max value is 1080, and the mean is 97.69 and 75% of records are below 100 KWH. This column has outliers and we will keep them and check during our modeling</a:t>
            </a:r>
            <a:r>
              <a:rPr lang="en-US" sz="4200" dirty="0" smtClean="0"/>
              <a:t>.</a:t>
            </a:r>
            <a:endParaRPr lang="en-US" sz="4200" b="1" dirty="0">
              <a:latin typeface="Helvetica Neue"/>
            </a:endParaRPr>
          </a:p>
          <a:p>
            <a:endParaRPr lang="en-US" sz="8000" b="1" dirty="0" smtClean="0">
              <a:latin typeface="Helvetica Neue"/>
            </a:endParaRPr>
          </a:p>
          <a:p>
            <a:r>
              <a:rPr lang="en-US" sz="8000" b="1" dirty="0" smtClean="0">
                <a:latin typeface="Helvetica Neue"/>
              </a:rPr>
              <a:t>Data </a:t>
            </a:r>
            <a:r>
              <a:rPr lang="en-US" sz="8000" b="1" dirty="0">
                <a:latin typeface="Helvetica Neue"/>
              </a:rPr>
              <a:t>Preprocessing </a:t>
            </a:r>
            <a:r>
              <a:rPr lang="mr-IN" sz="8000" b="1" dirty="0" smtClean="0">
                <a:latin typeface="Helvetica Neue"/>
              </a:rPr>
              <a:t>–</a:t>
            </a:r>
            <a:endParaRPr lang="en-US" sz="8000" b="1" dirty="0" smtClean="0">
              <a:latin typeface="Helvetica Neue"/>
            </a:endParaRPr>
          </a:p>
          <a:p>
            <a:endParaRPr lang="en-US" sz="8000" b="1" dirty="0">
              <a:latin typeface="Helvetica Neue"/>
            </a:endParaRPr>
          </a:p>
          <a:p>
            <a:pPr lvl="1"/>
            <a:r>
              <a:rPr lang="en-US" sz="4200" dirty="0"/>
              <a:t>When merging the two datasets, in </a:t>
            </a:r>
            <a:r>
              <a:rPr lang="en-US" sz="4200" dirty="0" err="1"/>
              <a:t>energydata</a:t>
            </a:r>
            <a:r>
              <a:rPr lang="en-US" sz="4200" dirty="0"/>
              <a:t> dataset, date is a timestamp and</a:t>
            </a:r>
          </a:p>
          <a:p>
            <a:pPr lvl="1"/>
            <a:r>
              <a:rPr lang="en-US" sz="4200" dirty="0"/>
              <a:t>in </a:t>
            </a:r>
            <a:r>
              <a:rPr lang="en-US" sz="4200" dirty="0" err="1"/>
              <a:t>crudeoilprice</a:t>
            </a:r>
            <a:r>
              <a:rPr lang="en-US" sz="4200" dirty="0"/>
              <a:t> dataset, date is a date </a:t>
            </a:r>
            <a:r>
              <a:rPr lang="en-US" sz="4200" dirty="0" err="1"/>
              <a:t>datatype</a:t>
            </a:r>
            <a:r>
              <a:rPr lang="en-US" sz="4200" dirty="0"/>
              <a:t>, so we have to normalize the date, in order for us to merge the two datasets</a:t>
            </a:r>
            <a:r>
              <a:rPr lang="en-US" sz="4200" dirty="0" smtClean="0"/>
              <a:t>.</a:t>
            </a:r>
          </a:p>
          <a:p>
            <a:pPr lvl="1"/>
            <a:r>
              <a:rPr lang="en-US" sz="4200" dirty="0" smtClean="0"/>
              <a:t> After </a:t>
            </a:r>
            <a:r>
              <a:rPr lang="en-US" sz="4200" dirty="0"/>
              <a:t>the merge, we observe that “ values" columns is merged on the dataset, but it doesn’t have all the dates values and 5904 records has null values</a:t>
            </a:r>
            <a:r>
              <a:rPr lang="en-US" sz="4200" dirty="0" smtClean="0"/>
              <a:t>.</a:t>
            </a:r>
          </a:p>
          <a:p>
            <a:pPr lvl="1"/>
            <a:r>
              <a:rPr lang="en-US" sz="4200" dirty="0"/>
              <a:t>To solve these null values, we used the “forward fill” method and value column was populated with previous day values for the records, which were null and renamed the column to "</a:t>
            </a:r>
            <a:r>
              <a:rPr lang="en-US" sz="4200" dirty="0" err="1"/>
              <a:t>oilprice</a:t>
            </a:r>
            <a:r>
              <a:rPr lang="en-US" sz="4200" dirty="0"/>
              <a:t>".</a:t>
            </a:r>
          </a:p>
          <a:p>
            <a:pPr lvl="1"/>
            <a:r>
              <a:rPr lang="en-US" sz="4200" dirty="0"/>
              <a:t>The total number of observation is 19735 and 30 Attributes.</a:t>
            </a:r>
          </a:p>
          <a:p>
            <a:pPr lvl="1"/>
            <a:endParaRPr lang="en-US" dirty="0"/>
          </a:p>
          <a:p>
            <a:endParaRPr lang="en-US" dirty="0"/>
          </a:p>
        </p:txBody>
      </p:sp>
    </p:spTree>
    <p:extLst>
      <p:ext uri="{BB962C8B-B14F-4D97-AF65-F5344CB8AC3E}">
        <p14:creationId xmlns:p14="http://schemas.microsoft.com/office/powerpoint/2010/main" val="208264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Dimensions</a:t>
            </a:r>
            <a:endParaRPr lang="en-US" dirty="0"/>
          </a:p>
        </p:txBody>
      </p:sp>
      <p:pic>
        <p:nvPicPr>
          <p:cNvPr id="4" name="Content Placeholder 3"/>
          <p:cNvPicPr>
            <a:picLocks noGrp="1" noChangeAspect="1"/>
          </p:cNvPicPr>
          <p:nvPr>
            <p:ph idx="1"/>
          </p:nvPr>
        </p:nvPicPr>
        <p:blipFill rotWithShape="1">
          <a:blip r:embed="rId2"/>
          <a:srcRect l="1" r="-6938" b="-553"/>
          <a:stretch/>
        </p:blipFill>
        <p:spPr>
          <a:xfrm>
            <a:off x="583932" y="1211264"/>
            <a:ext cx="7493268" cy="2657540"/>
          </a:xfrm>
        </p:spPr>
      </p:pic>
      <p:sp>
        <p:nvSpPr>
          <p:cNvPr id="5" name="Rectangle 4"/>
          <p:cNvSpPr/>
          <p:nvPr/>
        </p:nvSpPr>
        <p:spPr>
          <a:xfrm>
            <a:off x="583932" y="4036767"/>
            <a:ext cx="6867124" cy="646331"/>
          </a:xfrm>
          <a:prstGeom prst="rect">
            <a:avLst/>
          </a:prstGeom>
        </p:spPr>
        <p:txBody>
          <a:bodyPr wrap="square">
            <a:spAutoFit/>
          </a:bodyPr>
          <a:lstStyle/>
          <a:p>
            <a:r>
              <a:rPr lang="en-US" dirty="0"/>
              <a:t>On the </a:t>
            </a:r>
            <a:r>
              <a:rPr lang="en-US" b="1" u="sng" dirty="0"/>
              <a:t>Target Attribute – Appliance</a:t>
            </a:r>
            <a:r>
              <a:rPr lang="en-US" dirty="0"/>
              <a:t>, the below histograms is rightly skewed and most of the data is with 200 KWh.</a:t>
            </a: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32" y="4809420"/>
            <a:ext cx="3678768" cy="174968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2700" y="4809420"/>
            <a:ext cx="3814500" cy="1749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22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573" y="274638"/>
            <a:ext cx="8452406" cy="1143000"/>
          </a:xfrm>
        </p:spPr>
        <p:txBody>
          <a:bodyPr/>
          <a:lstStyle/>
          <a:p>
            <a:r>
              <a:rPr lang="en-US" dirty="0" smtClean="0"/>
              <a:t>Feature Distribution  - Histogram </a:t>
            </a:r>
            <a:endParaRPr lang="en-US" dirty="0"/>
          </a:p>
        </p:txBody>
      </p:sp>
      <p:pic>
        <p:nvPicPr>
          <p:cNvPr id="1025" name="Picture 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87"/>
          <a:stretch/>
        </p:blipFill>
        <p:spPr bwMode="auto">
          <a:xfrm>
            <a:off x="457200" y="1600200"/>
            <a:ext cx="7163104"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22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a:r>
            <a:r>
              <a:rPr lang="en-US" dirty="0" err="1" smtClean="0"/>
              <a:t>Visualition</a:t>
            </a:r>
            <a:r>
              <a:rPr lang="en-US" dirty="0" smtClean="0"/>
              <a:t>- </a:t>
            </a:r>
            <a:endParaRPr lang="en-US" dirty="0"/>
          </a:p>
        </p:txBody>
      </p:sp>
      <p:sp>
        <p:nvSpPr>
          <p:cNvPr id="3" name="Content Placeholder 2"/>
          <p:cNvSpPr>
            <a:spLocks noGrp="1"/>
          </p:cNvSpPr>
          <p:nvPr>
            <p:ph idx="1"/>
          </p:nvPr>
        </p:nvSpPr>
        <p:spPr>
          <a:xfrm>
            <a:off x="457200" y="1600200"/>
            <a:ext cx="3396747" cy="4800600"/>
          </a:xfrm>
        </p:spPr>
        <p:txBody>
          <a:bodyPr/>
          <a:lstStyle/>
          <a:p>
            <a:r>
              <a:rPr lang="en-US" dirty="0"/>
              <a:t>With taking the average on week – Monday the usage has been higher, followed by Saturday and Friday.</a:t>
            </a:r>
          </a:p>
          <a:p>
            <a:endParaRPr lang="en-US" dirty="0"/>
          </a:p>
        </p:txBody>
      </p:sp>
      <p:pic>
        <p:nvPicPr>
          <p:cNvPr id="4" name="image8.png" descr="C:\Users\cp40507\AppData\Local\Microsoft\Windows\INetCache\Content.MSO\32C750AB.tmp"/>
          <p:cNvPicPr/>
          <p:nvPr/>
        </p:nvPicPr>
        <p:blipFill>
          <a:blip r:embed="rId2" cstate="print"/>
          <a:stretch>
            <a:fillRect/>
          </a:stretch>
        </p:blipFill>
        <p:spPr>
          <a:xfrm>
            <a:off x="781460" y="3772251"/>
            <a:ext cx="3349854" cy="2628549"/>
          </a:xfrm>
          <a:prstGeom prst="rect">
            <a:avLst/>
          </a:prstGeom>
        </p:spPr>
      </p:pic>
      <p:sp>
        <p:nvSpPr>
          <p:cNvPr id="5" name="Content Placeholder 2"/>
          <p:cNvSpPr txBox="1">
            <a:spLocks/>
          </p:cNvSpPr>
          <p:nvPr/>
        </p:nvSpPr>
        <p:spPr>
          <a:xfrm>
            <a:off x="4478145" y="1612703"/>
            <a:ext cx="3396747" cy="4800600"/>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dirty="0"/>
              <a:t>For Monthly Average – On a average, February and April the consumption has been more than other </a:t>
            </a:r>
            <a:r>
              <a:rPr lang="en-US" dirty="0" smtClean="0"/>
              <a:t>months</a:t>
            </a:r>
          </a:p>
          <a:p>
            <a:r>
              <a:rPr lang="en-US" dirty="0" smtClean="0"/>
              <a:t> </a:t>
            </a:r>
            <a:endParaRPr lang="en-US" dirty="0"/>
          </a:p>
        </p:txBody>
      </p:sp>
      <p:pic>
        <p:nvPicPr>
          <p:cNvPr id="6" name="image9.png" descr="C:\Users\cp40507\AppData\Local\Microsoft\Windows\INetCache\Content.MSO\29131AF1.tmp"/>
          <p:cNvPicPr/>
          <p:nvPr/>
        </p:nvPicPr>
        <p:blipFill>
          <a:blip r:embed="rId3" cstate="print"/>
          <a:stretch>
            <a:fillRect/>
          </a:stretch>
        </p:blipFill>
        <p:spPr>
          <a:xfrm>
            <a:off x="4671450" y="3621167"/>
            <a:ext cx="3405750" cy="2790757"/>
          </a:xfrm>
          <a:prstGeom prst="rect">
            <a:avLst/>
          </a:prstGeom>
        </p:spPr>
      </p:pic>
    </p:spTree>
    <p:extLst>
      <p:ext uri="{BB962C8B-B14F-4D97-AF65-F5344CB8AC3E}">
        <p14:creationId xmlns:p14="http://schemas.microsoft.com/office/powerpoint/2010/main" val="3745707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046"/>
            <a:ext cx="7620000" cy="396928"/>
          </a:xfrm>
        </p:spPr>
        <p:txBody>
          <a:bodyPr/>
          <a:lstStyle/>
          <a:p>
            <a:r>
              <a:rPr lang="en-US" sz="2800" dirty="0" smtClean="0"/>
              <a:t>Correlation Plot - </a:t>
            </a:r>
            <a:endParaRPr lang="en-US" sz="2800" dirty="0"/>
          </a:p>
        </p:txBody>
      </p:sp>
      <p:pic>
        <p:nvPicPr>
          <p:cNvPr id="3073" name="Picture 1"/>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5093"/>
          <a:stretch/>
        </p:blipFill>
        <p:spPr bwMode="auto">
          <a:xfrm>
            <a:off x="204376" y="510973"/>
            <a:ext cx="8350218" cy="634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240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307</TotalTime>
  <Words>1250</Words>
  <Application>Microsoft Macintosh PowerPoint</Application>
  <PresentationFormat>On-screen Show (4:3)</PresentationFormat>
  <Paragraphs>109</Paragraphs>
  <Slides>19</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19</vt:i4>
      </vt:variant>
    </vt:vector>
  </HeadingPairs>
  <TitlesOfParts>
    <vt:vector size="22" baseType="lpstr">
      <vt:lpstr>Adjacency</vt:lpstr>
      <vt:lpstr>Document</vt:lpstr>
      <vt:lpstr>Microsoft Word Document</vt:lpstr>
      <vt:lpstr>Capstone Project 1:   Appliances Energy Prediction</vt:lpstr>
      <vt:lpstr>Business Problem Description – </vt:lpstr>
      <vt:lpstr>PowerPoint Presentation</vt:lpstr>
      <vt:lpstr>PowerPoint Presentation</vt:lpstr>
      <vt:lpstr>PowerPoint Presentation</vt:lpstr>
      <vt:lpstr>Data Dimensions</vt:lpstr>
      <vt:lpstr>Feature Distribution  - Histogram </vt:lpstr>
      <vt:lpstr>Data Visualition- </vt:lpstr>
      <vt:lpstr>Correlation Plot - </vt:lpstr>
      <vt:lpstr>PowerPoint Presentation</vt:lpstr>
      <vt:lpstr>PowerPoint Presentation</vt:lpstr>
      <vt:lpstr>Statistics with OLS model</vt:lpstr>
      <vt:lpstr>Major Inference –  </vt:lpstr>
      <vt:lpstr>Model Building and Implementation </vt:lpstr>
      <vt:lpstr>Algorithms - </vt:lpstr>
      <vt:lpstr>Outcome from Algorithm - </vt:lpstr>
      <vt:lpstr>Interpretation After Hyper Tuning- </vt:lpstr>
      <vt:lpstr>Important Features </vt:lpstr>
      <vt:lpstr>Conclusion - </vt:lpstr>
    </vt:vector>
  </TitlesOfParts>
  <Company>Cognizant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 Sinha</dc:creator>
  <cp:lastModifiedBy>Arijit Sinha</cp:lastModifiedBy>
  <cp:revision>24</cp:revision>
  <dcterms:created xsi:type="dcterms:W3CDTF">2020-06-01T23:16:02Z</dcterms:created>
  <dcterms:modified xsi:type="dcterms:W3CDTF">2020-06-02T05:04:30Z</dcterms:modified>
</cp:coreProperties>
</file>