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66FF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088418-7C51-49D0-9C62-A20B3C579910}" v="53" dt="2024-09-02T02:04:06.236"/>
    <p1510:client id="{CBB20E3D-EB50-4C9A-9295-33703812E40C}" v="259" dt="2024-09-02T02:34:00.972"/>
    <p1510:client id="{EBE46800-82F7-4F2B-A172-02BB3B9969B1}" v="426" dt="2024-09-03T01:26:29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359DC8A-171C-4851-AA67-A93BB1A90B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9593E8-91ED-45D8-A78B-906A3336ED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E1178-38C8-458D-9BBA-391D8600F37E}" type="datetimeFigureOut">
              <a:rPr lang="pt-BR" smtClean="0"/>
              <a:t>05/09/2024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64EB04-9E6A-4308-A568-B4C6B4DDB0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181A6C-1307-4158-9352-4BDB09A405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5B8AB-8978-49AA-B307-0D35A9214A8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04477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08EEE-8324-4673-8413-3D4E0151ABEB}" type="datetimeFigureOut">
              <a:rPr lang="pt-BR" noProof="0" smtClean="0"/>
              <a:t>05/09/2024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FEFBF-2414-4698-9E48-10DF91902EC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719442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FEFBF-2414-4698-9E48-10DF91902EC5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4693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FEFBF-2414-4698-9E48-10DF91902EC5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8922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FEFBF-2414-4698-9E48-10DF91902EC5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1969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FEFBF-2414-4698-9E48-10DF91902EC5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3624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FEFBF-2414-4698-9E48-10DF91902EC5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0541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FEFBF-2414-4698-9E48-10DF91902EC5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1943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FEFBF-2414-4698-9E48-10DF91902EC5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6473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FEFBF-2414-4698-9E48-10DF91902EC5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606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tângulo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orma Liv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fld id="{B534AA1C-E68A-4367-88F9-55A62CF1E9A7}" type="datetime1">
              <a:rPr lang="pt-BR" noProof="0" smtClean="0"/>
              <a:t>05/09/2024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tângulo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orma Livre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orma Livre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orma Liv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4969927"/>
            <a:ext cx="8825659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536665"/>
            <a:ext cx="882565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794BDA-F217-4802-8E37-E7DB771737F4}" type="datetime1">
              <a:rPr lang="pt-BR" noProof="0" smtClean="0"/>
              <a:t>05/09/2024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6" name="Retângulo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 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tângulo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orma Livre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orma Livre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v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8798" y="1063417"/>
            <a:ext cx="8831816" cy="1372986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543300"/>
            <a:ext cx="8825659" cy="24765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092ABF-FCC7-4FE9-8331-1A1AE26A6991}" type="datetime1">
              <a:rPr lang="pt-BR" noProof="0" smtClean="0"/>
              <a:t>05/09/2024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3" name="Retângulo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tângulo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orma Livre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orma Livre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orma Liv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Caixa de texto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9600" b="0" i="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Caixa de texto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9600" b="0" i="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"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81878" y="982134"/>
            <a:ext cx="8453906" cy="2696632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Texto 3"/>
          <p:cNvSpPr>
            <a:spLocks noGrp="1"/>
          </p:cNvSpPr>
          <p:nvPr>
            <p:ph type="body" sz="half" idx="13" hasCustomPrompt="1"/>
          </p:nvPr>
        </p:nvSpPr>
        <p:spPr bwMode="gray">
          <a:xfrm>
            <a:off x="1945945" y="3678766"/>
            <a:ext cx="773121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029199"/>
            <a:ext cx="9244897" cy="9978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BB100E-A236-4760-BB99-DC977EB3A02A}" type="datetime1">
              <a:rPr lang="pt-BR" noProof="0" smtClean="0"/>
              <a:t>05/09/2024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9" name="Retângulo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 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tângulo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rma Livre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vre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v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2370667"/>
            <a:ext cx="8825660" cy="1822514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5024967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CF5663-D1CC-46AB-8738-39470CC7E6CB}" type="datetime1">
              <a:rPr lang="pt-BR" noProof="0" smtClean="0"/>
              <a:t>05/09/2024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4" name="Retâ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2"/>
            <a:ext cx="314187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6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54953" y="3179764"/>
            <a:ext cx="314187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2721" y="2603500"/>
            <a:ext cx="314700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9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12721" y="3179763"/>
            <a:ext cx="314700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88135" y="2603501"/>
            <a:ext cx="31457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88329" y="3179762"/>
            <a:ext cx="3145536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68A4CD-047B-497F-A506-4CB095F055A7}" type="datetime1">
              <a:rPr lang="pt-BR" noProof="0" smtClean="0"/>
              <a:t>05/09/2024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4532844"/>
            <a:ext cx="30504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9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22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54954" y="5109106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68865" y="4532844"/>
            <a:ext cx="3050438" cy="576263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1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23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570172" y="5109105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982775" y="4532845"/>
            <a:ext cx="305109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2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982775" y="5109104"/>
            <a:ext cx="3051096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cxnSp>
        <p:nvCxnSpPr>
          <p:cNvPr id="43" name="Conector Reto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F4DFAE-51D5-4ABA-ABC1-FC73BF20A5A0}" type="datetime1">
              <a:rPr lang="pt-BR" noProof="0" smtClean="0"/>
              <a:t>05/09/2024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2603500"/>
            <a:ext cx="8825659" cy="3416300"/>
          </a:xfrm>
        </p:spPr>
        <p:txBody>
          <a:bodyPr vert="eaVert" rtlCol="0" anchor="t" anchorCtr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 rtlCol="0"/>
          <a:lstStyle/>
          <a:p>
            <a:pPr rtl="0"/>
            <a:fld id="{AF683EC5-D742-4BCF-89CD-16BD489A1ED3}" type="datetime1">
              <a:rPr lang="pt-BR" noProof="0" smtClean="0"/>
              <a:t>05/09/2024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tângulo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tângulo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orma Livre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orma Livre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orma Liv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585235" y="1278467"/>
            <a:ext cx="1409965" cy="4748590"/>
          </a:xfrm>
        </p:spPr>
        <p:txBody>
          <a:bodyPr vert="eaVert" rtlCol="0" anchor="b" anchorCtr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1278467"/>
            <a:ext cx="6256025" cy="4748590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 rtlCol="0"/>
          <a:lstStyle/>
          <a:p>
            <a:pPr rtl="0"/>
            <a:fld id="{3BC723BD-369F-4BEE-BEB0-59DC85B6C57F}" type="datetime1">
              <a:rPr lang="pt-BR" noProof="0" smtClean="0"/>
              <a:t>05/09/2024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4" name="Retâ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1154954" y="2603500"/>
            <a:ext cx="8825659" cy="3416300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90C16B-DCF5-4C75-8119-D6BECC371CA3}" type="datetime1">
              <a:rPr lang="pt-BR" noProof="0" smtClean="0"/>
              <a:t>05/09/2024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tângulo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tângulo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orma Livre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vre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orma Liv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2677645"/>
            <a:ext cx="4351025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95559" y="2677644"/>
            <a:ext cx="3757545" cy="2283824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14BF83-C9C7-4B8E-8873-4364A680E9F9}" type="datetime1">
              <a:rPr lang="pt-BR" noProof="0" smtClean="0"/>
              <a:t>05/09/2024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6" name="Retângulo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79838B-B83A-4D16-BB8F-10E579E16563}" type="datetime1">
              <a:rPr lang="pt-BR" noProof="0" smtClean="0"/>
              <a:t>05/09/2024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08712" y="3179762"/>
            <a:ext cx="4825159" cy="2840039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597254-2D8F-43FC-8EB1-B9AF51EF6966}" type="datetime1">
              <a:rPr lang="pt-BR" noProof="0" smtClean="0"/>
              <a:t>05/09/2024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973668"/>
            <a:ext cx="8761413" cy="706964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63FF45-0653-40FD-B477-2812BD16EAAE}" type="datetime1">
              <a:rPr lang="pt-BR" noProof="0" smtClean="0"/>
              <a:t>05/09/2024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FFB680-C6EB-4974-9813-3340CAAD96FE}" type="datetime1">
              <a:rPr lang="pt-BR" noProof="0" smtClean="0"/>
              <a:t>05/09/2024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Retângulo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tângulo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tângulo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rma Livre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orma Livre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orma Liv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5" y="1295400"/>
            <a:ext cx="2793158" cy="16002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781146" y="1447800"/>
            <a:ext cx="5190066" cy="45720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129280"/>
            <a:ext cx="2793158" cy="2895599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2D0034-DEE0-4573-82DE-906449C8B27B}" type="datetime1">
              <a:rPr lang="pt-BR" noProof="0" smtClean="0"/>
              <a:t>05/09/2024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6" name="Retângulo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tângulo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tângulo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orma Livre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orma Livre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orma Liv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5" y="1693333"/>
            <a:ext cx="3865134" cy="1735667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 rtl="0">
              <a:buNone/>
            </a:pPr>
            <a:r>
              <a:rPr lang="pt-BR" noProof="0" dirty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657600"/>
            <a:ext cx="3859212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13E516-6DFA-42E6-9819-31DD4BB32073}" type="datetime1">
              <a:rPr lang="pt-BR" noProof="0" smtClean="0"/>
              <a:t>05/09/2024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6" name="Retângulo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tângulo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orma Livre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orma Livre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orma Liv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fld id="{4121234D-997A-45D7-983E-D7E65E0D437E}" type="datetime1">
              <a:rPr lang="pt-BR" noProof="0" smtClean="0"/>
              <a:t>05/09/2024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21" name="Retângulo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74D7F5CE-A719-44F7-9C5B-4BC25A14E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08983" y="1219200"/>
            <a:ext cx="5730960" cy="861421"/>
          </a:xfrm>
        </p:spPr>
        <p:txBody>
          <a:bodyPr rtlCol="0">
            <a:normAutofit/>
          </a:bodyPr>
          <a:lstStyle/>
          <a:p>
            <a:r>
              <a:rPr lang="pt-BR" sz="4800" dirty="0"/>
              <a:t>Equipe: H20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62332" y="3298234"/>
            <a:ext cx="6831761" cy="2340566"/>
          </a:xfrm>
        </p:spPr>
        <p:txBody>
          <a:bodyPr rtlCol="0"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MEMBROS:</a:t>
            </a:r>
          </a:p>
          <a:p>
            <a:pPr marL="285750" indent="-285750">
              <a:buClr>
                <a:schemeClr val="bg1"/>
              </a:buClr>
              <a:buFont typeface="Arial" charset="2"/>
              <a:buChar char="•"/>
            </a:pPr>
            <a:r>
              <a:rPr lang="pt-BR" dirty="0">
                <a:solidFill>
                  <a:schemeClr val="bg1"/>
                </a:solidFill>
              </a:rPr>
              <a:t>George Anderson Caminha Gonçalves - 2328583</a:t>
            </a:r>
          </a:p>
          <a:p>
            <a:pPr marL="285750" indent="-285750">
              <a:buClr>
                <a:schemeClr val="bg1"/>
              </a:buClr>
              <a:buFont typeface="Arial" charset="2"/>
              <a:buChar char="•"/>
            </a:pPr>
            <a:r>
              <a:rPr lang="pt-BR" dirty="0">
                <a:solidFill>
                  <a:schemeClr val="bg1"/>
                </a:solidFill>
              </a:rPr>
              <a:t>Karime Linhares Silva Muniz – 2416877</a:t>
            </a:r>
          </a:p>
          <a:p>
            <a:pPr marL="285750" indent="-285750">
              <a:buClr>
                <a:schemeClr val="bg1"/>
              </a:buClr>
              <a:buFont typeface="Arial" charset="2"/>
              <a:buChar char="•"/>
            </a:pPr>
            <a:r>
              <a:rPr lang="pt-BR" dirty="0">
                <a:solidFill>
                  <a:schemeClr val="bg1"/>
                </a:solidFill>
              </a:rPr>
              <a:t>José arimateia rodrigues junior –  2417061</a:t>
            </a:r>
          </a:p>
          <a:p>
            <a:pPr marL="285750" indent="-285750">
              <a:buClr>
                <a:schemeClr val="bg1"/>
              </a:buClr>
              <a:buFont typeface="Arial" charset="2"/>
              <a:buChar char="•"/>
            </a:pPr>
            <a:r>
              <a:rPr lang="pt-BR" dirty="0">
                <a:solidFill>
                  <a:schemeClr val="bg1"/>
                </a:solidFill>
              </a:rPr>
              <a:t>Victor Henrique nobre Elpidio – 2328911</a:t>
            </a:r>
          </a:p>
          <a:p>
            <a:pPr marL="285750" indent="-285750">
              <a:buFont typeface="Arial" charset="2"/>
              <a:buChar char="•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56D2A2-9C5D-CF17-C425-D98063DC53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715"/>
          <a:stretch/>
        </p:blipFill>
        <p:spPr>
          <a:xfrm>
            <a:off x="478965" y="471948"/>
            <a:ext cx="3751053" cy="5909207"/>
          </a:xfrm>
          <a:prstGeom prst="rect">
            <a:avLst/>
          </a:prstGeom>
          <a:ln>
            <a:noFill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163AD8F-ACE5-4FCB-A39E-DF84A721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B109C5B-3B98-48EB-A942-8D11CEA37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A9C389E4-003E-40C9-AC9E-ED821C16F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pt-B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042684-2705-40BD-9104-A6B24CE1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55366" y="2695575"/>
            <a:ext cx="6268246" cy="1038532"/>
          </a:xfrm>
        </p:spPr>
        <p:txBody>
          <a:bodyPr rtlCol="0">
            <a:normAutofit/>
          </a:bodyPr>
          <a:lstStyle/>
          <a:p>
            <a:r>
              <a:rPr lang="pt-BR" sz="4800" dirty="0">
                <a:solidFill>
                  <a:schemeClr val="tx1"/>
                </a:solidFill>
              </a:rPr>
              <a:t>Controle de Água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9EBEB5-3D86-30C2-41AB-F79226A0C6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715"/>
          <a:stretch/>
        </p:blipFill>
        <p:spPr>
          <a:xfrm>
            <a:off x="1406163" y="1113063"/>
            <a:ext cx="2938263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4368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0372" y="1209957"/>
            <a:ext cx="3034580" cy="44380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Contexto Geral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8424" y="1059025"/>
            <a:ext cx="5302189" cy="47399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just">
              <a:lnSpc>
                <a:spcPct val="90000"/>
              </a:lnSpc>
              <a:buFont typeface="Wingdings 3" charset="2"/>
              <a:buChar char=""/>
            </a:pPr>
            <a:r>
              <a:rPr lang="en-US" sz="1500" dirty="0">
                <a:solidFill>
                  <a:schemeClr val="tx1"/>
                </a:solidFill>
              </a:rPr>
              <a:t>Propósito da Aplicação: O "Controle de Água" é um sistema que calcula a quantidade ideal de água que uma pessoa deve beber diariamente, com base em sua faixa etária (Criança, Adulto, Grávida) e peso corporal.</a:t>
            </a:r>
          </a:p>
          <a:p>
            <a:pPr marL="285750" indent="-285750" algn="just">
              <a:lnSpc>
                <a:spcPct val="90000"/>
              </a:lnSpc>
              <a:buFont typeface="Wingdings 3" charset="2"/>
              <a:buChar char=""/>
            </a:pPr>
            <a:endParaRPr lang="en-US" sz="150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Wingdings 3" charset="2"/>
              <a:buChar char=""/>
            </a:pPr>
            <a:r>
              <a:rPr lang="en-US" sz="1500" dirty="0">
                <a:solidFill>
                  <a:schemeClr val="tx1"/>
                </a:solidFill>
              </a:rPr>
              <a:t>Problema que a Aplicação Resolve: Muitas pessoas desconhecem a quantidade de água adequada que devem consumir, o que pode resultar em desidratação ou consumo excessivo. Este sistema oferece recomendações personalizadas para garantir uma hidratação saudável.</a:t>
            </a:r>
          </a:p>
          <a:p>
            <a:pPr marL="285750" indent="-285750" algn="just">
              <a:lnSpc>
                <a:spcPct val="90000"/>
              </a:lnSpc>
              <a:buFont typeface="Wingdings 3" charset="2"/>
              <a:buChar char=""/>
            </a:pPr>
            <a:endParaRPr lang="en-US" sz="150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Wingdings 3" charset="2"/>
              <a:buChar char=""/>
            </a:pPr>
            <a:r>
              <a:rPr lang="en-US" sz="1500" dirty="0">
                <a:solidFill>
                  <a:schemeClr val="tx1"/>
                </a:solidFill>
              </a:rPr>
              <a:t>Público-alvo ou Usuários: Crianças, adultos, gestantes, profissionais de saúde, e qualquer pessoa que deseje monitorar seu consumo diário de água.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52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33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58" name="Rectangle 44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sp useBgFill="1">
        <p:nvSpPr>
          <p:cNvPr id="59" name="Rectangle 46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48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grpSp>
        <p:nvGrpSpPr>
          <p:cNvPr id="61" name="Group 50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0372" y="1209957"/>
            <a:ext cx="3034580" cy="44380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Tecnologias Utilizadas</a:t>
            </a:r>
          </a:p>
        </p:txBody>
      </p:sp>
      <p:cxnSp>
        <p:nvCxnSpPr>
          <p:cNvPr id="63" name="Straight Connector 54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8424" y="1059025"/>
            <a:ext cx="5302189" cy="47399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15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sz="1500" dirty="0">
                <a:solidFill>
                  <a:schemeClr val="tx1"/>
                </a:solidFill>
              </a:rPr>
              <a:t>Docker: Para empacotamento e distribuição dos containers da aplicação.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15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sz="1500" dirty="0">
                <a:solidFill>
                  <a:schemeClr val="tx1"/>
                </a:solidFill>
              </a:rPr>
              <a:t>Python e Flask: O backend da aplicação, responsável pelo processamento dos dados e cálculos.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15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sz="1500" dirty="0">
                <a:solidFill>
                  <a:schemeClr val="tx1"/>
                </a:solidFill>
              </a:rPr>
              <a:t>HTML, CSS e Bootstrap: Usados para desenvolver o frontend da aplicação, proporcionando uma interface amigável e responsiva.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15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sz="1500" dirty="0">
                <a:solidFill>
                  <a:schemeClr val="tx1"/>
                </a:solidFill>
              </a:rPr>
              <a:t>PostgreSQL: Banco de dados utilizado para armazenar as informações dos usuários e o histórico de consumo de água.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15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22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0372" y="1209957"/>
            <a:ext cx="3034580" cy="44380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Lógica do Backend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8424" y="1059025"/>
            <a:ext cx="5302189" cy="47399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 3" charset="2"/>
              <a:buChar char=""/>
            </a:pPr>
            <a:r>
              <a:rPr lang="en-US" sz="1500" dirty="0">
                <a:solidFill>
                  <a:schemeClr val="tx1"/>
                </a:solidFill>
              </a:rPr>
              <a:t>Adulto:</a:t>
            </a:r>
          </a:p>
          <a:p>
            <a:r>
              <a:rPr lang="en-US" sz="1500" dirty="0">
                <a:solidFill>
                  <a:schemeClr val="tx1"/>
                </a:solidFill>
              </a:rPr>
              <a:t>Fórmula: Total de água (ml) = Peso (kg) * 35</a:t>
            </a:r>
          </a:p>
          <a:p>
            <a:pPr>
              <a:buFont typeface="Wingdings 3" charset="2"/>
              <a:buChar char=""/>
            </a:pPr>
            <a:endParaRPr lang="en-US" sz="1500" dirty="0">
              <a:solidFill>
                <a:schemeClr val="tx1"/>
              </a:solidFill>
            </a:endParaRPr>
          </a:p>
          <a:p>
            <a:pPr>
              <a:buFont typeface="Wingdings 3" charset="2"/>
              <a:buChar char=""/>
            </a:pPr>
            <a:r>
              <a:rPr lang="en-US" sz="1500" dirty="0">
                <a:solidFill>
                  <a:schemeClr val="tx1"/>
                </a:solidFill>
              </a:rPr>
              <a:t>Criança:</a:t>
            </a:r>
          </a:p>
          <a:p>
            <a:r>
              <a:rPr lang="en-US" sz="1500" dirty="0">
                <a:solidFill>
                  <a:schemeClr val="tx1"/>
                </a:solidFill>
              </a:rPr>
              <a:t>Fórmula: Total de água (ml) = Peso (kg) * 50</a:t>
            </a:r>
          </a:p>
          <a:p>
            <a:pPr>
              <a:buFont typeface="Wingdings 3" charset="2"/>
              <a:buChar char=""/>
            </a:pPr>
            <a:endParaRPr lang="en-US" sz="1500" dirty="0">
              <a:solidFill>
                <a:schemeClr val="tx1"/>
              </a:solidFill>
            </a:endParaRPr>
          </a:p>
          <a:p>
            <a:pPr>
              <a:buFont typeface="Wingdings 3" charset="2"/>
              <a:buChar char=""/>
            </a:pPr>
            <a:r>
              <a:rPr lang="en-US" sz="1500" dirty="0">
                <a:solidFill>
                  <a:schemeClr val="tx1"/>
                </a:solidFill>
              </a:rPr>
              <a:t>Grávida:</a:t>
            </a:r>
          </a:p>
          <a:p>
            <a:r>
              <a:rPr lang="en-US" sz="1500" dirty="0">
                <a:solidFill>
                  <a:schemeClr val="tx1"/>
                </a:solidFill>
              </a:rPr>
              <a:t>Fórmula: Total de água (ml) = Peso (kg) * 35 + 300 ml</a:t>
            </a:r>
          </a:p>
          <a:p>
            <a:pPr marL="285750" indent="-285750"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8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0372" y="1209957"/>
            <a:ext cx="3034580" cy="44380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Diagrama de Implantação dos Componentes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8424" y="1066801"/>
            <a:ext cx="6054156" cy="4957984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9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O diagrama ilustra Á arquitetura do "Controle de Água" dentro de um cluster KIND utilizando Docker para containers.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15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Componentes Principais: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500" dirty="0">
                <a:solidFill>
                  <a:schemeClr val="tx1"/>
                </a:solidFill>
              </a:rPr>
              <a:t>NAMESPACE 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Isola e organiza o ambiente da aplicação dentro do cluster, garantindo que recursos e serviços fiquem separados de outros ambientes. 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15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500" dirty="0">
                <a:solidFill>
                  <a:schemeClr val="tx1"/>
                </a:solidFill>
              </a:rPr>
              <a:t>Deployment</a:t>
            </a:r>
          </a:p>
          <a:p>
            <a:pPr>
              <a:lnSpc>
                <a:spcPct val="90000"/>
              </a:lnSpc>
            </a:pPr>
            <a:r>
              <a:rPr lang="pt-BR" sz="1500" dirty="0">
                <a:solidFill>
                  <a:schemeClr val="tx1"/>
                </a:solidFill>
              </a:rPr>
              <a:t>Gerencia a criação e atualização dos </a:t>
            </a:r>
            <a:r>
              <a:rPr lang="pt-BR" sz="1500" dirty="0" err="1">
                <a:solidFill>
                  <a:schemeClr val="tx1"/>
                </a:solidFill>
              </a:rPr>
              <a:t>pods</a:t>
            </a:r>
            <a:r>
              <a:rPr lang="pt-BR" sz="1500" dirty="0">
                <a:solidFill>
                  <a:schemeClr val="tx1"/>
                </a:solidFill>
              </a:rPr>
              <a:t>, garantindo que o número correto de réplicas da aplicação esteja sempre em execução e facilitando a implementação de atualizações contínuas.</a:t>
            </a:r>
            <a:endParaRPr lang="en-US" sz="15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500" dirty="0">
                <a:solidFill>
                  <a:schemeClr val="tx1"/>
                </a:solidFill>
              </a:rPr>
              <a:t>Service</a:t>
            </a:r>
          </a:p>
          <a:p>
            <a:pPr>
              <a:lnSpc>
                <a:spcPct val="90000"/>
              </a:lnSpc>
            </a:pPr>
            <a:r>
              <a:rPr lang="pt-BR" sz="1500" dirty="0" err="1">
                <a:solidFill>
                  <a:schemeClr val="tx1"/>
                </a:solidFill>
              </a:rPr>
              <a:t>Exponibiliza</a:t>
            </a:r>
            <a:r>
              <a:rPr lang="pt-BR" sz="1500" dirty="0">
                <a:solidFill>
                  <a:schemeClr val="tx1"/>
                </a:solidFill>
              </a:rPr>
              <a:t> a aplicação como um serviço de rede, atuando como balanceador de carga e permitindo a comunicação estável entre os </a:t>
            </a:r>
            <a:r>
              <a:rPr lang="pt-BR" sz="1500" dirty="0" err="1">
                <a:solidFill>
                  <a:schemeClr val="tx1"/>
                </a:solidFill>
              </a:rPr>
              <a:t>pods</a:t>
            </a:r>
            <a:r>
              <a:rPr lang="pt-BR" sz="1500" dirty="0">
                <a:solidFill>
                  <a:schemeClr val="tx1"/>
                </a:solidFill>
              </a:rPr>
              <a:t> e com usuários externos ou internos ao cluster</a:t>
            </a:r>
            <a:endParaRPr lang="en-US" sz="9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9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9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87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0372" y="1209957"/>
            <a:ext cx="3034580" cy="44380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Diagrama de Implantação dos Componentes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8424" y="1149877"/>
            <a:ext cx="6054156" cy="4717523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15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600" dirty="0">
                <a:solidFill>
                  <a:schemeClr val="tx1"/>
                </a:solidFill>
              </a:rPr>
              <a:t>Frontend Pod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Desenvolvido em HTML, CSS e Bootstrap, onde o usuário interage com a aplicação.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600" dirty="0">
                <a:solidFill>
                  <a:schemeClr val="tx1"/>
                </a:solidFill>
              </a:rPr>
              <a:t>Backend Pod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Desenvolvido em Python usando Flask, processa os dados do usuário e calcula a quantidade de água recomendada.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600" dirty="0">
                <a:solidFill>
                  <a:schemeClr val="tx1"/>
                </a:solidFill>
              </a:rPr>
              <a:t>Banco de Dados PostgreSQL Pod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Armazena informações dos usuários, preferências e histórico de consumo de água.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600" dirty="0">
                <a:solidFill>
                  <a:schemeClr val="tx1"/>
                </a:solidFill>
              </a:rPr>
              <a:t>PORT-FORWARD (frontend)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Configurado para permitir que o frontend seja acessível externamente AO CLUSTER, redirecionando o tráfego da máquina local para o Service correspondente no cluster.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9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9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100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pt-B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60773" y="1113062"/>
            <a:ext cx="3382297" cy="3281957"/>
          </a:xfr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400" dirty="0">
                <a:solidFill>
                  <a:srgbClr val="EBEBEB"/>
                </a:solidFill>
              </a:rPr>
              <a:t>Diagrama de Implantação dos Componentes</a:t>
            </a:r>
            <a:br>
              <a:rPr lang="pt-BR" sz="3400" dirty="0">
                <a:solidFill>
                  <a:srgbClr val="EBEBEB"/>
                </a:solidFill>
              </a:rPr>
            </a:br>
            <a:br>
              <a:rPr lang="pt-BR" sz="3400" dirty="0">
                <a:solidFill>
                  <a:srgbClr val="EBEBEB"/>
                </a:solidFill>
              </a:rPr>
            </a:br>
            <a:endParaRPr lang="pt-BR" sz="3400" dirty="0">
              <a:solidFill>
                <a:srgbClr val="EBEBEB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148518" y="2065778"/>
            <a:ext cx="244811" cy="62093"/>
          </a:xfrm>
        </p:spPr>
        <p:txBody>
          <a:bodyPr rtlCol="0">
            <a:normAutofit fontScale="25000" lnSpcReduction="20000"/>
          </a:bodyPr>
          <a:lstStyle/>
          <a:p>
            <a:pPr marL="285750" indent="-285750">
              <a:buFont typeface="Arial"/>
              <a:buChar char="•"/>
            </a:pPr>
            <a:endParaRPr lang="pt-BR" b="1" dirty="0">
              <a:ea typeface="+mn-lt"/>
              <a:cs typeface="+mn-lt"/>
            </a:endParaRPr>
          </a:p>
          <a:p>
            <a:endParaRPr lang="pt-BR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t-BR" b="1" dirty="0"/>
          </a:p>
          <a:p>
            <a:pPr marL="285750" indent="-285750">
              <a:buFont typeface="Arial"/>
              <a:buChar char="•"/>
            </a:pPr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8EDBF78-E567-15D8-5321-19B7F424F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11" y="838200"/>
            <a:ext cx="7391132" cy="522922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 descr="Yml - ícones de arquivos e pastas grátis">
            <a:extLst>
              <a:ext uri="{FF2B5EF4-FFF2-40B4-BE49-F238E27FC236}">
                <a16:creationId xmlns:a16="http://schemas.microsoft.com/office/drawing/2014/main" id="{5716BFD2-47CE-E035-E4BF-B1F0147B1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67" y="1818717"/>
            <a:ext cx="352983" cy="35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68DEF10F-53C2-D38C-8500-185980004D15}"/>
              </a:ext>
            </a:extLst>
          </p:cNvPr>
          <p:cNvSpPr txBox="1">
            <a:spLocks/>
          </p:cNvSpPr>
          <p:nvPr/>
        </p:nvSpPr>
        <p:spPr bwMode="gray">
          <a:xfrm>
            <a:off x="6424993" y="2065778"/>
            <a:ext cx="244811" cy="620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endParaRPr lang="pt-BR" b="1">
              <a:ea typeface="+mn-lt"/>
              <a:cs typeface="+mn-lt"/>
            </a:endParaRPr>
          </a:p>
          <a:p>
            <a:endParaRPr lang="pt-BR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t-BR" b="1"/>
          </a:p>
          <a:p>
            <a:pPr marL="285750" indent="-285750">
              <a:buFont typeface="Arial"/>
              <a:buChar char="•"/>
            </a:pPr>
            <a:endParaRPr lang="pt-BR"/>
          </a:p>
          <a:p>
            <a:endParaRPr lang="pt-BR" dirty="0"/>
          </a:p>
        </p:txBody>
      </p:sp>
      <p:pic>
        <p:nvPicPr>
          <p:cNvPr id="7" name="Picture 2" descr="Yml - ícones de arquivos e pastas grátis">
            <a:extLst>
              <a:ext uri="{FF2B5EF4-FFF2-40B4-BE49-F238E27FC236}">
                <a16:creationId xmlns:a16="http://schemas.microsoft.com/office/drawing/2014/main" id="{A0D47A71-1C2B-DC27-1F6F-7C87CEA53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042" y="1818717"/>
            <a:ext cx="352983" cy="35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1591E371-AB1B-DBEE-FF52-55C2B319D148}"/>
              </a:ext>
            </a:extLst>
          </p:cNvPr>
          <p:cNvSpPr txBox="1">
            <a:spLocks/>
          </p:cNvSpPr>
          <p:nvPr/>
        </p:nvSpPr>
        <p:spPr bwMode="gray">
          <a:xfrm>
            <a:off x="8777668" y="2065778"/>
            <a:ext cx="244811" cy="620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endParaRPr lang="pt-BR" b="1">
              <a:ea typeface="+mn-lt"/>
              <a:cs typeface="+mn-lt"/>
            </a:endParaRPr>
          </a:p>
          <a:p>
            <a:endParaRPr lang="pt-BR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t-BR" b="1"/>
          </a:p>
          <a:p>
            <a:pPr marL="285750" indent="-285750">
              <a:buFont typeface="Arial"/>
              <a:buChar char="•"/>
            </a:pPr>
            <a:endParaRPr lang="pt-BR"/>
          </a:p>
          <a:p>
            <a:endParaRPr lang="pt-BR" dirty="0"/>
          </a:p>
        </p:txBody>
      </p:sp>
      <p:pic>
        <p:nvPicPr>
          <p:cNvPr id="9" name="Picture 2" descr="Yml - ícones de arquivos e pastas grátis">
            <a:extLst>
              <a:ext uri="{FF2B5EF4-FFF2-40B4-BE49-F238E27FC236}">
                <a16:creationId xmlns:a16="http://schemas.microsoft.com/office/drawing/2014/main" id="{EC4C887B-4230-9F42-D3B5-1EDFA88EA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717" y="1818717"/>
            <a:ext cx="352983" cy="35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Yml - ícones de arquivos e pastas grátis">
            <a:extLst>
              <a:ext uri="{FF2B5EF4-FFF2-40B4-BE49-F238E27FC236}">
                <a16:creationId xmlns:a16="http://schemas.microsoft.com/office/drawing/2014/main" id="{66326485-19CC-A14F-5581-5CB8DC513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392" y="3628467"/>
            <a:ext cx="352983" cy="35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Yml - ícones de arquivos e pastas grátis">
            <a:extLst>
              <a:ext uri="{FF2B5EF4-FFF2-40B4-BE49-F238E27FC236}">
                <a16:creationId xmlns:a16="http://schemas.microsoft.com/office/drawing/2014/main" id="{D7A04E04-F0FC-99DB-C682-3670714A7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242" y="3628467"/>
            <a:ext cx="352983" cy="35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Yml - ícones de arquivos e pastas grátis">
            <a:extLst>
              <a:ext uri="{FF2B5EF4-FFF2-40B4-BE49-F238E27FC236}">
                <a16:creationId xmlns:a16="http://schemas.microsoft.com/office/drawing/2014/main" id="{982166D2-C852-0A31-5480-0B31E9E33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442" y="3637991"/>
            <a:ext cx="352983" cy="35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7EC5EB9-3CD2-14D4-8583-A21B785A06E3}"/>
              </a:ext>
            </a:extLst>
          </p:cNvPr>
          <p:cNvSpPr txBox="1"/>
          <p:nvPr/>
        </p:nvSpPr>
        <p:spPr>
          <a:xfrm>
            <a:off x="8099159" y="4497841"/>
            <a:ext cx="34439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Link do Repositório:</a:t>
            </a:r>
          </a:p>
          <a:p>
            <a:r>
              <a:rPr lang="pt-BR" sz="1200" dirty="0"/>
              <a:t>https://github.com/arijunior2020/controle-h2O-new.git</a:t>
            </a:r>
          </a:p>
        </p:txBody>
      </p:sp>
    </p:spTree>
    <p:extLst>
      <p:ext uri="{BB962C8B-B14F-4D97-AF65-F5344CB8AC3E}">
        <p14:creationId xmlns:p14="http://schemas.microsoft.com/office/powerpoint/2010/main" val="3037797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a diretoria de Íons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279</TotalTime>
  <Words>505</Words>
  <Application>Microsoft Office PowerPoint</Application>
  <PresentationFormat>Widescreen</PresentationFormat>
  <Paragraphs>81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Sala da diretoria de Íons</vt:lpstr>
      <vt:lpstr>Equipe: H20</vt:lpstr>
      <vt:lpstr>Controle de Água</vt:lpstr>
      <vt:lpstr>Contexto Geral</vt:lpstr>
      <vt:lpstr>Tecnologias Utilizadas</vt:lpstr>
      <vt:lpstr>Lógica do Backend</vt:lpstr>
      <vt:lpstr>Diagrama de Implantação dos Componentes</vt:lpstr>
      <vt:lpstr>Diagrama de Implantação dos Componentes</vt:lpstr>
      <vt:lpstr>Diagrama de Implantação dos Componentes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Karime Muniz</dc:creator>
  <cp:lastModifiedBy>Karime Muniz</cp:lastModifiedBy>
  <cp:revision>203</cp:revision>
  <dcterms:created xsi:type="dcterms:W3CDTF">2024-09-02T02:01:46Z</dcterms:created>
  <dcterms:modified xsi:type="dcterms:W3CDTF">2024-09-05T22:17:29Z</dcterms:modified>
</cp:coreProperties>
</file>