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6"/>
  </p:normalViewPr>
  <p:slideViewPr>
    <p:cSldViewPr snapToGrid="0" snapToObjects="1">
      <p:cViewPr varScale="1">
        <p:scale>
          <a:sx n="102" d="100"/>
          <a:sy n="102" d="100"/>
        </p:scale>
        <p:origin x="138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a:t>Klik for at redigere i masteren</a:t>
            </a:r>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AE6FD2C6-C2C4-7140-9F1B-F6FCB0D97EB3}" type="datetimeFigureOut">
              <a:rPr lang="da-DK" smtClean="0"/>
              <a:t>17/02/2019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877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masteren</a:t>
            </a:r>
          </a:p>
        </p:txBody>
      </p:sp>
      <p:sp>
        <p:nvSpPr>
          <p:cNvPr id="3" name="Pladsholder til lodret titel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E6FD2C6-C2C4-7140-9F1B-F6FCB0D97EB3}" type="datetimeFigureOut">
              <a:rPr lang="da-DK" smtClean="0"/>
              <a:t>17/02/2019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72503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a:t>Klik for at redigere i masteren</a:t>
            </a:r>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E6FD2C6-C2C4-7140-9F1B-F6FCB0D97EB3}" type="datetimeFigureOut">
              <a:rPr lang="da-DK" smtClean="0"/>
              <a:t>17/02/2019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357102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masteren</a:t>
            </a:r>
          </a:p>
        </p:txBody>
      </p:sp>
      <p:sp>
        <p:nvSpPr>
          <p:cNvPr id="3" name="Pladsholder til indhold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E6FD2C6-C2C4-7140-9F1B-F6FCB0D97EB3}" type="datetimeFigureOut">
              <a:rPr lang="da-DK" smtClean="0"/>
              <a:t>17/02/2019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202953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masteren</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Pladsholder til dato 3"/>
          <p:cNvSpPr>
            <a:spLocks noGrp="1"/>
          </p:cNvSpPr>
          <p:nvPr>
            <p:ph type="dt" sz="half" idx="10"/>
          </p:nvPr>
        </p:nvSpPr>
        <p:spPr/>
        <p:txBody>
          <a:bodyPr/>
          <a:lstStyle/>
          <a:p>
            <a:fld id="{AE6FD2C6-C2C4-7140-9F1B-F6FCB0D97EB3}" type="datetimeFigureOut">
              <a:rPr lang="da-DK" smtClean="0"/>
              <a:t>17/02/2019</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258298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masteren</a:t>
            </a:r>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AE6FD2C6-C2C4-7140-9F1B-F6FCB0D97EB3}" type="datetimeFigureOut">
              <a:rPr lang="da-DK" smtClean="0"/>
              <a:t>17/02/2019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424078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masteren</a:t>
            </a:r>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AE6FD2C6-C2C4-7140-9F1B-F6FCB0D97EB3}" type="datetimeFigureOut">
              <a:rPr lang="da-DK" smtClean="0"/>
              <a:t>17/02/2019</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30528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masteren</a:t>
            </a:r>
          </a:p>
        </p:txBody>
      </p:sp>
      <p:sp>
        <p:nvSpPr>
          <p:cNvPr id="3" name="Pladsholder til dato 2"/>
          <p:cNvSpPr>
            <a:spLocks noGrp="1"/>
          </p:cNvSpPr>
          <p:nvPr>
            <p:ph type="dt" sz="half" idx="10"/>
          </p:nvPr>
        </p:nvSpPr>
        <p:spPr/>
        <p:txBody>
          <a:bodyPr/>
          <a:lstStyle/>
          <a:p>
            <a:fld id="{AE6FD2C6-C2C4-7140-9F1B-F6FCB0D97EB3}" type="datetimeFigureOut">
              <a:rPr lang="da-DK" smtClean="0"/>
              <a:t>17/02/2019</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151406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AE6FD2C6-C2C4-7140-9F1B-F6FCB0D97EB3}" type="datetimeFigureOut">
              <a:rPr lang="da-DK" smtClean="0"/>
              <a:t>17/02/2019</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390085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a:t>Klik for at redigere i masteren</a:t>
            </a:r>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Pladsholder til dato 4"/>
          <p:cNvSpPr>
            <a:spLocks noGrp="1"/>
          </p:cNvSpPr>
          <p:nvPr>
            <p:ph type="dt" sz="half" idx="10"/>
          </p:nvPr>
        </p:nvSpPr>
        <p:spPr/>
        <p:txBody>
          <a:bodyPr/>
          <a:lstStyle/>
          <a:p>
            <a:fld id="{AE6FD2C6-C2C4-7140-9F1B-F6FCB0D97EB3}" type="datetimeFigureOut">
              <a:rPr lang="da-DK" smtClean="0"/>
              <a:t>17/02/2019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193477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a:t>Klik for at redigere i masteren</a:t>
            </a:r>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Træk billede til pladsholder, eller klik på symbol for at tilføje</a:t>
            </a:r>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Pladsholder til dato 4"/>
          <p:cNvSpPr>
            <a:spLocks noGrp="1"/>
          </p:cNvSpPr>
          <p:nvPr>
            <p:ph type="dt" sz="half" idx="10"/>
          </p:nvPr>
        </p:nvSpPr>
        <p:spPr/>
        <p:txBody>
          <a:bodyPr/>
          <a:lstStyle/>
          <a:p>
            <a:fld id="{AE6FD2C6-C2C4-7140-9F1B-F6FCB0D97EB3}" type="datetimeFigureOut">
              <a:rPr lang="da-DK" smtClean="0"/>
              <a:t>17/02/2019</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67F9A969-DB17-3643-958A-F92FCDFB1159}" type="slidenum">
              <a:rPr lang="da-DK" smtClean="0"/>
              <a:t>‹#›</a:t>
            </a:fld>
            <a:endParaRPr lang="da-DK"/>
          </a:p>
        </p:txBody>
      </p:sp>
    </p:spTree>
    <p:extLst>
      <p:ext uri="{BB962C8B-B14F-4D97-AF65-F5344CB8AC3E}">
        <p14:creationId xmlns:p14="http://schemas.microsoft.com/office/powerpoint/2010/main" val="33969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dirty="0"/>
              <a:t>Klik for at redigere i masteren</a:t>
            </a:r>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FD2C6-C2C4-7140-9F1B-F6FCB0D97EB3}" type="datetimeFigureOut">
              <a:rPr lang="da-DK" smtClean="0"/>
              <a:t>17/02/2019</a:t>
            </a:fld>
            <a:endParaRPr lang="da-DK" dirty="0"/>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dirty="0" err="1"/>
              <a:t>jonb@kea.dk</a:t>
            </a:r>
            <a:r>
              <a:rPr lang="da-DK" dirty="0"/>
              <a:t>	</a:t>
            </a:r>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9A969-DB17-3643-958A-F92FCDFB1159}" type="slidenum">
              <a:rPr lang="da-DK" smtClean="0"/>
              <a:t>‹#›</a:t>
            </a:fld>
            <a:endParaRPr lang="da-DK"/>
          </a:p>
        </p:txBody>
      </p:sp>
    </p:spTree>
    <p:extLst>
      <p:ext uri="{BB962C8B-B14F-4D97-AF65-F5344CB8AC3E}">
        <p14:creationId xmlns:p14="http://schemas.microsoft.com/office/powerpoint/2010/main" val="4027238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FreightBigBold"/>
          <a:ea typeface="+mj-ea"/>
          <a:cs typeface="FreightBigBol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FreightBigBook"/>
          <a:ea typeface="+mn-ea"/>
          <a:cs typeface="FreightBigBook"/>
        </a:defRPr>
      </a:lvl1pPr>
      <a:lvl2pPr marL="742950" indent="-285750" algn="l" defTabSz="457200" rtl="0" eaLnBrk="1" latinLnBrk="0" hangingPunct="1">
        <a:spcBef>
          <a:spcPct val="20000"/>
        </a:spcBef>
        <a:buFont typeface="Arial"/>
        <a:buChar char="–"/>
        <a:defRPr sz="2800" kern="1200">
          <a:solidFill>
            <a:schemeClr val="tx1"/>
          </a:solidFill>
          <a:latin typeface="FreightBigBook"/>
          <a:ea typeface="+mn-ea"/>
          <a:cs typeface="FreightBigBook"/>
        </a:defRPr>
      </a:lvl2pPr>
      <a:lvl3pPr marL="1143000" indent="-228600" algn="l" defTabSz="457200" rtl="0" eaLnBrk="1" latinLnBrk="0" hangingPunct="1">
        <a:spcBef>
          <a:spcPct val="20000"/>
        </a:spcBef>
        <a:buFont typeface="Arial"/>
        <a:buChar char="•"/>
        <a:defRPr sz="2400" kern="1200">
          <a:solidFill>
            <a:schemeClr val="tx1"/>
          </a:solidFill>
          <a:latin typeface="FreightBigBook"/>
          <a:ea typeface="+mn-ea"/>
          <a:cs typeface="FreightBigBook"/>
        </a:defRPr>
      </a:lvl3pPr>
      <a:lvl4pPr marL="1600200" indent="-228600" algn="l" defTabSz="457200" rtl="0" eaLnBrk="1" latinLnBrk="0" hangingPunct="1">
        <a:spcBef>
          <a:spcPct val="20000"/>
        </a:spcBef>
        <a:buFont typeface="Arial"/>
        <a:buChar char="–"/>
        <a:defRPr sz="2000" kern="1200">
          <a:solidFill>
            <a:schemeClr val="tx1"/>
          </a:solidFill>
          <a:latin typeface="FreightBigBook"/>
          <a:ea typeface="+mn-ea"/>
          <a:cs typeface="FreightBigBook"/>
        </a:defRPr>
      </a:lvl4pPr>
      <a:lvl5pPr marL="2057400" indent="-228600" algn="l" defTabSz="457200" rtl="0" eaLnBrk="1" latinLnBrk="0" hangingPunct="1">
        <a:spcBef>
          <a:spcPct val="20000"/>
        </a:spcBef>
        <a:buFont typeface="Arial"/>
        <a:buChar char="»"/>
        <a:defRPr sz="2000" kern="1200">
          <a:solidFill>
            <a:schemeClr val="tx1"/>
          </a:solidFill>
          <a:latin typeface="FreightBigBook"/>
          <a:ea typeface="+mn-ea"/>
          <a:cs typeface="FreightBig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sg.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Miniprojekt: USG</a:t>
            </a:r>
          </a:p>
        </p:txBody>
      </p:sp>
      <p:sp>
        <p:nvSpPr>
          <p:cNvPr id="3" name="Undertitel 2"/>
          <p:cNvSpPr>
            <a:spLocks noGrp="1"/>
          </p:cNvSpPr>
          <p:nvPr>
            <p:ph type="subTitle" idx="1"/>
          </p:nvPr>
        </p:nvSpPr>
        <p:spPr/>
        <p:txBody>
          <a:bodyPr>
            <a:normAutofit fontScale="70000" lnSpcReduction="20000"/>
          </a:bodyPr>
          <a:lstStyle/>
          <a:p>
            <a:r>
              <a:rPr lang="da-DK" dirty="0"/>
              <a:t>Universitetets Studenter Gymnastik</a:t>
            </a:r>
          </a:p>
          <a:p>
            <a:r>
              <a:rPr lang="da-DK" dirty="0">
                <a:hlinkClick r:id="rId2"/>
              </a:rPr>
              <a:t>www.usg.dk</a:t>
            </a:r>
            <a:endParaRPr lang="da-DK" dirty="0"/>
          </a:p>
          <a:p>
            <a:endParaRPr lang="da-DK" dirty="0"/>
          </a:p>
          <a:p>
            <a:r>
              <a:rPr lang="da-DK" dirty="0"/>
              <a:t>Kravindsamling, EER og normalisering</a:t>
            </a:r>
          </a:p>
          <a:p>
            <a:r>
              <a:rPr lang="da-DK" dirty="0" err="1"/>
              <a:t>jobe@cpbbusiness.dk</a:t>
            </a:r>
            <a:endParaRPr lang="da-DK" dirty="0"/>
          </a:p>
        </p:txBody>
      </p:sp>
      <p:pic>
        <p:nvPicPr>
          <p:cNvPr id="4" name="Billede 3" descr="Skærmbillede 2016-09-22 kl. 01.30.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556000" cy="1485900"/>
          </a:xfrm>
          <a:prstGeom prst="rect">
            <a:avLst/>
          </a:prstGeom>
        </p:spPr>
      </p:pic>
    </p:spTree>
    <p:extLst>
      <p:ext uri="{BB962C8B-B14F-4D97-AF65-F5344CB8AC3E}">
        <p14:creationId xmlns:p14="http://schemas.microsoft.com/office/powerpoint/2010/main" val="37629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Indsamling af krav: baggrund</a:t>
            </a:r>
          </a:p>
        </p:txBody>
      </p:sp>
      <p:sp>
        <p:nvSpPr>
          <p:cNvPr id="4" name="Tekstfelt 3"/>
          <p:cNvSpPr txBox="1"/>
          <p:nvPr/>
        </p:nvSpPr>
        <p:spPr>
          <a:xfrm>
            <a:off x="657924" y="1591148"/>
            <a:ext cx="8028876" cy="4770536"/>
          </a:xfrm>
          <a:prstGeom prst="rect">
            <a:avLst/>
          </a:prstGeom>
          <a:noFill/>
        </p:spPr>
        <p:txBody>
          <a:bodyPr wrap="square" rtlCol="0">
            <a:spAutoFit/>
          </a:bodyPr>
          <a:lstStyle/>
          <a:p>
            <a:r>
              <a:rPr lang="da-DK" sz="1900" dirty="0">
                <a:latin typeface="FreightBigBook"/>
                <a:cs typeface="FreightBigBook"/>
              </a:rPr>
              <a:t>USG er en idrætsforening med 7500 </a:t>
            </a:r>
            <a:r>
              <a:rPr lang="da-DK" sz="1900" b="1" dirty="0">
                <a:latin typeface="FreightBigBook"/>
                <a:cs typeface="FreightBigBook"/>
              </a:rPr>
              <a:t>deltagere</a:t>
            </a:r>
            <a:r>
              <a:rPr lang="da-DK" sz="1900" dirty="0">
                <a:latin typeface="FreightBigBook"/>
                <a:cs typeface="FreightBigBook"/>
              </a:rPr>
              <a:t> på over 300 hold. Forening spænder fra kendte traditionelle idrætsgrene og </a:t>
            </a:r>
            <a:r>
              <a:rPr lang="da-DK" sz="1900" dirty="0" err="1">
                <a:latin typeface="FreightBigBook"/>
                <a:cs typeface="FreightBigBook"/>
              </a:rPr>
              <a:t>dansedicipliner</a:t>
            </a:r>
            <a:r>
              <a:rPr lang="da-DK" sz="1900" dirty="0">
                <a:latin typeface="FreightBigBook"/>
                <a:cs typeface="FreightBigBook"/>
              </a:rPr>
              <a:t> til det seneste nye. USG ønsker at skabe den bedst mulige platform for studerende og andre voksne, der ønsker at udvikle sig eller prøve nye aktiviteter af. Vores </a:t>
            </a:r>
            <a:r>
              <a:rPr lang="da-DK" sz="1900" b="1" dirty="0">
                <a:latin typeface="FreightBigBook"/>
                <a:cs typeface="FreightBigBook"/>
              </a:rPr>
              <a:t>trænere</a:t>
            </a:r>
            <a:r>
              <a:rPr lang="da-DK" sz="1900" dirty="0">
                <a:latin typeface="FreightBigBook"/>
                <a:cs typeface="FreightBigBook"/>
              </a:rPr>
              <a:t> skaber rammerne for en træning med fokus på udvikling og progression. Du skal kunne mærke, at du lærer og gerne få mod på mere.</a:t>
            </a:r>
          </a:p>
          <a:p>
            <a:r>
              <a:rPr lang="da-DK" sz="1900" dirty="0">
                <a:latin typeface="FreightBigBook"/>
                <a:cs typeface="FreightBigBook"/>
              </a:rPr>
              <a:t>Muligheden for at udvikle i et fællesskab er en central værdi i USG. I flere af vores aktiviteter har vi mere end et niveau, og vi ønsker at vores deltagere har mulighed for at opleve den udvikling, der gør det muligt at rykke videre til næste niveau.</a:t>
            </a:r>
          </a:p>
          <a:p>
            <a:r>
              <a:rPr lang="da-DK" sz="1900" dirty="0">
                <a:latin typeface="FreightBigBook"/>
                <a:cs typeface="FreightBigBook"/>
              </a:rPr>
              <a:t> </a:t>
            </a:r>
          </a:p>
          <a:p>
            <a:r>
              <a:rPr lang="da-DK" sz="1900" dirty="0">
                <a:latin typeface="FreightBigBook"/>
                <a:cs typeface="FreightBigBook"/>
              </a:rPr>
              <a:t>Det skal være til at betale. Er du studerende skal det være muligt at deltage i vores aktiviteter. Vi bliver støttet af Købehavns Universitet i vores aktiviteter rettet mod studerende, og vi kan derfor holde priserne nede. Er du ikke studerende, bliver du pålagt en ej-stud-afgift, som sikrer, at støtten går til foreningens studerende. </a:t>
            </a:r>
            <a:r>
              <a:rPr lang="da-DK" sz="1900" dirty="0" err="1">
                <a:latin typeface="FreightBigBook"/>
                <a:cs typeface="FreightBigBook"/>
              </a:rPr>
              <a:t>USG’s</a:t>
            </a:r>
            <a:r>
              <a:rPr lang="da-DK" sz="1900" dirty="0">
                <a:latin typeface="FreightBigBook"/>
                <a:cs typeface="FreightBigBook"/>
              </a:rPr>
              <a:t> formål er at skabe gode idrætsbetingelser for især studerende i Københavnsområdet. USG bliver støttet af Københavns Universitet, men er åben for alle - studerende og uddannelsessøgende samt voksne, der ikke er studerende.</a:t>
            </a:r>
          </a:p>
        </p:txBody>
      </p:sp>
    </p:spTree>
    <p:extLst>
      <p:ext uri="{BB962C8B-B14F-4D97-AF65-F5344CB8AC3E}">
        <p14:creationId xmlns:p14="http://schemas.microsoft.com/office/powerpoint/2010/main" val="337311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har USG brug for? Del 1</a:t>
            </a:r>
          </a:p>
        </p:txBody>
      </p:sp>
      <p:sp>
        <p:nvSpPr>
          <p:cNvPr id="4" name="Tekstfelt 3"/>
          <p:cNvSpPr txBox="1"/>
          <p:nvPr/>
        </p:nvSpPr>
        <p:spPr>
          <a:xfrm>
            <a:off x="841531" y="1407568"/>
            <a:ext cx="7558479" cy="5878532"/>
          </a:xfrm>
          <a:prstGeom prst="rect">
            <a:avLst/>
          </a:prstGeom>
          <a:noFill/>
        </p:spPr>
        <p:txBody>
          <a:bodyPr wrap="square" rtlCol="0">
            <a:spAutoFit/>
          </a:bodyPr>
          <a:lstStyle/>
          <a:p>
            <a:r>
              <a:rPr lang="da-DK" sz="2000" dirty="0">
                <a:latin typeface="FreightBigBook"/>
                <a:cs typeface="FreightBigBook"/>
              </a:rPr>
              <a:t>Vi er blev kontaktet af </a:t>
            </a:r>
            <a:r>
              <a:rPr lang="da-DK" sz="2000" dirty="0">
                <a:solidFill>
                  <a:srgbClr val="FF0000"/>
                </a:solidFill>
                <a:latin typeface="FreightBigBook"/>
                <a:cs typeface="FreightBigBook"/>
              </a:rPr>
              <a:t>lederen</a:t>
            </a:r>
            <a:r>
              <a:rPr lang="da-DK" sz="2000" dirty="0">
                <a:latin typeface="FreightBigBook"/>
                <a:cs typeface="FreightBigBook"/>
              </a:rPr>
              <a:t> fra USG og en </a:t>
            </a:r>
            <a:r>
              <a:rPr lang="da-DK" sz="2000" dirty="0">
                <a:solidFill>
                  <a:srgbClr val="FF0000"/>
                </a:solidFill>
                <a:latin typeface="FreightBigBook"/>
                <a:cs typeface="FreightBigBook"/>
              </a:rPr>
              <a:t>projektleder</a:t>
            </a:r>
            <a:r>
              <a:rPr lang="da-DK" sz="2000" dirty="0">
                <a:latin typeface="FreightBigBook"/>
                <a:cs typeface="FreightBigBook"/>
              </a:rPr>
              <a:t>, som vil høre om vi kan levere et nyt system til dem. Det drejer sig om et online tilmeldingssystem, hvor deltagerne kan tilmelde sig, og hvor USG kan foretage nogle basale administrative opgaver.</a:t>
            </a:r>
          </a:p>
          <a:p>
            <a:endParaRPr lang="da-DK" sz="2000" dirty="0">
              <a:latin typeface="FreightBigBook"/>
              <a:cs typeface="FreightBigBook"/>
            </a:endParaRPr>
          </a:p>
          <a:p>
            <a:r>
              <a:rPr lang="da-DK" sz="2000" dirty="0">
                <a:latin typeface="FreightBigBook"/>
                <a:cs typeface="FreightBigBook"/>
              </a:rPr>
              <a:t>Efter det første møde fik vi skrevet følgende ned:</a:t>
            </a:r>
          </a:p>
          <a:p>
            <a:r>
              <a:rPr lang="da-DK" sz="2000" dirty="0">
                <a:latin typeface="FreightBigBook"/>
                <a:cs typeface="FreightBigBook"/>
              </a:rPr>
              <a:t>USG har en masse </a:t>
            </a:r>
            <a:r>
              <a:rPr lang="da-DK" sz="2000" dirty="0">
                <a:solidFill>
                  <a:srgbClr val="FF0000"/>
                </a:solidFill>
                <a:latin typeface="FreightBigBook"/>
                <a:cs typeface="FreightBigBook"/>
              </a:rPr>
              <a:t>medlemmer</a:t>
            </a:r>
            <a:r>
              <a:rPr lang="da-DK" sz="2000" dirty="0">
                <a:latin typeface="FreightBigBook"/>
                <a:cs typeface="FreightBigBook"/>
              </a:rPr>
              <a:t> (ca. 5000 </a:t>
            </a:r>
            <a:r>
              <a:rPr lang="da-DK" sz="2000" dirty="0" err="1">
                <a:latin typeface="FreightBigBook"/>
                <a:cs typeface="FreightBigBook"/>
              </a:rPr>
              <a:t>stk</a:t>
            </a:r>
            <a:r>
              <a:rPr lang="da-DK" sz="2000" dirty="0">
                <a:latin typeface="FreightBigBook"/>
                <a:cs typeface="FreightBigBook"/>
              </a:rPr>
              <a:t>) og en masse </a:t>
            </a:r>
            <a:r>
              <a:rPr lang="da-DK" sz="2000" dirty="0">
                <a:solidFill>
                  <a:srgbClr val="FF0000"/>
                </a:solidFill>
                <a:latin typeface="FreightBigBook"/>
                <a:cs typeface="FreightBigBook"/>
              </a:rPr>
              <a:t>hold</a:t>
            </a:r>
            <a:r>
              <a:rPr lang="da-DK" sz="2000" dirty="0">
                <a:latin typeface="FreightBigBook"/>
                <a:cs typeface="FreightBigBook"/>
              </a:rPr>
              <a:t> (ca. 300 </a:t>
            </a:r>
            <a:r>
              <a:rPr lang="da-DK" sz="2000" dirty="0" err="1">
                <a:latin typeface="FreightBigBook"/>
                <a:cs typeface="FreightBigBook"/>
              </a:rPr>
              <a:t>stk</a:t>
            </a:r>
            <a:r>
              <a:rPr lang="da-DK" sz="2000" dirty="0">
                <a:latin typeface="FreightBigBook"/>
                <a:cs typeface="FreightBigBook"/>
              </a:rPr>
              <a:t>). Holdene hører til en række </a:t>
            </a:r>
            <a:r>
              <a:rPr lang="da-DK" sz="2000" dirty="0">
                <a:solidFill>
                  <a:srgbClr val="FF0000"/>
                </a:solidFill>
                <a:latin typeface="FreightBigBook"/>
                <a:cs typeface="FreightBigBook"/>
              </a:rPr>
              <a:t>aktiviteter</a:t>
            </a:r>
            <a:r>
              <a:rPr lang="da-DK" sz="2000" dirty="0">
                <a:latin typeface="FreightBigBook"/>
                <a:cs typeface="FreightBigBook"/>
              </a:rPr>
              <a:t>, som hører under en </a:t>
            </a:r>
            <a:r>
              <a:rPr lang="da-DK" sz="2000" dirty="0">
                <a:solidFill>
                  <a:srgbClr val="FF0000"/>
                </a:solidFill>
                <a:latin typeface="FreightBigBook"/>
                <a:cs typeface="FreightBigBook"/>
              </a:rPr>
              <a:t>idrætsgren</a:t>
            </a:r>
            <a:r>
              <a:rPr lang="da-DK" sz="2000" dirty="0">
                <a:latin typeface="FreightBigBook"/>
                <a:cs typeface="FreightBigBook"/>
              </a:rPr>
              <a:t>. F.eks. Boldspil, håndbold, hold 3 osv. Hvert medlem kan være </a:t>
            </a:r>
            <a:r>
              <a:rPr lang="da-DK" sz="2000" dirty="0">
                <a:solidFill>
                  <a:srgbClr val="FF0000"/>
                </a:solidFill>
                <a:latin typeface="FreightBigBook"/>
                <a:cs typeface="FreightBigBook"/>
              </a:rPr>
              <a:t>deltager</a:t>
            </a:r>
            <a:r>
              <a:rPr lang="da-DK" sz="2000" dirty="0">
                <a:latin typeface="FreightBigBook"/>
                <a:cs typeface="FreightBigBook"/>
              </a:rPr>
              <a:t> på et eller flere hold. Der er ca. 7500 holdstarter i alt. </a:t>
            </a:r>
            <a:r>
              <a:rPr lang="da-DK" sz="2000" dirty="0" err="1">
                <a:latin typeface="FreightBigBook"/>
                <a:cs typeface="FreightBigBook"/>
              </a:rPr>
              <a:t>Dvs</a:t>
            </a:r>
            <a:r>
              <a:rPr lang="da-DK" sz="2000" dirty="0">
                <a:latin typeface="FreightBigBook"/>
                <a:cs typeface="FreightBigBook"/>
              </a:rPr>
              <a:t>, at et medlem kan være deltager på et eller flere hold. </a:t>
            </a:r>
          </a:p>
          <a:p>
            <a:endParaRPr lang="da-DK" sz="2000" dirty="0">
              <a:latin typeface="FreightBigBook"/>
              <a:cs typeface="FreightBigBook"/>
            </a:endParaRPr>
          </a:p>
          <a:p>
            <a:r>
              <a:rPr lang="da-DK" sz="2000" dirty="0">
                <a:latin typeface="FreightBigBook"/>
                <a:cs typeface="FreightBigBook"/>
              </a:rPr>
              <a:t>Det koster et fast </a:t>
            </a:r>
            <a:r>
              <a:rPr lang="da-DK" sz="2000" dirty="0">
                <a:solidFill>
                  <a:srgbClr val="FF0000"/>
                </a:solidFill>
                <a:latin typeface="FreightBigBook"/>
                <a:cs typeface="FreightBigBook"/>
              </a:rPr>
              <a:t>medlemsgebyr</a:t>
            </a:r>
            <a:r>
              <a:rPr lang="da-DK" sz="2000" dirty="0">
                <a:latin typeface="FreightBigBook"/>
                <a:cs typeface="FreightBigBook"/>
              </a:rPr>
              <a:t> at være medlem af USG om året + en </a:t>
            </a:r>
            <a:r>
              <a:rPr lang="da-DK" sz="2000" dirty="0">
                <a:solidFill>
                  <a:srgbClr val="FF0000"/>
                </a:solidFill>
                <a:latin typeface="FreightBigBook"/>
                <a:cs typeface="FreightBigBook"/>
              </a:rPr>
              <a:t>holdafgift</a:t>
            </a:r>
            <a:r>
              <a:rPr lang="da-DK" sz="2000" dirty="0">
                <a:latin typeface="FreightBigBook"/>
                <a:cs typeface="FreightBigBook"/>
              </a:rPr>
              <a:t> for hvert hold man deltager på. Priserne varierer fra hold til hold. Det er billigere at deltage på et hold hvis man er studerende, så hvert hold har to priser. En for </a:t>
            </a:r>
            <a:r>
              <a:rPr lang="da-DK" sz="2000" dirty="0">
                <a:solidFill>
                  <a:srgbClr val="FF0000"/>
                </a:solidFill>
                <a:latin typeface="FreightBigBook"/>
                <a:cs typeface="FreightBigBook"/>
              </a:rPr>
              <a:t>studerende</a:t>
            </a:r>
            <a:r>
              <a:rPr lang="da-DK" sz="2000" dirty="0">
                <a:latin typeface="FreightBigBook"/>
                <a:cs typeface="FreightBigBook"/>
              </a:rPr>
              <a:t> og en for </a:t>
            </a:r>
            <a:r>
              <a:rPr lang="da-DK" sz="2000" dirty="0">
                <a:solidFill>
                  <a:srgbClr val="FF0000"/>
                </a:solidFill>
                <a:latin typeface="FreightBigBook"/>
                <a:cs typeface="FreightBigBook"/>
              </a:rPr>
              <a:t>ikke-studerende</a:t>
            </a:r>
            <a:r>
              <a:rPr lang="da-DK" sz="2000" dirty="0">
                <a:latin typeface="FreightBigBook"/>
                <a:cs typeface="FreightBigBook"/>
              </a:rPr>
              <a:t>.  Hvert hold har en eller flere </a:t>
            </a:r>
            <a:r>
              <a:rPr lang="da-DK" sz="2000" dirty="0">
                <a:solidFill>
                  <a:srgbClr val="FF0000"/>
                </a:solidFill>
                <a:latin typeface="FreightBigBook"/>
                <a:cs typeface="FreightBigBook"/>
              </a:rPr>
              <a:t>trænere</a:t>
            </a:r>
            <a:r>
              <a:rPr lang="da-DK" sz="2000" dirty="0">
                <a:latin typeface="FreightBigBook"/>
                <a:cs typeface="FreightBigBook"/>
              </a:rPr>
              <a:t> tilknyttet. De bliver aflønnet af USG på timebasis.</a:t>
            </a:r>
          </a:p>
          <a:p>
            <a:endParaRPr lang="da-DK" dirty="0">
              <a:latin typeface="FreightBigBook"/>
              <a:cs typeface="FreightBigBook"/>
            </a:endParaRPr>
          </a:p>
          <a:p>
            <a:endParaRPr lang="da-DK" dirty="0">
              <a:latin typeface="FreightBigBook"/>
              <a:cs typeface="FreightBigBook"/>
            </a:endParaRPr>
          </a:p>
        </p:txBody>
      </p:sp>
    </p:spTree>
    <p:extLst>
      <p:ext uri="{BB962C8B-B14F-4D97-AF65-F5344CB8AC3E}">
        <p14:creationId xmlns:p14="http://schemas.microsoft.com/office/powerpoint/2010/main" val="278827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har USG brug for? Del 2</a:t>
            </a:r>
          </a:p>
        </p:txBody>
      </p:sp>
      <p:sp>
        <p:nvSpPr>
          <p:cNvPr id="5" name="Rektangel 4"/>
          <p:cNvSpPr/>
          <p:nvPr/>
        </p:nvSpPr>
        <p:spPr>
          <a:xfrm>
            <a:off x="740642" y="1633063"/>
            <a:ext cx="7506361" cy="3785652"/>
          </a:xfrm>
          <a:prstGeom prst="rect">
            <a:avLst/>
          </a:prstGeom>
        </p:spPr>
        <p:txBody>
          <a:bodyPr wrap="square">
            <a:spAutoFit/>
          </a:bodyPr>
          <a:lstStyle/>
          <a:p>
            <a:r>
              <a:rPr lang="da-DK" sz="2000" b="1" dirty="0">
                <a:latin typeface="FreightBigBook"/>
                <a:cs typeface="FreightBigBook"/>
              </a:rPr>
              <a:t>Tilmelding foregår således:</a:t>
            </a:r>
          </a:p>
          <a:p>
            <a:r>
              <a:rPr lang="da-DK" sz="2000" dirty="0">
                <a:latin typeface="FreightBigBook"/>
                <a:cs typeface="FreightBigBook"/>
              </a:rPr>
              <a:t>I løbet af juni måned opretter og indtaster </a:t>
            </a:r>
            <a:r>
              <a:rPr lang="da-DK" sz="2000" b="1" dirty="0">
                <a:solidFill>
                  <a:srgbClr val="FF0000"/>
                </a:solidFill>
                <a:latin typeface="FreightBigBook"/>
                <a:cs typeface="FreightBigBook"/>
              </a:rPr>
              <a:t>kontorpersonalet</a:t>
            </a:r>
            <a:r>
              <a:rPr lang="da-DK" sz="2000" dirty="0">
                <a:latin typeface="FreightBigBook"/>
                <a:cs typeface="FreightBigBook"/>
              </a:rPr>
              <a:t> fra USG alle oplysningerne i systemet. </a:t>
            </a:r>
            <a:r>
              <a:rPr lang="da-DK" sz="2000" dirty="0" err="1">
                <a:latin typeface="FreightBigBook"/>
                <a:cs typeface="FreightBigBook"/>
              </a:rPr>
              <a:t>Dvs</a:t>
            </a:r>
            <a:r>
              <a:rPr lang="da-DK" sz="2000" dirty="0">
                <a:latin typeface="FreightBigBook"/>
                <a:cs typeface="FreightBigBook"/>
              </a:rPr>
              <a:t>, nye hold, priser, holdbeskrivelser og max antal deltagere. På en bestemt dato omkring 1. september åbner </a:t>
            </a:r>
            <a:r>
              <a:rPr lang="da-DK" sz="2000" dirty="0" err="1">
                <a:solidFill>
                  <a:srgbClr val="FF0000"/>
                </a:solidFill>
                <a:latin typeface="FreightBigBook"/>
                <a:cs typeface="FreightBigBook"/>
              </a:rPr>
              <a:t>USGs</a:t>
            </a:r>
            <a:r>
              <a:rPr lang="da-DK" sz="2000" dirty="0">
                <a:solidFill>
                  <a:srgbClr val="FF0000"/>
                </a:solidFill>
                <a:latin typeface="FreightBigBook"/>
                <a:cs typeface="FreightBigBook"/>
              </a:rPr>
              <a:t> leder</a:t>
            </a:r>
            <a:r>
              <a:rPr lang="da-DK" sz="2000" dirty="0">
                <a:latin typeface="FreightBigBook"/>
                <a:cs typeface="FreightBigBook"/>
              </a:rPr>
              <a:t> for systemet. Nu kan de studerende tilmelde sig:</a:t>
            </a:r>
          </a:p>
          <a:p>
            <a:pPr marL="457200" indent="-457200">
              <a:buFont typeface="+mj-lt"/>
              <a:buAutoNum type="arabicPeriod"/>
            </a:pPr>
            <a:r>
              <a:rPr lang="da-DK" sz="2000" dirty="0">
                <a:latin typeface="FreightBigBook"/>
                <a:cs typeface="FreightBigBook"/>
              </a:rPr>
              <a:t>De starter med at oprette en profil – hvis de ikke allerede er medlemmer</a:t>
            </a:r>
          </a:p>
          <a:p>
            <a:pPr marL="457200" indent="-457200">
              <a:buFont typeface="+mj-lt"/>
              <a:buAutoNum type="arabicPeriod"/>
            </a:pPr>
            <a:r>
              <a:rPr lang="da-DK" sz="2000" dirty="0">
                <a:latin typeface="FreightBigBook"/>
                <a:cs typeface="FreightBigBook"/>
              </a:rPr>
              <a:t>De søger efter hold og lægger dem i indkøbskurven (reserverer en plads i 20 minutter)</a:t>
            </a:r>
          </a:p>
          <a:p>
            <a:pPr marL="457200" indent="-457200">
              <a:buFont typeface="+mj-lt"/>
              <a:buAutoNum type="arabicPeriod"/>
            </a:pPr>
            <a:r>
              <a:rPr lang="da-DK" sz="2000" dirty="0">
                <a:latin typeface="FreightBigBook"/>
                <a:cs typeface="FreightBigBook"/>
              </a:rPr>
              <a:t>De går til tilmelding og udfylder evt. en række ekstra informationer</a:t>
            </a:r>
          </a:p>
          <a:p>
            <a:pPr marL="457200" indent="-457200">
              <a:buFont typeface="+mj-lt"/>
              <a:buAutoNum type="arabicPeriod"/>
            </a:pPr>
            <a:r>
              <a:rPr lang="da-DK" sz="2000" dirty="0">
                <a:latin typeface="FreightBigBook"/>
                <a:cs typeface="FreightBigBook"/>
              </a:rPr>
              <a:t>De tilmelder sig endeligt holdene ved at godkende betalingsbetingelserne og betale online via betalingskort.</a:t>
            </a:r>
          </a:p>
          <a:p>
            <a:pPr marL="457200" indent="-457200">
              <a:buFont typeface="+mj-lt"/>
              <a:buAutoNum type="arabicPeriod"/>
            </a:pPr>
            <a:r>
              <a:rPr lang="da-DK" sz="2000" dirty="0">
                <a:latin typeface="FreightBigBook"/>
                <a:cs typeface="FreightBigBook"/>
              </a:rPr>
              <a:t>De modtager en </a:t>
            </a:r>
            <a:r>
              <a:rPr lang="da-DK" sz="2000" dirty="0" err="1">
                <a:latin typeface="FreightBigBook"/>
                <a:cs typeface="FreightBigBook"/>
              </a:rPr>
              <a:t>kvitteringsemail</a:t>
            </a:r>
            <a:r>
              <a:rPr lang="da-DK" sz="2000" dirty="0">
                <a:latin typeface="FreightBigBook"/>
                <a:cs typeface="FreightBigBook"/>
              </a:rPr>
              <a:t> med tilmelding og mødested og tid.</a:t>
            </a:r>
          </a:p>
        </p:txBody>
      </p:sp>
    </p:spTree>
    <p:extLst>
      <p:ext uri="{BB962C8B-B14F-4D97-AF65-F5344CB8AC3E}">
        <p14:creationId xmlns:p14="http://schemas.microsoft.com/office/powerpoint/2010/main" val="977127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Hvad har USG brug for? Del 3</a:t>
            </a:r>
          </a:p>
        </p:txBody>
      </p:sp>
      <p:sp>
        <p:nvSpPr>
          <p:cNvPr id="5" name="Rektangel 4"/>
          <p:cNvSpPr/>
          <p:nvPr/>
        </p:nvSpPr>
        <p:spPr>
          <a:xfrm>
            <a:off x="740642" y="1633063"/>
            <a:ext cx="7506361" cy="5016758"/>
          </a:xfrm>
          <a:prstGeom prst="rect">
            <a:avLst/>
          </a:prstGeom>
        </p:spPr>
        <p:txBody>
          <a:bodyPr wrap="square">
            <a:spAutoFit/>
          </a:bodyPr>
          <a:lstStyle/>
          <a:p>
            <a:r>
              <a:rPr lang="da-DK" sz="2000" b="1" dirty="0" err="1">
                <a:latin typeface="FreightBigBook"/>
                <a:cs typeface="FreightBigBook"/>
              </a:rPr>
              <a:t>USGs</a:t>
            </a:r>
            <a:r>
              <a:rPr lang="da-DK" sz="2000" b="1" dirty="0">
                <a:latin typeface="FreightBigBook"/>
                <a:cs typeface="FreightBigBook"/>
              </a:rPr>
              <a:t> leder gør løbende følgende:</a:t>
            </a:r>
          </a:p>
          <a:p>
            <a:pPr marL="342900" indent="-342900">
              <a:buFont typeface="Arial"/>
              <a:buChar char="•"/>
            </a:pPr>
            <a:r>
              <a:rPr lang="da-DK" sz="2000" b="1" dirty="0">
                <a:latin typeface="FreightBigBook"/>
                <a:cs typeface="FreightBigBook"/>
              </a:rPr>
              <a:t>Trækker statistikker ud over antal tilmeldinger fordelt på hold</a:t>
            </a:r>
          </a:p>
          <a:p>
            <a:pPr marL="342900" indent="-342900">
              <a:buFont typeface="Arial"/>
              <a:buChar char="•"/>
            </a:pPr>
            <a:r>
              <a:rPr lang="da-DK" sz="2000" b="1" dirty="0">
                <a:latin typeface="FreightBigBook"/>
                <a:cs typeface="FreightBigBook"/>
              </a:rPr>
              <a:t>Trækker statistikker ud over ventelister</a:t>
            </a:r>
          </a:p>
          <a:p>
            <a:pPr marL="342900" indent="-342900">
              <a:buFont typeface="Arial"/>
              <a:buChar char="•"/>
            </a:pPr>
            <a:r>
              <a:rPr lang="da-DK" sz="2000" b="1" dirty="0">
                <a:latin typeface="FreightBigBook"/>
                <a:cs typeface="FreightBigBook"/>
              </a:rPr>
              <a:t>Kigger på dagens omsætningstal</a:t>
            </a:r>
          </a:p>
          <a:p>
            <a:pPr marL="342900" indent="-342900">
              <a:buFont typeface="Arial"/>
              <a:buChar char="•"/>
            </a:pPr>
            <a:endParaRPr lang="da-DK" sz="2000" b="1" dirty="0">
              <a:latin typeface="FreightBigBook"/>
              <a:cs typeface="FreightBigBook"/>
            </a:endParaRPr>
          </a:p>
          <a:p>
            <a:r>
              <a:rPr lang="da-DK" sz="2000" b="1" dirty="0">
                <a:latin typeface="FreightBigBook"/>
                <a:cs typeface="FreightBigBook"/>
              </a:rPr>
              <a:t>Regnskabsdamen gør løbende følgende:</a:t>
            </a:r>
          </a:p>
          <a:p>
            <a:pPr marL="342900" indent="-342900">
              <a:buFont typeface="Arial"/>
              <a:buChar char="•"/>
            </a:pPr>
            <a:r>
              <a:rPr lang="da-DK" sz="2000" b="1" dirty="0">
                <a:latin typeface="FreightBigBook"/>
                <a:cs typeface="FreightBigBook"/>
              </a:rPr>
              <a:t>Afstemmer dagens omsætning i systemet med bankens kontoudskrifter og med betalingsgatewayens tal</a:t>
            </a:r>
          </a:p>
          <a:p>
            <a:pPr marL="342900" indent="-342900">
              <a:buFont typeface="Arial"/>
              <a:buChar char="•"/>
            </a:pPr>
            <a:r>
              <a:rPr lang="da-DK" sz="2000" b="1" dirty="0">
                <a:latin typeface="FreightBigBook"/>
                <a:cs typeface="FreightBigBook"/>
              </a:rPr>
              <a:t>Tilbagebetaler holdafgifter for medlemmer som har tilmeldt sig noget forkert</a:t>
            </a:r>
          </a:p>
          <a:p>
            <a:pPr marL="342900" indent="-342900">
              <a:buFont typeface="Arial"/>
              <a:buChar char="•"/>
            </a:pPr>
            <a:r>
              <a:rPr lang="da-DK" sz="2000" b="1" dirty="0">
                <a:latin typeface="FreightBigBook"/>
                <a:cs typeface="FreightBigBook"/>
              </a:rPr>
              <a:t>Udbetaler løn til trænere når holdene er sat i gang</a:t>
            </a:r>
          </a:p>
          <a:p>
            <a:pPr marL="342900" indent="-342900">
              <a:buFont typeface="Arial"/>
              <a:buChar char="•"/>
            </a:pPr>
            <a:endParaRPr lang="da-DK" sz="2000" b="1" dirty="0">
              <a:latin typeface="FreightBigBook"/>
              <a:cs typeface="FreightBigBook"/>
            </a:endParaRPr>
          </a:p>
          <a:p>
            <a:r>
              <a:rPr lang="da-DK" sz="2000" b="1" dirty="0">
                <a:latin typeface="FreightBigBook"/>
                <a:cs typeface="FreightBigBook"/>
              </a:rPr>
              <a:t>Trænerne gør løbende følgende:</a:t>
            </a:r>
          </a:p>
          <a:p>
            <a:pPr marL="342900" indent="-342900">
              <a:buFont typeface="Arial"/>
              <a:buChar char="•"/>
            </a:pPr>
            <a:r>
              <a:rPr lang="da-DK" sz="2000" b="1" dirty="0">
                <a:latin typeface="FreightBigBook"/>
                <a:cs typeface="FreightBigBook"/>
              </a:rPr>
              <a:t>Skal afkrydse deltagernes fremmøde ved hver træningsgang</a:t>
            </a:r>
          </a:p>
          <a:p>
            <a:pPr marL="342900" indent="-342900">
              <a:buFont typeface="Arial"/>
              <a:buChar char="•"/>
            </a:pPr>
            <a:r>
              <a:rPr lang="da-DK" sz="2000" b="1" dirty="0">
                <a:latin typeface="FreightBigBook"/>
                <a:cs typeface="FreightBigBook"/>
              </a:rPr>
              <a:t>Indsende timeforbrug til kontordamen sidst på måneden</a:t>
            </a:r>
          </a:p>
          <a:p>
            <a:pPr marL="342900" indent="-342900">
              <a:buFont typeface="Arial"/>
              <a:buChar char="•"/>
            </a:pPr>
            <a:endParaRPr lang="da-DK" sz="2000" dirty="0">
              <a:latin typeface="FreightBigBook"/>
              <a:cs typeface="FreightBigBook"/>
            </a:endParaRPr>
          </a:p>
        </p:txBody>
      </p:sp>
    </p:spTree>
    <p:extLst>
      <p:ext uri="{BB962C8B-B14F-4D97-AF65-F5344CB8AC3E}">
        <p14:creationId xmlns:p14="http://schemas.microsoft.com/office/powerpoint/2010/main" val="111584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a:t>
            </a:r>
          </a:p>
        </p:txBody>
      </p:sp>
      <p:sp>
        <p:nvSpPr>
          <p:cNvPr id="3" name="Pladsholder til indhold 2"/>
          <p:cNvSpPr>
            <a:spLocks noGrp="1"/>
          </p:cNvSpPr>
          <p:nvPr>
            <p:ph idx="1"/>
          </p:nvPr>
        </p:nvSpPr>
        <p:spPr/>
        <p:txBody>
          <a:bodyPr>
            <a:normAutofit/>
          </a:bodyPr>
          <a:lstStyle/>
          <a:p>
            <a:pPr marL="514350" indent="-514350">
              <a:buFont typeface="+mj-lt"/>
              <a:buAutoNum type="arabicPeriod"/>
            </a:pPr>
            <a:r>
              <a:rPr lang="da-DK" dirty="0"/>
              <a:t>Lav et </a:t>
            </a:r>
            <a:r>
              <a:rPr lang="da-DK" dirty="0" err="1"/>
              <a:t>Use</a:t>
            </a:r>
            <a:r>
              <a:rPr lang="da-DK" dirty="0"/>
              <a:t>-Case diagram, der viser aktører og deres mål / scenarier</a:t>
            </a:r>
          </a:p>
          <a:p>
            <a:pPr marL="514350" indent="-514350">
              <a:buFont typeface="+mj-lt"/>
              <a:buAutoNum type="arabicPeriod"/>
            </a:pPr>
            <a:r>
              <a:rPr lang="da-DK" dirty="0"/>
              <a:t>Undersøg om der mangler vigtig information i det nedskrevne – skaf det fornødne (spørg Jon)</a:t>
            </a:r>
          </a:p>
          <a:p>
            <a:pPr marL="514350" indent="-514350">
              <a:buFont typeface="+mj-lt"/>
              <a:buAutoNum type="arabicPeriod"/>
            </a:pPr>
            <a:r>
              <a:rPr lang="da-DK" dirty="0"/>
              <a:t>Identificer stamtabellerne i systemet (EER)</a:t>
            </a:r>
          </a:p>
          <a:p>
            <a:pPr marL="514350" indent="-514350">
              <a:buFont typeface="+mj-lt"/>
              <a:buAutoNum type="arabicPeriod"/>
            </a:pPr>
            <a:r>
              <a:rPr lang="da-DK" dirty="0"/>
              <a:t>Find primære nøgler</a:t>
            </a:r>
          </a:p>
          <a:p>
            <a:pPr marL="514350" indent="-514350">
              <a:buFont typeface="+mj-lt"/>
              <a:buAutoNum type="arabicPeriod"/>
            </a:pPr>
            <a:r>
              <a:rPr lang="da-DK" dirty="0"/>
              <a:t>Normaliser til 3NF</a:t>
            </a:r>
          </a:p>
        </p:txBody>
      </p:sp>
    </p:spTree>
    <p:extLst>
      <p:ext uri="{BB962C8B-B14F-4D97-AF65-F5344CB8AC3E}">
        <p14:creationId xmlns:p14="http://schemas.microsoft.com/office/powerpoint/2010/main" val="268181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descr="Skærmbillede 2016-09-22 kl. 01.3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6100"/>
            <a:ext cx="9144000" cy="5749073"/>
          </a:xfrm>
          <a:prstGeom prst="rect">
            <a:avLst/>
          </a:prstGeom>
        </p:spPr>
      </p:pic>
    </p:spTree>
    <p:extLst>
      <p:ext uri="{BB962C8B-B14F-4D97-AF65-F5344CB8AC3E}">
        <p14:creationId xmlns:p14="http://schemas.microsoft.com/office/powerpoint/2010/main" val="4233337230"/>
      </p:ext>
    </p:extLst>
  </p:cSld>
  <p:clrMapOvr>
    <a:masterClrMapping/>
  </p:clrMapOvr>
</p:sld>
</file>

<file path=ppt/theme/theme1.xml><?xml version="1.0" encoding="utf-8"?>
<a:theme xmlns:a="http://schemas.openxmlformats.org/drawingml/2006/main" name="KEA skabel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KEA skabelon.potx</Template>
  <TotalTime>65</TotalTime>
  <Words>740</Words>
  <Application>Microsoft Macintosh PowerPoint</Application>
  <PresentationFormat>On-screen Show (4:3)</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FreightBigBold</vt:lpstr>
      <vt:lpstr>FreightBigBook</vt:lpstr>
      <vt:lpstr>KEA skabelon</vt:lpstr>
      <vt:lpstr>Miniprojekt: USG</vt:lpstr>
      <vt:lpstr>Indsamling af krav: baggrund</vt:lpstr>
      <vt:lpstr>Hvad har USG brug for? Del 1</vt:lpstr>
      <vt:lpstr>Hvad har USG brug for? Del 2</vt:lpstr>
      <vt:lpstr>Hvad har USG brug for? Del 3</vt:lpstr>
      <vt:lpstr>Analyse</vt:lpstr>
      <vt:lpstr>PowerPoint Presentation</vt:lpstr>
    </vt:vector>
  </TitlesOfParts>
  <Company>KEA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Jon Bertelsen</dc:creator>
  <cp:lastModifiedBy>Jon Bertelsen (JOBE - Adjunkt - Cphbusiness)</cp:lastModifiedBy>
  <cp:revision>10</cp:revision>
  <cp:lastPrinted>2016-09-21T23:32:12Z</cp:lastPrinted>
  <dcterms:created xsi:type="dcterms:W3CDTF">2016-08-31T13:29:10Z</dcterms:created>
  <dcterms:modified xsi:type="dcterms:W3CDTF">2019-02-17T21:21:36Z</dcterms:modified>
</cp:coreProperties>
</file>