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8" r:id="rId2"/>
    <p:sldId id="346" r:id="rId3"/>
    <p:sldId id="348" r:id="rId4"/>
    <p:sldId id="359" r:id="rId5"/>
    <p:sldId id="349" r:id="rId6"/>
    <p:sldId id="362" r:id="rId7"/>
    <p:sldId id="363" r:id="rId8"/>
    <p:sldId id="361" r:id="rId9"/>
    <p:sldId id="364" r:id="rId10"/>
    <p:sldId id="351" r:id="rId11"/>
    <p:sldId id="350" r:id="rId12"/>
    <p:sldId id="352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65" r:id="rId23"/>
    <p:sldId id="375" r:id="rId24"/>
    <p:sldId id="354" r:id="rId25"/>
    <p:sldId id="376" r:id="rId26"/>
    <p:sldId id="355" r:id="rId27"/>
    <p:sldId id="377" r:id="rId28"/>
    <p:sldId id="356" r:id="rId29"/>
    <p:sldId id="27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1E7A"/>
    <a:srgbClr val="890535"/>
    <a:srgbClr val="820431"/>
    <a:srgbClr val="7F7F7F"/>
    <a:srgbClr val="991343"/>
    <a:srgbClr val="C91134"/>
    <a:srgbClr val="FFFFFF"/>
    <a:srgbClr val="F49C6A"/>
    <a:srgbClr val="AF1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031" autoAdjust="0"/>
  </p:normalViewPr>
  <p:slideViewPr>
    <p:cSldViewPr snapToGrid="0">
      <p:cViewPr varScale="1">
        <p:scale>
          <a:sx n="80" d="100"/>
          <a:sy n="80" d="100"/>
        </p:scale>
        <p:origin x="619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50A31-7577-442D-86A8-3D5B1472669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1486C-34A0-47F9-9FB0-A81A5EAD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7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9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0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5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9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6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2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6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600" dirty="0"/>
              <a:t>This </a:t>
            </a:r>
            <a:r>
              <a:rPr lang="en-ID" sz="2600" dirty="0" err="1"/>
              <a:t>kmeans</a:t>
            </a:r>
            <a:r>
              <a:rPr lang="en-ID" sz="2600" dirty="0"/>
              <a:t> comes in base R</a:t>
            </a:r>
          </a:p>
          <a:p>
            <a:pPr lvl="1"/>
            <a:r>
              <a:rPr lang="en-ID" sz="2600" dirty="0"/>
              <a:t>Need the data</a:t>
            </a:r>
          </a:p>
          <a:p>
            <a:pPr lvl="1"/>
            <a:r>
              <a:rPr lang="en-ID" sz="2600" dirty="0"/>
              <a:t>Number of </a:t>
            </a:r>
            <a:r>
              <a:rPr lang="en-ID" sz="2600" dirty="0" err="1"/>
              <a:t>centers</a:t>
            </a:r>
            <a:r>
              <a:rPr lang="en-ID" sz="2600" dirty="0"/>
              <a:t> or groups</a:t>
            </a:r>
          </a:p>
          <a:p>
            <a:pPr lvl="1"/>
            <a:r>
              <a:rPr lang="en-ID" sz="2600" dirty="0"/>
              <a:t>Number of runs. Its start by randomly assigning points to groups and you can find local minimums so running it multiple times helps you find the global min.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2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75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1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2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1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1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486C-34A0-47F9-9FB0-A81A5EAD15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637E-BCB5-454C-BA0E-6A0EC813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75D0E-844E-46F8-A6BA-FCC82CFEE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D2AD-E22E-494C-A0F8-4EA372D3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A04B-15E1-4923-B3B5-724115D5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798F-774C-4A3B-82C3-5F3F272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1689-781E-4563-9C01-A2890D0B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658D4-9939-44B0-B78C-6C6E3855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CBBF-E44F-4996-AED6-28F5EBF8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C33A-B9F8-4643-A7B9-320410CA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ACC0-03CE-45D3-9B18-20067A26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A7597-F08F-4E7A-AFE7-868327B35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EAEB07-D550-4D7B-86B7-58AD95C2CA21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F8113-EABA-4E77-86FA-CA5B110C0739}"/>
              </a:ext>
            </a:extLst>
          </p:cNvPr>
          <p:cNvSpPr txBox="1"/>
          <p:nvPr userDrawn="1"/>
        </p:nvSpPr>
        <p:spPr>
          <a:xfrm>
            <a:off x="395288" y="365125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2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9282E-F225-4579-B169-0D9D59C07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67751" y="336550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64FEC-E9EA-4203-BC0A-29ADA8D11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695CB-12C0-45C8-9FC0-CE973922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1A70-97FB-46AD-9B0A-4E56E1C8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2245-C314-4954-A761-8CC4B20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667F9-7525-44D7-9A28-375F70BA66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349" y="365127"/>
            <a:ext cx="1528395" cy="10805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D7B44C-BCDD-4F93-990D-A911315A5044}"/>
              </a:ext>
            </a:extLst>
          </p:cNvPr>
          <p:cNvSpPr/>
          <p:nvPr userDrawn="1"/>
        </p:nvSpPr>
        <p:spPr>
          <a:xfrm rot="5400000">
            <a:off x="10094916" y="1389064"/>
            <a:ext cx="2181225" cy="133351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892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3" y="443128"/>
            <a:ext cx="4438527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1"/>
              </a:lnSpc>
              <a:spcBef>
                <a:spcPts val="751"/>
              </a:spcBef>
              <a:spcAft>
                <a:spcPts val="751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1"/>
              </a:lnSpc>
              <a:spcBef>
                <a:spcPts val="751"/>
              </a:spcBef>
              <a:spcAft>
                <a:spcPts val="751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1"/>
              </a:lnSpc>
              <a:spcBef>
                <a:spcPts val="751"/>
              </a:spcBef>
              <a:spcAft>
                <a:spcPts val="751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1"/>
              </a:lnSpc>
              <a:spcBef>
                <a:spcPts val="751"/>
              </a:spcBef>
              <a:spcAft>
                <a:spcPts val="751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1"/>
              </a:lnSpc>
              <a:spcBef>
                <a:spcPts val="751"/>
              </a:spcBef>
              <a:spcAft>
                <a:spcPts val="751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40289-8203-4DDB-8290-6321B73235CE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AE5DC-8703-4BDA-B914-0EC578530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6DE5-7819-4710-93C8-20D670EA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A7BA-C2A1-49DE-BC3F-7E477066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CF4A-01F6-490B-BDF2-B87505AC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F27D9-5341-48BD-8299-3F5ACDAC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AD21-7C98-4A10-9CBA-2174998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D7FAC2-01C3-47ED-879F-2E86CAF801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980861-9852-4FE7-AC20-2C7ABD5074F5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5180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C284-0237-45F5-8EB5-80378AE9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5A61-5169-45FA-855E-9B9A4B19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49DE-4564-46ED-AF98-6946ED69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D407-2A7A-40F6-976E-2CF68DEB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5E9C-A0C2-4E06-84BA-155C109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B4247-FCD7-4807-A247-6B3B094A64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5A00AD-1A9E-49E8-866F-9800045E8F40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88C8E-CA52-493D-A72F-5BEA651B3930}"/>
              </a:ext>
            </a:extLst>
          </p:cNvPr>
          <p:cNvSpPr txBox="1"/>
          <p:nvPr userDrawn="1"/>
        </p:nvSpPr>
        <p:spPr>
          <a:xfrm>
            <a:off x="395288" y="365125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8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92D8-F4FE-4365-82CF-98C10130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9FAC-E446-4A4F-B1FE-60C22A753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BD54D-186A-4F19-B6B7-81D8D463F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95DA4-9FF3-4146-AF32-A05CA6BD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83E5F-4B56-4000-8FC8-75558523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0EB0E-60E1-4BB1-9F0A-2F5EA867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E4CBC-D3E6-43A1-AD86-5786A2EF5B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CA2E56-27E2-482A-AD0F-0BF20A453B5C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A87B2-07BA-4A36-86B4-418FFB74F9E2}"/>
              </a:ext>
            </a:extLst>
          </p:cNvPr>
          <p:cNvSpPr txBox="1"/>
          <p:nvPr userDrawn="1"/>
        </p:nvSpPr>
        <p:spPr>
          <a:xfrm>
            <a:off x="395288" y="365125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1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8DAC-2BEE-4DC8-BCC1-CD762A05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57CC6-35F8-4A15-821F-0B35C5AF5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DC8BB-F7C4-4EB1-9517-7D239703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6ABC6-6E7D-4CE4-978F-A1EDC5CE4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9DB6A-D745-4E3D-A319-FDD6E1A3A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E8CF1-BABB-4837-947A-3C9F02A0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4CA48-B86B-4A49-BF4D-504D298C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79FDF-EC49-45B8-B615-8A36E8E6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85AE3B-33D2-4104-8A4E-821DC19E52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FD1969-4FC8-4874-B159-FCAF139B9D29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86B94-889C-44D0-8163-A00A53B512E9}"/>
              </a:ext>
            </a:extLst>
          </p:cNvPr>
          <p:cNvSpPr txBox="1"/>
          <p:nvPr userDrawn="1"/>
        </p:nvSpPr>
        <p:spPr>
          <a:xfrm>
            <a:off x="395288" y="365125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11E3-13EA-439E-B7AF-1C99FF78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3ACED-DFF2-490E-9920-3B10A86A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30B57-CDB6-4904-95DD-16630D67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359A0-02D5-42D3-91E4-494A2D57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54E51-A276-4326-9528-7EB16529FD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F3F6EB-8CB0-4543-8D8F-939B20A2E541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0218-8D9A-4C1C-A5C5-50F11B2B4C94}"/>
              </a:ext>
            </a:extLst>
          </p:cNvPr>
          <p:cNvSpPr txBox="1"/>
          <p:nvPr userDrawn="1"/>
        </p:nvSpPr>
        <p:spPr>
          <a:xfrm>
            <a:off x="395288" y="365125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7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164DA-D383-4E49-867C-00F0E071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46CA1-5428-4E7E-BE19-C09C4D00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1A169-8F35-4728-B1E3-32D8827D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9D8D6-EB64-4A6F-A1C3-9AC2D6246671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6D5FA-FD6B-40BD-A860-9B26E5A919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15E500-EDEA-48CA-9851-AA9BE58860D6}"/>
              </a:ext>
            </a:extLst>
          </p:cNvPr>
          <p:cNvSpPr txBox="1"/>
          <p:nvPr userDrawn="1"/>
        </p:nvSpPr>
        <p:spPr>
          <a:xfrm>
            <a:off x="395288" y="365125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0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F79A-9295-42D6-B26C-4672864A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556A-788A-4322-BA96-360727E3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6D12E-3398-439F-AAB1-22BD76A96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C417-C24D-4931-83C3-336EAD28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02D6-FBE4-4468-9091-504DA97B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10E28-C913-4004-88C0-3F71C156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0FB0C-AF4A-47F0-8EC1-9B95A8745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84D091-6D80-4B7C-ACAC-CF2ABB48D620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33088-9E3B-449C-B566-358CBBC2292D}"/>
              </a:ext>
            </a:extLst>
          </p:cNvPr>
          <p:cNvSpPr txBox="1"/>
          <p:nvPr userDrawn="1"/>
        </p:nvSpPr>
        <p:spPr>
          <a:xfrm>
            <a:off x="395288" y="365125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3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6A4D-1A91-48D8-A247-145DEA1A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398C6-416E-4BC0-B980-D142EF5EF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36045-5164-4AA5-989A-E189AC9A8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7EB04-0A87-4EAE-B4F4-FA0D76BF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A283-3D32-4DF1-B09F-07BD6FE7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6B6F1-826E-41DF-A2D5-84356846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FF0649-3580-45F8-A7D1-65879CE527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49" y="185739"/>
            <a:ext cx="1528395" cy="10805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9AF7BB-697B-4E06-9FB9-495D5B64E865}"/>
              </a:ext>
            </a:extLst>
          </p:cNvPr>
          <p:cNvSpPr/>
          <p:nvPr userDrawn="1"/>
        </p:nvSpPr>
        <p:spPr>
          <a:xfrm>
            <a:off x="395289" y="790576"/>
            <a:ext cx="2181225" cy="133350"/>
          </a:xfrm>
          <a:prstGeom prst="rect">
            <a:avLst/>
          </a:prstGeom>
          <a:solidFill>
            <a:srgbClr val="F01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1059A-04FA-4D6F-81CA-388A5DD6F1F9}"/>
              </a:ext>
            </a:extLst>
          </p:cNvPr>
          <p:cNvSpPr txBox="1"/>
          <p:nvPr userDrawn="1"/>
        </p:nvSpPr>
        <p:spPr>
          <a:xfrm>
            <a:off x="395288" y="365125"/>
            <a:ext cx="30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2A69C-2F03-4402-A967-7E573D68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6EB4-8813-465E-B48F-EFAD999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724D-23DE-4E6A-97BB-5AC7F41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90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71CC-577A-4765-9B0E-AB3C89B978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2E93-128C-4DA1-B319-567D99F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90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7EB33-3EB7-4238-93F5-D0EF4891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90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7A85-ECA7-4275-9E1B-4999404DA1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F2B9FF-1146-40BF-BC26-2A9F9A8837D6}"/>
              </a:ext>
            </a:extLst>
          </p:cNvPr>
          <p:cNvSpPr/>
          <p:nvPr userDrawn="1"/>
        </p:nvSpPr>
        <p:spPr>
          <a:xfrm>
            <a:off x="0" y="6604002"/>
            <a:ext cx="12192000" cy="261937"/>
          </a:xfrm>
          <a:prstGeom prst="rect">
            <a:avLst/>
          </a:prstGeom>
          <a:gradFill flip="none" rotWithShape="1">
            <a:gsLst>
              <a:gs pos="0">
                <a:srgbClr val="991343">
                  <a:shade val="30000"/>
                  <a:satMod val="115000"/>
                </a:srgbClr>
              </a:gs>
              <a:gs pos="50000">
                <a:srgbClr val="991343">
                  <a:shade val="67500"/>
                  <a:satMod val="115000"/>
                </a:srgbClr>
              </a:gs>
              <a:gs pos="100000">
                <a:srgbClr val="991343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dirty="0">
                <a:solidFill>
                  <a:schemeClr val="bg1"/>
                </a:solidFill>
                <a:latin typeface="Open Sans"/>
              </a:rPr>
              <a:t>Proprietary document of IYKRA, 2018</a:t>
            </a:r>
          </a:p>
        </p:txBody>
      </p:sp>
    </p:spTree>
    <p:extLst>
      <p:ext uri="{BB962C8B-B14F-4D97-AF65-F5344CB8AC3E}">
        <p14:creationId xmlns:p14="http://schemas.microsoft.com/office/powerpoint/2010/main" val="345802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E90F5-1A67-4668-A373-CCE2D13A8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1580" y="-1"/>
            <a:ext cx="1243358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5CF66B-4904-46D3-8312-472B18303035}"/>
              </a:ext>
            </a:extLst>
          </p:cNvPr>
          <p:cNvSpPr/>
          <p:nvPr/>
        </p:nvSpPr>
        <p:spPr>
          <a:xfrm>
            <a:off x="8407400" y="-1"/>
            <a:ext cx="37846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0FC73-A5AB-47E4-B9E2-AACEDDB26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0" y="2428876"/>
            <a:ext cx="6502400" cy="1317628"/>
          </a:xfrm>
          <a:solidFill>
            <a:srgbClr val="000000">
              <a:alpha val="69804"/>
            </a:srgb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Unsupervised Learning </a:t>
            </a:r>
            <a:br>
              <a:rPr lang="en-US" sz="40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b="1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Sesi</a:t>
            </a:r>
            <a:r>
              <a:rPr lang="en-US" sz="40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1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9FE94-208A-4FF1-9E4D-F8AFD6A3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945" y="1669117"/>
            <a:ext cx="5695507" cy="522553"/>
          </a:xfrm>
          <a:noFill/>
          <a:ln w="38100"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Special Crafted by</a:t>
            </a:r>
            <a:endParaRPr lang="en-US" sz="3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B15B3-573D-4914-BA02-BD9FDE95B8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2804" y="1945592"/>
            <a:ext cx="2822125" cy="199511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01C544F-8068-45F9-9306-F56DD8869D08}"/>
              </a:ext>
            </a:extLst>
          </p:cNvPr>
          <p:cNvSpPr txBox="1">
            <a:spLocks/>
          </p:cNvSpPr>
          <p:nvPr/>
        </p:nvSpPr>
        <p:spPr>
          <a:xfrm>
            <a:off x="8450516" y="4905891"/>
            <a:ext cx="3784600" cy="785555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 series no.</a:t>
            </a:r>
          </a:p>
          <a:p>
            <a:endParaRPr lang="en-U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5B48949-365F-4A98-A0FF-34C49DEC8E36}"/>
              </a:ext>
            </a:extLst>
          </p:cNvPr>
          <p:cNvSpPr txBox="1">
            <a:spLocks/>
          </p:cNvSpPr>
          <p:nvPr/>
        </p:nvSpPr>
        <p:spPr>
          <a:xfrm>
            <a:off x="8407399" y="5902971"/>
            <a:ext cx="3784600" cy="785555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Updated</a:t>
            </a:r>
            <a:endParaRPr lang="en-US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28 April 2018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83462A2-19F9-4694-B0B5-E069BF44B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96606"/>
              </p:ext>
            </p:extLst>
          </p:nvPr>
        </p:nvGraphicFramePr>
        <p:xfrm>
          <a:off x="9083788" y="5273615"/>
          <a:ext cx="2700155" cy="417831"/>
        </p:xfrm>
        <a:graphic>
          <a:graphicData uri="http://schemas.openxmlformats.org/drawingml/2006/table">
            <a:tbl>
              <a:tblPr/>
              <a:tblGrid>
                <a:gridCol w="2700155">
                  <a:extLst>
                    <a:ext uri="{9D8B030D-6E8A-4147-A177-3AD203B41FA5}">
                      <a16:colId xmlns:a16="http://schemas.microsoft.com/office/drawing/2014/main" val="3496960859"/>
                    </a:ext>
                  </a:extLst>
                </a:gridCol>
              </a:tblGrid>
              <a:tr h="4178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Bootcamp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Publik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351" marR="6351" marT="63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4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Quiz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0854A-D3A5-46B0-8F82-59A383F87E8D}"/>
              </a:ext>
            </a:extLst>
          </p:cNvPr>
          <p:cNvSpPr/>
          <p:nvPr/>
        </p:nvSpPr>
        <p:spPr>
          <a:xfrm>
            <a:off x="1419225" y="1781860"/>
            <a:ext cx="960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600" b="1" dirty="0"/>
              <a:t>Which of the following are clustering problems?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2600" dirty="0"/>
              <a:t>  Determining how many features it takes to describe most of the variability in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2600" dirty="0"/>
              <a:t>  Determining the natural groupings of houses for sale based on size, number of bedrooms,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2600" dirty="0"/>
              <a:t>  Visualizing 13 dimensional data (data with 13 features)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2600" dirty="0"/>
              <a:t>  Determining if there are common patterns in the demographics of people at a commerce 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2600" dirty="0"/>
              <a:t>  Predicting if someone will click on a web advertisement</a:t>
            </a:r>
          </a:p>
        </p:txBody>
      </p:sp>
    </p:spTree>
    <p:extLst>
      <p:ext uri="{BB962C8B-B14F-4D97-AF65-F5344CB8AC3E}">
        <p14:creationId xmlns:p14="http://schemas.microsoft.com/office/powerpoint/2010/main" val="59608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Intro to K-Means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1085849" y="1320716"/>
            <a:ext cx="106013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600" dirty="0"/>
              <a:t>What is it for?</a:t>
            </a:r>
          </a:p>
          <a:p>
            <a:r>
              <a:rPr lang="en-ID" sz="2600" dirty="0"/>
              <a:t>An algorithm used to find homogeneous subgroups in a population.</a:t>
            </a:r>
          </a:p>
          <a:p>
            <a:endParaRPr lang="en-ID" sz="2600" dirty="0"/>
          </a:p>
          <a:p>
            <a:endParaRPr lang="en-ID" sz="2600" dirty="0"/>
          </a:p>
          <a:p>
            <a:endParaRPr lang="en-ID" sz="2600" dirty="0"/>
          </a:p>
          <a:p>
            <a:endParaRPr lang="en-ID" sz="2600" dirty="0"/>
          </a:p>
          <a:p>
            <a:endParaRPr lang="en-ID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C6237-60F0-4AEE-AFFE-FEEB5C7F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53" y="2447181"/>
            <a:ext cx="6778678" cy="32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D26E1-25E0-44AE-8DA5-039F864D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06" y="1075950"/>
            <a:ext cx="8239125" cy="50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7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6F1DE-2185-4566-89E2-359071B8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69" y="1192519"/>
            <a:ext cx="5681662" cy="46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62580-39B2-4576-9023-D7F96FCA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1156389"/>
            <a:ext cx="6024562" cy="47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D06CB-2310-4220-AC8E-C6A32C68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030396"/>
            <a:ext cx="5976937" cy="49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627B2-B287-4FF5-AF0C-42DDEC72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24" y="1000125"/>
            <a:ext cx="5996352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9F46E-9AFF-4EB0-8450-F6036385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44" y="934152"/>
            <a:ext cx="6310312" cy="52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B6B8E-10A8-4CFE-A568-BD9D4BA2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754280"/>
            <a:ext cx="6053137" cy="50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3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CAB83-589E-4DDB-ADCA-FF0194D3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063652"/>
            <a:ext cx="5791200" cy="48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6156463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Agenda (</a:t>
            </a:r>
            <a:r>
              <a:rPr lang="en-US" sz="3600" b="1" dirty="0" err="1">
                <a:latin typeface="Open Sans" panose="020B0606030504020204"/>
              </a:rPr>
              <a:t>Sesi</a:t>
            </a:r>
            <a:r>
              <a:rPr lang="en-US" sz="3600" b="1" dirty="0">
                <a:latin typeface="Open Sans" panose="020B0606030504020204"/>
              </a:rPr>
              <a:t> 1 dan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1484820" y="1091416"/>
            <a:ext cx="958322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600" b="1" dirty="0" err="1"/>
              <a:t>Tujuan</a:t>
            </a:r>
            <a:r>
              <a:rPr lang="en-ID" sz="2600" b="1" dirty="0"/>
              <a:t> </a:t>
            </a:r>
            <a:r>
              <a:rPr lang="en-ID" sz="2600" b="1" dirty="0" err="1"/>
              <a:t>Pembelajaran</a:t>
            </a:r>
            <a:r>
              <a:rPr lang="en-ID" sz="2600" dirty="0"/>
              <a:t> - </a:t>
            </a:r>
            <a:r>
              <a:rPr lang="en-ID" sz="2600" dirty="0" err="1"/>
              <a:t>Memahami</a:t>
            </a:r>
            <a:r>
              <a:rPr lang="en-ID" sz="2600" dirty="0"/>
              <a:t> </a:t>
            </a:r>
            <a:r>
              <a:rPr lang="en-ID" sz="2600" i="1" dirty="0"/>
              <a:t>unsupervised learning </a:t>
            </a:r>
            <a:r>
              <a:rPr lang="en-ID" sz="2600" dirty="0"/>
              <a:t>dan </a:t>
            </a:r>
            <a:r>
              <a:rPr lang="en-ID" sz="2600" dirty="0" err="1"/>
              <a:t>beberapa</a:t>
            </a:r>
            <a:r>
              <a:rPr lang="en-ID" sz="2600" dirty="0"/>
              <a:t> </a:t>
            </a:r>
            <a:r>
              <a:rPr lang="en-ID" sz="2600" dirty="0" err="1"/>
              <a:t>tipe</a:t>
            </a:r>
            <a:r>
              <a:rPr lang="en-ID" sz="2600" dirty="0"/>
              <a:t> </a:t>
            </a:r>
            <a:r>
              <a:rPr lang="en-ID" sz="2600" i="1" dirty="0"/>
              <a:t>clustering</a:t>
            </a:r>
          </a:p>
          <a:p>
            <a:endParaRPr lang="en-ID" sz="2600" dirty="0"/>
          </a:p>
          <a:p>
            <a:r>
              <a:rPr lang="en-ID" sz="2600" b="1" dirty="0" err="1"/>
              <a:t>Topik</a:t>
            </a:r>
            <a:r>
              <a:rPr lang="en-ID" sz="2600" b="1" dirty="0"/>
              <a:t>:</a:t>
            </a:r>
            <a:endParaRPr lang="en-ID" sz="2600" dirty="0"/>
          </a:p>
          <a:p>
            <a:pPr lvl="1"/>
            <a:r>
              <a:rPr lang="en-ID" sz="2600" b="1" dirty="0" err="1"/>
              <a:t>Apa</a:t>
            </a:r>
            <a:r>
              <a:rPr lang="en-ID" sz="2600" b="1" dirty="0"/>
              <a:t> </a:t>
            </a:r>
            <a:r>
              <a:rPr lang="en-ID" sz="2600" b="1" dirty="0" err="1"/>
              <a:t>itu</a:t>
            </a:r>
            <a:r>
              <a:rPr lang="en-ID" sz="2600" b="1" dirty="0"/>
              <a:t> </a:t>
            </a:r>
            <a:r>
              <a:rPr lang="en-ID" sz="2600" b="1" i="1" dirty="0"/>
              <a:t>unsupervised learning</a:t>
            </a:r>
            <a:r>
              <a:rPr lang="en-ID" sz="2600" b="1" dirty="0"/>
              <a:t>?</a:t>
            </a:r>
          </a:p>
          <a:p>
            <a:pPr lvl="1"/>
            <a:r>
              <a:rPr lang="en-ID" sz="2600" b="1" dirty="0" err="1"/>
              <a:t>Apa</a:t>
            </a:r>
            <a:r>
              <a:rPr lang="en-ID" sz="2600" b="1" dirty="0"/>
              <a:t> </a:t>
            </a:r>
            <a:r>
              <a:rPr lang="en-ID" sz="2600" b="1" dirty="0" err="1"/>
              <a:t>itu</a:t>
            </a:r>
            <a:r>
              <a:rPr lang="en-ID" sz="2600" b="1" dirty="0"/>
              <a:t> K-Means Clustering?</a:t>
            </a:r>
          </a:p>
          <a:p>
            <a:pPr lvl="1"/>
            <a:r>
              <a:rPr lang="en-ID" sz="2600" dirty="0" err="1"/>
              <a:t>Apa</a:t>
            </a:r>
            <a:r>
              <a:rPr lang="en-ID" sz="2600" dirty="0"/>
              <a:t> </a:t>
            </a:r>
            <a:r>
              <a:rPr lang="en-ID" sz="2600" dirty="0" err="1"/>
              <a:t>itu</a:t>
            </a:r>
            <a:r>
              <a:rPr lang="en-ID" sz="2600" dirty="0"/>
              <a:t> Hierarchical Clustering? ----------------  di </a:t>
            </a:r>
            <a:r>
              <a:rPr lang="en-ID" sz="2600" dirty="0" err="1"/>
              <a:t>sesi</a:t>
            </a:r>
            <a:r>
              <a:rPr lang="en-ID" sz="2600" dirty="0"/>
              <a:t> 2</a:t>
            </a:r>
            <a:br>
              <a:rPr lang="en-ID" sz="2600" dirty="0"/>
            </a:br>
            <a:r>
              <a:rPr lang="en-ID" sz="2600" dirty="0" err="1"/>
              <a:t>Apa</a:t>
            </a:r>
            <a:r>
              <a:rPr lang="en-ID" sz="2600" dirty="0"/>
              <a:t> </a:t>
            </a:r>
            <a:r>
              <a:rPr lang="en-ID" sz="2600" dirty="0" err="1"/>
              <a:t>itu</a:t>
            </a:r>
            <a:r>
              <a:rPr lang="en-ID" sz="2600" dirty="0"/>
              <a:t> C-Means Clustering?----------------  di </a:t>
            </a:r>
            <a:r>
              <a:rPr lang="en-ID" sz="2600" dirty="0" err="1"/>
              <a:t>sesi</a:t>
            </a:r>
            <a:r>
              <a:rPr lang="en-ID" sz="2600" dirty="0"/>
              <a:t> 2</a:t>
            </a:r>
          </a:p>
          <a:p>
            <a:endParaRPr lang="en-ID" sz="2600" dirty="0"/>
          </a:p>
          <a:p>
            <a:r>
              <a:rPr lang="en-ID" sz="2600" b="1" dirty="0"/>
              <a:t>Hands on:</a:t>
            </a:r>
            <a:endParaRPr lang="en-ID" sz="2600" dirty="0"/>
          </a:p>
          <a:p>
            <a:pPr lvl="1"/>
            <a:r>
              <a:rPr lang="en-ID" sz="2600" b="1" dirty="0" err="1"/>
              <a:t>Praktik</a:t>
            </a:r>
            <a:r>
              <a:rPr lang="en-ID" sz="2600" b="1" dirty="0"/>
              <a:t> K-means Clustering di R</a:t>
            </a:r>
          </a:p>
          <a:p>
            <a:pPr lvl="1"/>
            <a:r>
              <a:rPr lang="en-ID" sz="2600" dirty="0" err="1"/>
              <a:t>Praktik</a:t>
            </a:r>
            <a:r>
              <a:rPr lang="en-ID" sz="2600" dirty="0"/>
              <a:t> Hierarchical Clustering di R ----------------  di </a:t>
            </a:r>
            <a:r>
              <a:rPr lang="en-ID" sz="2600" dirty="0" err="1"/>
              <a:t>sesi</a:t>
            </a:r>
            <a:r>
              <a:rPr lang="en-ID" sz="2600" dirty="0"/>
              <a:t> 2</a:t>
            </a:r>
          </a:p>
          <a:p>
            <a:pPr lvl="1"/>
            <a:r>
              <a:rPr lang="en-ID" sz="2600" dirty="0" err="1"/>
              <a:t>Praktik</a:t>
            </a:r>
            <a:r>
              <a:rPr lang="en-ID" sz="2600" dirty="0"/>
              <a:t> Fuzzy C-means Clustering di R ----------------------di </a:t>
            </a:r>
            <a:r>
              <a:rPr lang="en-ID" sz="2600" dirty="0" err="1"/>
              <a:t>sesi</a:t>
            </a:r>
            <a:r>
              <a:rPr lang="en-ID" sz="26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115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CAB83-589E-4DDB-ADCA-FF0194D3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063652"/>
            <a:ext cx="5791200" cy="48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7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K-Means 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E8623-D8F4-473C-BC6C-D4DA5DFB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7" y="1133940"/>
            <a:ext cx="5686425" cy="485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57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K-Means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1085849" y="1320716"/>
            <a:ext cx="10601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600" dirty="0">
                <a:solidFill>
                  <a:schemeClr val="accent6"/>
                </a:solidFill>
                <a:latin typeface="Consolas" panose="020B0609020204030204" pitchFamily="49" charset="0"/>
              </a:rPr>
              <a:t># k-means algorithm with 3 clusters, run 10 times.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kmeans</a:t>
            </a:r>
            <a:r>
              <a:rPr lang="en-ID" sz="2600" dirty="0">
                <a:latin typeface="Consolas" panose="020B0609020204030204" pitchFamily="49" charset="0"/>
              </a:rPr>
              <a:t>(x, </a:t>
            </a:r>
            <a:r>
              <a:rPr lang="en-ID" sz="2600" dirty="0" err="1">
                <a:latin typeface="Consolas" panose="020B0609020204030204" pitchFamily="49" charset="0"/>
              </a:rPr>
              <a:t>centers</a:t>
            </a:r>
            <a:r>
              <a:rPr lang="en-ID" sz="2600" dirty="0">
                <a:latin typeface="Consolas" panose="020B0609020204030204" pitchFamily="49" charset="0"/>
              </a:rPr>
              <a:t>=3, </a:t>
            </a:r>
            <a:r>
              <a:rPr lang="en-ID" sz="2600" dirty="0" err="1">
                <a:latin typeface="Consolas" panose="020B0609020204030204" pitchFamily="49" charset="0"/>
              </a:rPr>
              <a:t>nstart</a:t>
            </a:r>
            <a:r>
              <a:rPr lang="en-ID" sz="2600" dirty="0">
                <a:latin typeface="Consolas" panose="020B0609020204030204" pitchFamily="49" charset="0"/>
              </a:rPr>
              <a:t>=10)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E0F75-BCFF-4442-B13C-B35FB52B8354}"/>
              </a:ext>
            </a:extLst>
          </p:cNvPr>
          <p:cNvCxnSpPr>
            <a:cxnSpLocks/>
          </p:cNvCxnSpPr>
          <p:nvPr/>
        </p:nvCxnSpPr>
        <p:spPr>
          <a:xfrm flipV="1">
            <a:off x="2552700" y="2188161"/>
            <a:ext cx="0" cy="170497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B80551-FE73-4934-97A4-6608EFC93837}"/>
              </a:ext>
            </a:extLst>
          </p:cNvPr>
          <p:cNvCxnSpPr>
            <a:cxnSpLocks/>
          </p:cNvCxnSpPr>
          <p:nvPr/>
        </p:nvCxnSpPr>
        <p:spPr>
          <a:xfrm flipV="1">
            <a:off x="4476750" y="2213268"/>
            <a:ext cx="0" cy="170497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9E6315-C75A-490D-9C7D-EB73CB416BE9}"/>
              </a:ext>
            </a:extLst>
          </p:cNvPr>
          <p:cNvCxnSpPr>
            <a:cxnSpLocks/>
          </p:cNvCxnSpPr>
          <p:nvPr/>
        </p:nvCxnSpPr>
        <p:spPr>
          <a:xfrm flipV="1">
            <a:off x="6391275" y="2188161"/>
            <a:ext cx="0" cy="170497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253820-9D76-4169-A8A7-E18C1F00DD14}"/>
              </a:ext>
            </a:extLst>
          </p:cNvPr>
          <p:cNvSpPr txBox="1"/>
          <p:nvPr/>
        </p:nvSpPr>
        <p:spPr>
          <a:xfrm>
            <a:off x="2247900" y="3965868"/>
            <a:ext cx="1123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4FF40-7056-4563-95FE-E6F4A871EAD1}"/>
              </a:ext>
            </a:extLst>
          </p:cNvPr>
          <p:cNvSpPr txBox="1"/>
          <p:nvPr/>
        </p:nvSpPr>
        <p:spPr>
          <a:xfrm>
            <a:off x="3914775" y="3918243"/>
            <a:ext cx="112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Number of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4A412-47B8-4198-AADC-7D61308A3E6D}"/>
              </a:ext>
            </a:extLst>
          </p:cNvPr>
          <p:cNvSpPr txBox="1"/>
          <p:nvPr/>
        </p:nvSpPr>
        <p:spPr>
          <a:xfrm>
            <a:off x="5953125" y="3918242"/>
            <a:ext cx="112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Running times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87DB7-9A38-4F3F-859B-08ADAD1546D3}"/>
              </a:ext>
            </a:extLst>
          </p:cNvPr>
          <p:cNvSpPr/>
          <p:nvPr/>
        </p:nvSpPr>
        <p:spPr>
          <a:xfrm>
            <a:off x="981075" y="5136445"/>
            <a:ext cx="102298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One observation per row, one feature per column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k-means has a random component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Run algorithm multiple times to improve odds of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29683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Model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87DB7-9A38-4F3F-859B-08ADAD1546D3}"/>
              </a:ext>
            </a:extLst>
          </p:cNvPr>
          <p:cNvSpPr/>
          <p:nvPr/>
        </p:nvSpPr>
        <p:spPr>
          <a:xfrm>
            <a:off x="904875" y="1421695"/>
            <a:ext cx="102298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2800" dirty="0"/>
              <a:t>Recall k-means has a random component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2800" dirty="0"/>
              <a:t>Best outcome is based on total within cluster sum of squares: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ID" sz="2800" dirty="0"/>
              <a:t>For each cluster 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ID" sz="2800" dirty="0"/>
              <a:t>For each observation in the cluster 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ID" sz="2800" dirty="0"/>
              <a:t>Determine squared distance from observation to cluster </a:t>
            </a:r>
            <a:r>
              <a:rPr lang="en-ID" sz="2800" dirty="0" err="1"/>
              <a:t>center</a:t>
            </a:r>
            <a:r>
              <a:rPr lang="en-ID" sz="2800" dirty="0"/>
              <a:t> 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ID" sz="2800" dirty="0"/>
              <a:t>Sum all of them together</a:t>
            </a:r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68674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8754287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to determine number of Cluster?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728151" y="1368341"/>
            <a:ext cx="75311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screen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look for the elbow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find where addition on new cluster does not change best within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there is no clear elbow in real world data</a:t>
            </a:r>
          </a:p>
        </p:txBody>
      </p:sp>
    </p:spTree>
    <p:extLst>
      <p:ext uri="{BB962C8B-B14F-4D97-AF65-F5344CB8AC3E}">
        <p14:creationId xmlns:p14="http://schemas.microsoft.com/office/powerpoint/2010/main" val="350145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8754287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How to determine number of Cluster?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728151" y="1368341"/>
            <a:ext cx="75311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screen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look for the elbow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find where addition on new cluster does not change best within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there is no clear elbow in real world data</a:t>
            </a:r>
          </a:p>
        </p:txBody>
      </p:sp>
    </p:spTree>
    <p:extLst>
      <p:ext uri="{BB962C8B-B14F-4D97-AF65-F5344CB8AC3E}">
        <p14:creationId xmlns:p14="http://schemas.microsoft.com/office/powerpoint/2010/main" val="3027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Open Sans" panose="020B0606030504020204"/>
              </a:rPr>
              <a:t>Praktik</a:t>
            </a:r>
            <a:r>
              <a:rPr lang="en-US" sz="3600" b="1" dirty="0">
                <a:latin typeface="Open Sans" panose="020B0606030504020204"/>
              </a:rPr>
              <a:t>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4814376" y="2721114"/>
            <a:ext cx="2929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/>
              <a:t>Let’s Coding! </a:t>
            </a:r>
          </a:p>
        </p:txBody>
      </p:sp>
    </p:spTree>
    <p:extLst>
      <p:ext uri="{BB962C8B-B14F-4D97-AF65-F5344CB8AC3E}">
        <p14:creationId xmlns:p14="http://schemas.microsoft.com/office/powerpoint/2010/main" val="195781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8754287" cy="641351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Open Sans" panose="020B0606030504020204"/>
              </a:rPr>
              <a:t>Takeway</a:t>
            </a:r>
            <a:r>
              <a:rPr lang="en-US" sz="3600" b="1" dirty="0">
                <a:latin typeface="Open Sans" panose="020B0606030504020204"/>
              </a:rPr>
              <a:t> for 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2547426" y="2187491"/>
            <a:ext cx="753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/>
              <a:t>Unsupervised vs. supervised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/>
              <a:t>How to create k-means cluster model in 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/>
              <a:t>How k-means algorithm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/>
              <a:t>Model selection </a:t>
            </a:r>
          </a:p>
        </p:txBody>
      </p:sp>
    </p:spTree>
    <p:extLst>
      <p:ext uri="{BB962C8B-B14F-4D97-AF65-F5344CB8AC3E}">
        <p14:creationId xmlns:p14="http://schemas.microsoft.com/office/powerpoint/2010/main" val="17528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9087662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Next Season (Unsupervised Learning 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DD225-DC7D-4F64-A0EE-33625F66D125}"/>
              </a:ext>
            </a:extLst>
          </p:cNvPr>
          <p:cNvSpPr/>
          <p:nvPr/>
        </p:nvSpPr>
        <p:spPr>
          <a:xfrm>
            <a:off x="1304925" y="1544092"/>
            <a:ext cx="100115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600" b="1" dirty="0" err="1"/>
              <a:t>Topik</a:t>
            </a:r>
            <a:r>
              <a:rPr lang="en-ID" sz="2600" b="1" dirty="0"/>
              <a:t>:</a:t>
            </a:r>
            <a:endParaRPr lang="en-ID" sz="2600" dirty="0"/>
          </a:p>
          <a:p>
            <a:pPr lvl="1"/>
            <a:r>
              <a:rPr lang="en-ID" sz="2600" dirty="0" err="1"/>
              <a:t>Apa</a:t>
            </a:r>
            <a:r>
              <a:rPr lang="en-ID" sz="2600" dirty="0"/>
              <a:t> </a:t>
            </a:r>
            <a:r>
              <a:rPr lang="en-ID" sz="2600" dirty="0" err="1"/>
              <a:t>itu</a:t>
            </a:r>
            <a:r>
              <a:rPr lang="en-ID" sz="2600" dirty="0"/>
              <a:t> </a:t>
            </a:r>
            <a:r>
              <a:rPr lang="en-ID" sz="2600" i="1" dirty="0"/>
              <a:t>unsupervised learning</a:t>
            </a:r>
            <a:r>
              <a:rPr lang="en-ID" sz="2600" dirty="0"/>
              <a:t>?</a:t>
            </a:r>
          </a:p>
          <a:p>
            <a:pPr lvl="1"/>
            <a:r>
              <a:rPr lang="en-ID" sz="2600" dirty="0" err="1"/>
              <a:t>Apa</a:t>
            </a:r>
            <a:r>
              <a:rPr lang="en-ID" sz="2600" dirty="0"/>
              <a:t> </a:t>
            </a:r>
            <a:r>
              <a:rPr lang="en-ID" sz="2600" dirty="0" err="1"/>
              <a:t>itu</a:t>
            </a:r>
            <a:r>
              <a:rPr lang="en-ID" sz="2600" dirty="0"/>
              <a:t> K-Means Clustering?</a:t>
            </a:r>
          </a:p>
          <a:p>
            <a:pPr lvl="1"/>
            <a:r>
              <a:rPr lang="en-ID" sz="2600" b="1" dirty="0" err="1"/>
              <a:t>Apa</a:t>
            </a:r>
            <a:r>
              <a:rPr lang="en-ID" sz="2600" b="1" dirty="0"/>
              <a:t> </a:t>
            </a:r>
            <a:r>
              <a:rPr lang="en-ID" sz="2600" b="1" dirty="0" err="1"/>
              <a:t>itu</a:t>
            </a:r>
            <a:r>
              <a:rPr lang="en-ID" sz="2600" b="1" dirty="0"/>
              <a:t> Hierarchical Clustering? ----------------  di </a:t>
            </a:r>
            <a:r>
              <a:rPr lang="en-ID" sz="2600" b="1" dirty="0" err="1"/>
              <a:t>sesi</a:t>
            </a:r>
            <a:r>
              <a:rPr lang="en-ID" sz="2600" b="1" dirty="0"/>
              <a:t> 2</a:t>
            </a:r>
            <a:br>
              <a:rPr lang="en-ID" sz="2600" b="1" dirty="0"/>
            </a:br>
            <a:r>
              <a:rPr lang="en-ID" sz="2600" b="1" dirty="0" err="1"/>
              <a:t>Apa</a:t>
            </a:r>
            <a:r>
              <a:rPr lang="en-ID" sz="2600" b="1" dirty="0"/>
              <a:t> </a:t>
            </a:r>
            <a:r>
              <a:rPr lang="en-ID" sz="2600" b="1" dirty="0" err="1"/>
              <a:t>itu</a:t>
            </a:r>
            <a:r>
              <a:rPr lang="en-ID" sz="2600" b="1" dirty="0"/>
              <a:t> C-Means Clustering?----------------  di </a:t>
            </a:r>
            <a:r>
              <a:rPr lang="en-ID" sz="2600" b="1" dirty="0" err="1"/>
              <a:t>sesi</a:t>
            </a:r>
            <a:r>
              <a:rPr lang="en-ID" sz="2600" b="1" dirty="0"/>
              <a:t> 2</a:t>
            </a:r>
          </a:p>
          <a:p>
            <a:endParaRPr lang="en-ID" sz="2600" dirty="0"/>
          </a:p>
          <a:p>
            <a:r>
              <a:rPr lang="en-ID" sz="2600" b="1" dirty="0"/>
              <a:t>Hands on:</a:t>
            </a:r>
            <a:endParaRPr lang="en-ID" sz="2600" dirty="0"/>
          </a:p>
          <a:p>
            <a:pPr lvl="1"/>
            <a:r>
              <a:rPr lang="en-ID" sz="2600" dirty="0" err="1"/>
              <a:t>Praktik</a:t>
            </a:r>
            <a:r>
              <a:rPr lang="en-ID" sz="2600" dirty="0"/>
              <a:t> K-means Clustering di R</a:t>
            </a:r>
          </a:p>
          <a:p>
            <a:pPr lvl="1"/>
            <a:r>
              <a:rPr lang="en-ID" sz="2600" b="1" dirty="0" err="1"/>
              <a:t>Praktik</a:t>
            </a:r>
            <a:r>
              <a:rPr lang="en-ID" sz="2600" b="1" dirty="0"/>
              <a:t> Hierarchical Clustering di R ----------------  di </a:t>
            </a:r>
            <a:r>
              <a:rPr lang="en-ID" sz="2600" b="1" dirty="0" err="1"/>
              <a:t>sesi</a:t>
            </a:r>
            <a:r>
              <a:rPr lang="en-ID" sz="2600" b="1" dirty="0"/>
              <a:t> 2</a:t>
            </a:r>
          </a:p>
          <a:p>
            <a:pPr lvl="1"/>
            <a:r>
              <a:rPr lang="en-ID" sz="2600" b="1" dirty="0" err="1"/>
              <a:t>Praktik</a:t>
            </a:r>
            <a:r>
              <a:rPr lang="en-ID" sz="2600" b="1" dirty="0"/>
              <a:t> Fuzzy C-means Clustering di R ----------------------di </a:t>
            </a:r>
            <a:r>
              <a:rPr lang="en-ID" sz="2600" b="1" dirty="0" err="1"/>
              <a:t>sesi</a:t>
            </a:r>
            <a:r>
              <a:rPr lang="en-ID" sz="2600" b="1" dirty="0"/>
              <a:t> 2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519973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99DA6-5FA0-4A95-8C8D-ADC70A2E7E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F35A56-1C7B-4C18-8C88-A853CD0ABA83}"/>
              </a:ext>
            </a:extLst>
          </p:cNvPr>
          <p:cNvSpPr/>
          <p:nvPr/>
        </p:nvSpPr>
        <p:spPr>
          <a:xfrm>
            <a:off x="6174765" y="2905780"/>
            <a:ext cx="6017235" cy="2031325"/>
          </a:xfrm>
          <a:prstGeom prst="rect">
            <a:avLst/>
          </a:prstGeom>
          <a:solidFill>
            <a:srgbClr val="7F7F7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AEF76-FAA5-4234-86B9-627B4880B6C4}"/>
              </a:ext>
            </a:extLst>
          </p:cNvPr>
          <p:cNvSpPr txBox="1">
            <a:spLocks/>
          </p:cNvSpPr>
          <p:nvPr/>
        </p:nvSpPr>
        <p:spPr>
          <a:xfrm>
            <a:off x="6448641" y="3041155"/>
            <a:ext cx="4816259" cy="10036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 Network Force</a:t>
            </a:r>
          </a:p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Data, Business, technology and innovation </a:t>
            </a:r>
            <a:endParaRPr lang="id-ID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7DF3565-34A2-4A5A-B073-55063A77792B}"/>
              </a:ext>
            </a:extLst>
          </p:cNvPr>
          <p:cNvSpPr txBox="1">
            <a:spLocks/>
          </p:cNvSpPr>
          <p:nvPr/>
        </p:nvSpPr>
        <p:spPr>
          <a:xfrm>
            <a:off x="1198729" y="2781491"/>
            <a:ext cx="4976039" cy="59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d-ID" sz="18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89E487E-C12C-499C-996F-515E753FFFEC}"/>
              </a:ext>
            </a:extLst>
          </p:cNvPr>
          <p:cNvSpPr txBox="1">
            <a:spLocks/>
          </p:cNvSpPr>
          <p:nvPr/>
        </p:nvSpPr>
        <p:spPr>
          <a:xfrm>
            <a:off x="6448640" y="4078287"/>
            <a:ext cx="4976037" cy="10036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10 years experience</a:t>
            </a:r>
            <a:br>
              <a:rPr lang="id-ID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Data, Business, technology and innovation </a:t>
            </a:r>
            <a:endParaRPr lang="id-ID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95E98-40D2-45A2-9BE9-41B3FBC754BE}"/>
              </a:ext>
            </a:extLst>
          </p:cNvPr>
          <p:cNvSpPr txBox="1"/>
          <p:nvPr/>
        </p:nvSpPr>
        <p:spPr>
          <a:xfrm>
            <a:off x="0" y="2905781"/>
            <a:ext cx="6174765" cy="2031325"/>
          </a:xfrm>
          <a:prstGeom prst="rect">
            <a:avLst/>
          </a:prstGeom>
          <a:solidFill>
            <a:srgbClr val="991343">
              <a:alpha val="54118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IYKRA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merupakan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Knowledge &amp; Credential provider 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yang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fokus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membangun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professional di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bidang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data,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teknologi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bisnis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inovasi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Didirikan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oleh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kumpulan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professional yang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sudah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memiliki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pengalaman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lebih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10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tahun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Didukung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oleh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Science Indonesia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jaringan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professional yang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sudah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berpengalaman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lebih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2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tahun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membangun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mengedukasi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pemanfaatan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data di </a:t>
            </a:r>
            <a:r>
              <a:rPr lang="en-US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indonesia</a:t>
            </a: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A414858-E5EE-42CE-8A6D-328B37427814}"/>
              </a:ext>
            </a:extLst>
          </p:cNvPr>
          <p:cNvSpPr txBox="1">
            <a:spLocks/>
          </p:cNvSpPr>
          <p:nvPr/>
        </p:nvSpPr>
        <p:spPr>
          <a:xfrm>
            <a:off x="6096000" y="1508541"/>
            <a:ext cx="6177517" cy="6448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Beyond Data and Technology</a:t>
            </a:r>
            <a:endParaRPr lang="id-ID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87FE37-DF1C-4315-A40A-22A9E8D5B8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177" y="1"/>
            <a:ext cx="4100132" cy="28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6156463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Type of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837121" y="1548616"/>
            <a:ext cx="75311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600" dirty="0"/>
              <a:t>3 Main types of machine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b="1" dirty="0"/>
              <a:t>Unsupervised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b="1" dirty="0"/>
              <a:t>Goal is to find structure in </a:t>
            </a:r>
            <a:r>
              <a:rPr lang="en-ID" sz="2600" b="1" dirty="0" err="1"/>
              <a:t>unlabeled</a:t>
            </a:r>
            <a:r>
              <a:rPr lang="en-ID" sz="2600" b="1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b="1" dirty="0" err="1"/>
              <a:t>Unlabeled</a:t>
            </a:r>
            <a:r>
              <a:rPr lang="en-ID" sz="2600" b="1" dirty="0"/>
              <a:t> data is data with no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Supervised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Regression or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Goal is to predict the amount or the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A computer learns by feedback from operating in a real or synthetic environment</a:t>
            </a:r>
          </a:p>
        </p:txBody>
      </p:sp>
    </p:spTree>
    <p:extLst>
      <p:ext uri="{BB962C8B-B14F-4D97-AF65-F5344CB8AC3E}">
        <p14:creationId xmlns:p14="http://schemas.microsoft.com/office/powerpoint/2010/main" val="26785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F26974A-47F9-4341-A2EB-CC4B4E4BD70E}"/>
              </a:ext>
            </a:extLst>
          </p:cNvPr>
          <p:cNvSpPr txBox="1">
            <a:spLocks/>
          </p:cNvSpPr>
          <p:nvPr/>
        </p:nvSpPr>
        <p:spPr>
          <a:xfrm>
            <a:off x="799515" y="2870113"/>
            <a:ext cx="10515600" cy="94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Open Sans" panose="020B0606030504020204"/>
              </a:rPr>
              <a:t>Thank you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7E8182-9BBF-4BD9-A508-E5AC07F4706E}"/>
              </a:ext>
            </a:extLst>
          </p:cNvPr>
          <p:cNvSpPr txBox="1">
            <a:spLocks/>
          </p:cNvSpPr>
          <p:nvPr/>
        </p:nvSpPr>
        <p:spPr>
          <a:xfrm>
            <a:off x="6357052" y="1584109"/>
            <a:ext cx="5035435" cy="3689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Bernardus Ari Kuncoro</a:t>
            </a:r>
          </a:p>
          <a:p>
            <a:pPr marL="0" indent="0"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Ari.kuncoro@iykra.com</a:t>
            </a:r>
          </a:p>
          <a:p>
            <a:pPr marL="0" indent="0"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http://arikuncoro.xyz</a:t>
            </a:r>
          </a:p>
          <a:p>
            <a:pPr marL="0" indent="0"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IYKRA</a:t>
            </a:r>
          </a:p>
          <a:p>
            <a:pPr marL="0" indent="0">
              <a:buNone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Ariobimo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Sentral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Kuningan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Block 71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Lantai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8.</a:t>
            </a:r>
          </a:p>
          <a:p>
            <a:pPr marL="0" indent="0"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Jl.  HR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Rasuna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Said Blok X-2,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Kav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6,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Kuningan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Jakarta 12950</a:t>
            </a:r>
          </a:p>
        </p:txBody>
      </p:sp>
    </p:spTree>
    <p:extLst>
      <p:ext uri="{BB962C8B-B14F-4D97-AF65-F5344CB8AC3E}">
        <p14:creationId xmlns:p14="http://schemas.microsoft.com/office/powerpoint/2010/main" val="7218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6156463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Labeled vs Unlabeled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F4C91-FA4A-4014-A400-B1F1EFB63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64571"/>
              </p:ext>
            </p:extLst>
          </p:nvPr>
        </p:nvGraphicFramePr>
        <p:xfrm>
          <a:off x="946150" y="218651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30871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68629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478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Warna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Bentuk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8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Biru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Lingkaran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10 cm2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Kuning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Persegi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12 cm2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96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Hitam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Setengah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Lingkaran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10cm2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61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113775-8592-4BAA-B168-67459B7B8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93495"/>
              </p:ext>
            </p:extLst>
          </p:nvPr>
        </p:nvGraphicFramePr>
        <p:xfrm>
          <a:off x="9382124" y="2197846"/>
          <a:ext cx="24161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175">
                  <a:extLst>
                    <a:ext uri="{9D8B030D-6E8A-4147-A177-3AD203B41FA5}">
                      <a16:colId xmlns:a16="http://schemas.microsoft.com/office/drawing/2014/main" val="1795354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Kelompok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8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8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Goals of 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923386" y="1072366"/>
            <a:ext cx="84396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600" dirty="0"/>
              <a:t>Two major goals (1):</a:t>
            </a:r>
          </a:p>
          <a:p>
            <a:endParaRPr lang="en-ID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To Find homogenous subgroups within a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This is called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Example: segmenting a market of consumers based on demographic features and purchasing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Example: find similar movies based on features of each movie and reviews of the movies</a:t>
            </a:r>
          </a:p>
        </p:txBody>
      </p:sp>
    </p:spTree>
    <p:extLst>
      <p:ext uri="{BB962C8B-B14F-4D97-AF65-F5344CB8AC3E}">
        <p14:creationId xmlns:p14="http://schemas.microsoft.com/office/powerpoint/2010/main" val="2340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Unsupervised Learning 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67D108FD-20E1-4CC7-9783-F8C884922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950" y="1600200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E52AAA45-6558-404B-8919-3E644D0A9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7850" y="1600200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D7D937DD-2290-4DBB-9006-9219E550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1750" y="1600200"/>
            <a:ext cx="914400" cy="9144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C9EDAB1-1B96-49A6-B816-624BF270B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5650" y="1600200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7ABD12B-97AC-49D4-BC74-2668E3FD4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9550" y="1600200"/>
            <a:ext cx="914400" cy="914400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A5E07F81-97FB-4F05-8226-7AD7004CC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3450" y="1600200"/>
            <a:ext cx="914400" cy="914400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7FAA9000-8B56-4CAB-BF4F-9B9B311BB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950" y="3438525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BA62BF62-0D4E-4CC3-8957-99B2EE26C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7850" y="3438525"/>
            <a:ext cx="914400" cy="914400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296FCEF4-80E4-4D29-B2B9-8F07F99FA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1750" y="3438525"/>
            <a:ext cx="914400" cy="91440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4D76B179-1C96-41EF-B5C5-43CC24AB3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5650" y="3438525"/>
            <a:ext cx="914400" cy="914400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AEE43F3-EECC-4277-8AA6-A765F79B3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9550" y="3438525"/>
            <a:ext cx="914400" cy="914400"/>
          </a:xfrm>
          <a:prstGeom prst="rect">
            <a:avLst/>
          </a:prstGeom>
        </p:spPr>
      </p:pic>
      <p:pic>
        <p:nvPicPr>
          <p:cNvPr id="16" name="Graphic 15" descr="User">
            <a:extLst>
              <a:ext uri="{FF2B5EF4-FFF2-40B4-BE49-F238E27FC236}">
                <a16:creationId xmlns:a16="http://schemas.microsoft.com/office/drawing/2014/main" id="{5129CD61-FCAB-4050-AC61-DC6A8672B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3450" y="3438525"/>
            <a:ext cx="914400" cy="914400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A0C615FF-0711-483B-8EA7-1B62DF5922B4}"/>
              </a:ext>
            </a:extLst>
          </p:cNvPr>
          <p:cNvSpPr/>
          <p:nvPr/>
        </p:nvSpPr>
        <p:spPr>
          <a:xfrm>
            <a:off x="3028950" y="4524375"/>
            <a:ext cx="457200" cy="390525"/>
          </a:xfrm>
          <a:prstGeom prst="downArrow">
            <a:avLst/>
          </a:prstGeom>
          <a:solidFill>
            <a:srgbClr val="89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A19AE797-B02B-40FF-A1B4-346311780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950" y="5219700"/>
            <a:ext cx="914400" cy="914400"/>
          </a:xfrm>
          <a:prstGeom prst="rect">
            <a:avLst/>
          </a:prstGeom>
        </p:spPr>
      </p:pic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5768059-F208-4AA2-A7D7-6969D5FC5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850" y="5219700"/>
            <a:ext cx="914400" cy="914400"/>
          </a:xfrm>
          <a:prstGeom prst="rect">
            <a:avLst/>
          </a:prstGeom>
        </p:spPr>
      </p:pic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D1891DD4-0A59-4CD9-A8F6-C0E3BD075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1750" y="5219700"/>
            <a:ext cx="914400" cy="914400"/>
          </a:xfrm>
          <a:prstGeom prst="rect">
            <a:avLst/>
          </a:prstGeom>
        </p:spPr>
      </p:pic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2A8EF9FD-84E1-4A02-9A33-7E042C68E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5650" y="5219700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14B1781E-A13B-4B1C-BAD3-B1B44CCA5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9550" y="5219700"/>
            <a:ext cx="914400" cy="914400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1764F27D-E9D8-4390-92DE-8D7B73F4E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3450" y="5219700"/>
            <a:ext cx="914400" cy="914400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85907505-E35A-4FE5-9308-133894BF876E}"/>
              </a:ext>
            </a:extLst>
          </p:cNvPr>
          <p:cNvSpPr/>
          <p:nvPr/>
        </p:nvSpPr>
        <p:spPr>
          <a:xfrm>
            <a:off x="3028950" y="2752725"/>
            <a:ext cx="457200" cy="390525"/>
          </a:xfrm>
          <a:prstGeom prst="downArrow">
            <a:avLst/>
          </a:prstGeom>
          <a:solidFill>
            <a:srgbClr val="890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C57D71-254A-42B7-887A-4F2DF00CA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4377" y="1725199"/>
            <a:ext cx="2930698" cy="1991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8AE105-1EA6-4537-B4A7-D3E51C2FD0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0400" y="3919304"/>
            <a:ext cx="2952750" cy="19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Goals of 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8382-C6CA-4033-A001-424ED754D800}"/>
              </a:ext>
            </a:extLst>
          </p:cNvPr>
          <p:cNvSpPr txBox="1"/>
          <p:nvPr/>
        </p:nvSpPr>
        <p:spPr>
          <a:xfrm>
            <a:off x="923385" y="1072366"/>
            <a:ext cx="1034522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600" dirty="0"/>
              <a:t>Two major goals (1&amp;2):</a:t>
            </a:r>
          </a:p>
          <a:p>
            <a:endParaRPr lang="en-ID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To Find homogenous subgroups within a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This is called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Example: segmenting a market of consumers based on demographic features and purchasing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Example: find similar movies based on features of each movie and reviews of the movies</a:t>
            </a:r>
          </a:p>
          <a:p>
            <a:pPr lvl="1"/>
            <a:endParaRPr lang="en-ID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600" dirty="0"/>
              <a:t>To find patterns in the features of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600" dirty="0"/>
              <a:t>Dimensionality reduction - a method to decrease the number of features to describe an observation while maintaining the maximum information content under the constraints of lower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5459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Dimensionality Reduction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7EDD0-8B75-435D-BA44-5C6D666CC3CE}"/>
              </a:ext>
            </a:extLst>
          </p:cNvPr>
          <p:cNvSpPr/>
          <p:nvPr/>
        </p:nvSpPr>
        <p:spPr>
          <a:xfrm>
            <a:off x="1419225" y="1781860"/>
            <a:ext cx="9601200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2800" dirty="0"/>
              <a:t>Find patterns in the features of the data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2800" dirty="0"/>
              <a:t>Visualization of high dimensional data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2800" dirty="0"/>
              <a:t>Pre-processing before supervised learning</a:t>
            </a:r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75999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913" y="112929"/>
            <a:ext cx="7612685" cy="64135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Open Sans" panose="020B0606030504020204"/>
              </a:rPr>
              <a:t>Challenges and Benefit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7EDD0-8B75-435D-BA44-5C6D666CC3CE}"/>
              </a:ext>
            </a:extLst>
          </p:cNvPr>
          <p:cNvSpPr/>
          <p:nvPr/>
        </p:nvSpPr>
        <p:spPr>
          <a:xfrm>
            <a:off x="1419225" y="1781860"/>
            <a:ext cx="9601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D" sz="2600" dirty="0"/>
              <a:t>No single goal of analysis </a:t>
            </a:r>
          </a:p>
          <a:p>
            <a:pPr marL="342900" indent="-342900">
              <a:buAutoNum type="arabicPeriod"/>
            </a:pPr>
            <a:r>
              <a:rPr lang="en-ID" sz="2600" dirty="0"/>
              <a:t>Requires more creativities</a:t>
            </a:r>
          </a:p>
          <a:p>
            <a:pPr marL="342900" indent="-342900">
              <a:buAutoNum type="arabicPeriod"/>
            </a:pPr>
            <a:r>
              <a:rPr lang="en-ID" sz="2600" dirty="0"/>
              <a:t>Much more unlabelled data compared to cleanly labelled data.</a:t>
            </a:r>
          </a:p>
        </p:txBody>
      </p:sp>
    </p:spTree>
    <p:extLst>
      <p:ext uri="{BB962C8B-B14F-4D97-AF65-F5344CB8AC3E}">
        <p14:creationId xmlns:p14="http://schemas.microsoft.com/office/powerpoint/2010/main" val="264127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6381</TotalTime>
  <Words>1319</Words>
  <Application>Microsoft Office PowerPoint</Application>
  <PresentationFormat>Widescreen</PresentationFormat>
  <Paragraphs>232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Open Sans</vt:lpstr>
      <vt:lpstr>Open Sans Extrabold</vt:lpstr>
      <vt:lpstr>Open Sans Light</vt:lpstr>
      <vt:lpstr>Wingdings</vt:lpstr>
      <vt:lpstr>Wingdings 3</vt:lpstr>
      <vt:lpstr>Office Theme</vt:lpstr>
      <vt:lpstr>Unsupervised Learning  Sesi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</dc:creator>
  <cp:lastModifiedBy>B. ARI KUNCORO</cp:lastModifiedBy>
  <cp:revision>209</cp:revision>
  <dcterms:created xsi:type="dcterms:W3CDTF">2017-07-26T02:44:28Z</dcterms:created>
  <dcterms:modified xsi:type="dcterms:W3CDTF">2018-05-04T01:53:29Z</dcterms:modified>
</cp:coreProperties>
</file>