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59" r:id="rId5"/>
    <p:sldId id="256" r:id="rId6"/>
    <p:sldId id="260" r:id="rId7"/>
    <p:sldId id="334" r:id="rId8"/>
    <p:sldId id="261" r:id="rId9"/>
    <p:sldId id="262" r:id="rId10"/>
    <p:sldId id="355" r:id="rId11"/>
    <p:sldId id="267" r:id="rId12"/>
    <p:sldId id="339" r:id="rId13"/>
    <p:sldId id="268" r:id="rId14"/>
    <p:sldId id="286" r:id="rId15"/>
    <p:sldId id="269" r:id="rId16"/>
    <p:sldId id="270" r:id="rId17"/>
    <p:sldId id="274" r:id="rId18"/>
    <p:sldId id="271" r:id="rId19"/>
    <p:sldId id="340" r:id="rId20"/>
    <p:sldId id="272" r:id="rId21"/>
    <p:sldId id="273" r:id="rId22"/>
    <p:sldId id="275" r:id="rId23"/>
    <p:sldId id="276" r:id="rId24"/>
    <p:sldId id="277" r:id="rId25"/>
    <p:sldId id="345" r:id="rId26"/>
    <p:sldId id="313" r:id="rId27"/>
    <p:sldId id="342" r:id="rId28"/>
    <p:sldId id="278" r:id="rId29"/>
    <p:sldId id="279" r:id="rId30"/>
    <p:sldId id="280" r:id="rId31"/>
    <p:sldId id="347" r:id="rId32"/>
    <p:sldId id="282" r:id="rId33"/>
    <p:sldId id="281" r:id="rId34"/>
    <p:sldId id="290" r:id="rId35"/>
    <p:sldId id="300" r:id="rId36"/>
    <p:sldId id="284" r:id="rId37"/>
    <p:sldId id="348" r:id="rId38"/>
    <p:sldId id="35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49" r:id="rId48"/>
    <p:sldId id="302" r:id="rId49"/>
    <p:sldId id="350" r:id="rId50"/>
    <p:sldId id="303" r:id="rId51"/>
    <p:sldId id="304" r:id="rId52"/>
    <p:sldId id="305" r:id="rId53"/>
    <p:sldId id="306" r:id="rId54"/>
    <p:sldId id="307" r:id="rId55"/>
    <p:sldId id="309" r:id="rId56"/>
    <p:sldId id="310" r:id="rId57"/>
    <p:sldId id="311" r:id="rId58"/>
    <p:sldId id="312" r:id="rId59"/>
    <p:sldId id="291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51" r:id="rId70"/>
    <p:sldId id="324" r:id="rId71"/>
    <p:sldId id="325" r:id="rId72"/>
    <p:sldId id="337" r:id="rId73"/>
    <p:sldId id="338" r:id="rId74"/>
    <p:sldId id="336" r:id="rId7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D0E"/>
    <a:srgbClr val="F7862A"/>
    <a:srgbClr val="F6E9E1"/>
    <a:srgbClr val="164207"/>
    <a:srgbClr val="304737"/>
    <a:srgbClr val="0000EE"/>
    <a:srgbClr val="CAE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EF797-D112-EDCA-3A4C-E2FADEFB6C39}" v="653" dt="2023-08-10T08:36:45.825"/>
    <p1510:client id="{1179C2B8-1A23-5CD8-1EA4-DF4E36EF7EDA}" v="7" dt="2023-06-14T02:17:39.944"/>
    <p1510:client id="{2F3F764D-7D54-2E4E-6502-AA0A48F1BE5E}" v="4" dt="2023-07-13T09:19:26.258"/>
    <p1510:client id="{308032E5-07F7-C4D3-9A24-5A912ECFE0D9}" v="32" dt="2023-06-15T03:33:06.666"/>
    <p1510:client id="{3BE1C846-0C09-6ADC-A81E-F62BFA03D98C}" v="28" dt="2023-08-07T11:38:55.254"/>
    <p1510:client id="{3CD1572D-55FC-D2B8-73B3-6962C81C6F96}" v="63" dt="2023-08-09T04:11:31.728"/>
    <p1510:client id="{4DDE104F-60C4-F2DC-79D4-1E6ACE6B222E}" v="5" dt="2023-08-04T02:25:02.344"/>
    <p1510:client id="{690655EA-2560-094E-F1E4-BE2E2B785ECD}" v="307" dt="2023-07-13T04:15:50.824"/>
    <p1510:client id="{6AFA5EB9-566E-A74A-452B-39514153B642}" v="21" dt="2023-07-13T03:35:21.724"/>
    <p1510:client id="{812CE4C6-A877-496C-3D2D-4655CE941EC3}" v="209" dt="2023-06-08T09:14:54.427"/>
    <p1510:client id="{9A6C9AD5-3240-BE2B-085E-CFF65773EC6A}" v="23" dt="2023-06-08T03:18:19.299"/>
    <p1510:client id="{A4B213E3-E561-5846-4DB4-4647A6EEDA26}" v="276" dt="2023-06-08T03:59:31.200"/>
    <p1510:client id="{C448A838-B92A-23CD-7E78-1EA8EA84F099}" v="7" dt="2023-06-13T09:07:52.370"/>
    <p1510:client id="{E04033D5-8F5E-E2D5-F424-037E6EBCA98A}" v="13" dt="2023-08-03T07:56:2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Kharirrushofa" userId="S::it230221@btpn.com::b3f9641d-a693-4cbe-8b9b-8e937641b2b2" providerId="AD" clId="Web-{3BE1C846-0C09-6ADC-A81E-F62BFA03D98C}"/>
    <pc:docChg chg="modSld">
      <pc:chgData name="Muhammad Kharirrushofa" userId="S::it230221@btpn.com::b3f9641d-a693-4cbe-8b9b-8e937641b2b2" providerId="AD" clId="Web-{3BE1C846-0C09-6ADC-A81E-F62BFA03D98C}" dt="2023-08-07T11:38:52.613" v="12" actId="20577"/>
      <pc:docMkLst>
        <pc:docMk/>
      </pc:docMkLst>
      <pc:sldChg chg="modSp">
        <pc:chgData name="Muhammad Kharirrushofa" userId="S::it230221@btpn.com::b3f9641d-a693-4cbe-8b9b-8e937641b2b2" providerId="AD" clId="Web-{3BE1C846-0C09-6ADC-A81E-F62BFA03D98C}" dt="2023-08-07T11:38:52.613" v="12" actId="20577"/>
        <pc:sldMkLst>
          <pc:docMk/>
          <pc:sldMk cId="3226375475" sldId="358"/>
        </pc:sldMkLst>
        <pc:spChg chg="mod">
          <ac:chgData name="Muhammad Kharirrushofa" userId="S::it230221@btpn.com::b3f9641d-a693-4cbe-8b9b-8e937641b2b2" providerId="AD" clId="Web-{3BE1C846-0C09-6ADC-A81E-F62BFA03D98C}" dt="2023-08-07T11:38:52.613" v="12" actId="20577"/>
          <ac:spMkLst>
            <pc:docMk/>
            <pc:sldMk cId="3226375475" sldId="358"/>
            <ac:spMk id="8" creationId="{88EF1DB8-58CD-5393-9427-1EA7F0E1B326}"/>
          </ac:spMkLst>
        </pc:spChg>
      </pc:sldChg>
    </pc:docChg>
  </pc:docChgLst>
  <pc:docChgLst>
    <pc:chgData name="Muhammad Kharirrushofa" userId="S::it230221@btpn.com::b3f9641d-a693-4cbe-8b9b-8e937641b2b2" providerId="AD" clId="Web-{6AFA5EB9-566E-A74A-452B-39514153B642}"/>
    <pc:docChg chg="addSld delSld modSld">
      <pc:chgData name="Muhammad Kharirrushofa" userId="S::it230221@btpn.com::b3f9641d-a693-4cbe-8b9b-8e937641b2b2" providerId="AD" clId="Web-{6AFA5EB9-566E-A74A-452B-39514153B642}" dt="2023-07-13T03:35:21.724" v="17"/>
      <pc:docMkLst>
        <pc:docMk/>
      </pc:docMkLst>
      <pc:sldChg chg="modSp">
        <pc:chgData name="Muhammad Kharirrushofa" userId="S::it230221@btpn.com::b3f9641d-a693-4cbe-8b9b-8e937641b2b2" providerId="AD" clId="Web-{6AFA5EB9-566E-A74A-452B-39514153B642}" dt="2023-07-13T03:10:41.599" v="1" actId="20577"/>
        <pc:sldMkLst>
          <pc:docMk/>
          <pc:sldMk cId="0" sldId="257"/>
        </pc:sldMkLst>
        <pc:spChg chg="mod">
          <ac:chgData name="Muhammad Kharirrushofa" userId="S::it230221@btpn.com::b3f9641d-a693-4cbe-8b9b-8e937641b2b2" providerId="AD" clId="Web-{6AFA5EB9-566E-A74A-452B-39514153B642}" dt="2023-07-13T03:10:41.599" v="1" actId="20577"/>
          <ac:spMkLst>
            <pc:docMk/>
            <pc:sldMk cId="0" sldId="257"/>
            <ac:spMk id="11" creationId="{00000000-0000-0000-0000-000000000000}"/>
          </ac:spMkLst>
        </pc:spChg>
      </pc:sldChg>
      <pc:sldChg chg="del">
        <pc:chgData name="Muhammad Kharirrushofa" userId="S::it230221@btpn.com::b3f9641d-a693-4cbe-8b9b-8e937641b2b2" providerId="AD" clId="Web-{6AFA5EB9-566E-A74A-452B-39514153B642}" dt="2023-07-13T03:25:00.829" v="4"/>
        <pc:sldMkLst>
          <pc:docMk/>
          <pc:sldMk cId="3917915112" sldId="356"/>
        </pc:sldMkLst>
      </pc:sldChg>
      <pc:sldChg chg="del">
        <pc:chgData name="Muhammad Kharirrushofa" userId="S::it230221@btpn.com::b3f9641d-a693-4cbe-8b9b-8e937641b2b2" providerId="AD" clId="Web-{6AFA5EB9-566E-A74A-452B-39514153B642}" dt="2023-07-13T03:25:00.814" v="3"/>
        <pc:sldMkLst>
          <pc:docMk/>
          <pc:sldMk cId="1016528701" sldId="357"/>
        </pc:sldMkLst>
      </pc:sldChg>
      <pc:sldChg chg="modSp add">
        <pc:chgData name="Muhammad Kharirrushofa" userId="S::it230221@btpn.com::b3f9641d-a693-4cbe-8b9b-8e937641b2b2" providerId="AD" clId="Web-{6AFA5EB9-566E-A74A-452B-39514153B642}" dt="2023-07-13T03:35:21.724" v="17"/>
        <pc:sldMkLst>
          <pc:docMk/>
          <pc:sldMk cId="3226375475" sldId="358"/>
        </pc:sldMkLst>
        <pc:graphicFrameChg chg="mod modGraphic">
          <ac:chgData name="Muhammad Kharirrushofa" userId="S::it230221@btpn.com::b3f9641d-a693-4cbe-8b9b-8e937641b2b2" providerId="AD" clId="Web-{6AFA5EB9-566E-A74A-452B-39514153B642}" dt="2023-07-13T03:35:21.724" v="17"/>
          <ac:graphicFrameMkLst>
            <pc:docMk/>
            <pc:sldMk cId="3226375475" sldId="358"/>
            <ac:graphicFrameMk id="13" creationId="{3797E0A5-415A-D715-BF24-A00185FF3677}"/>
          </ac:graphicFrameMkLst>
        </pc:graphicFrameChg>
      </pc:sldChg>
    </pc:docChg>
  </pc:docChgLst>
  <pc:docChgLst>
    <pc:chgData name="Muhammad Kharirrushofa" userId="S::it230221@btpn.com::b3f9641d-a693-4cbe-8b9b-8e937641b2b2" providerId="AD" clId="Web-{2F3F764D-7D54-2E4E-6502-AA0A48F1BE5E}"/>
    <pc:docChg chg="modSld">
      <pc:chgData name="Muhammad Kharirrushofa" userId="S::it230221@btpn.com::b3f9641d-a693-4cbe-8b9b-8e937641b2b2" providerId="AD" clId="Web-{2F3F764D-7D54-2E4E-6502-AA0A48F1BE5E}" dt="2023-07-13T09:18:54.632" v="0" actId="20577"/>
      <pc:docMkLst>
        <pc:docMk/>
      </pc:docMkLst>
      <pc:sldChg chg="modSp">
        <pc:chgData name="Muhammad Kharirrushofa" userId="S::it230221@btpn.com::b3f9641d-a693-4cbe-8b9b-8e937641b2b2" providerId="AD" clId="Web-{2F3F764D-7D54-2E4E-6502-AA0A48F1BE5E}" dt="2023-07-13T09:18:54.632" v="0" actId="20577"/>
        <pc:sldMkLst>
          <pc:docMk/>
          <pc:sldMk cId="0" sldId="257"/>
        </pc:sldMkLst>
        <pc:spChg chg="mod">
          <ac:chgData name="Muhammad Kharirrushofa" userId="S::it230221@btpn.com::b3f9641d-a693-4cbe-8b9b-8e937641b2b2" providerId="AD" clId="Web-{2F3F764D-7D54-2E4E-6502-AA0A48F1BE5E}" dt="2023-07-13T09:18:54.632" v="0" actId="20577"/>
          <ac:spMkLst>
            <pc:docMk/>
            <pc:sldMk cId="0" sldId="257"/>
            <ac:spMk id="11" creationId="{00000000-0000-0000-0000-000000000000}"/>
          </ac:spMkLst>
        </pc:spChg>
      </pc:sldChg>
    </pc:docChg>
  </pc:docChgLst>
  <pc:docChgLst>
    <pc:chgData name="Muhammad Kharirrushofa" userId="S::it230221@btpn.com::b3f9641d-a693-4cbe-8b9b-8e937641b2b2" providerId="AD" clId="Web-{E04033D5-8F5E-E2D5-F424-037E6EBCA98A}"/>
    <pc:docChg chg="modSld">
      <pc:chgData name="Muhammad Kharirrushofa" userId="S::it230221@btpn.com::b3f9641d-a693-4cbe-8b9b-8e937641b2b2" providerId="AD" clId="Web-{E04033D5-8F5E-E2D5-F424-037E6EBCA98A}" dt="2023-08-03T07:56:27.446" v="6"/>
      <pc:docMkLst>
        <pc:docMk/>
      </pc:docMkLst>
      <pc:sldChg chg="modSp">
        <pc:chgData name="Muhammad Kharirrushofa" userId="S::it230221@btpn.com::b3f9641d-a693-4cbe-8b9b-8e937641b2b2" providerId="AD" clId="Web-{E04033D5-8F5E-E2D5-F424-037E6EBCA98A}" dt="2023-08-03T07:55:33.038" v="0" actId="20577"/>
        <pc:sldMkLst>
          <pc:docMk/>
          <pc:sldMk cId="0" sldId="257"/>
        </pc:sldMkLst>
        <pc:spChg chg="mod">
          <ac:chgData name="Muhammad Kharirrushofa" userId="S::it230221@btpn.com::b3f9641d-a693-4cbe-8b9b-8e937641b2b2" providerId="AD" clId="Web-{E04033D5-8F5E-E2D5-F424-037E6EBCA98A}" dt="2023-08-03T07:55:33.038" v="0" actId="20577"/>
          <ac:spMkLst>
            <pc:docMk/>
            <pc:sldMk cId="0" sldId="257"/>
            <ac:spMk id="11" creationId="{00000000-0000-0000-0000-000000000000}"/>
          </ac:spMkLst>
        </pc:spChg>
      </pc:sldChg>
      <pc:sldChg chg="modSp">
        <pc:chgData name="Muhammad Kharirrushofa" userId="S::it230221@btpn.com::b3f9641d-a693-4cbe-8b9b-8e937641b2b2" providerId="AD" clId="Web-{E04033D5-8F5E-E2D5-F424-037E6EBCA98A}" dt="2023-08-03T07:56:27.446" v="6"/>
        <pc:sldMkLst>
          <pc:docMk/>
          <pc:sldMk cId="3226375475" sldId="358"/>
        </pc:sldMkLst>
        <pc:graphicFrameChg chg="mod modGraphic">
          <ac:chgData name="Muhammad Kharirrushofa" userId="S::it230221@btpn.com::b3f9641d-a693-4cbe-8b9b-8e937641b2b2" providerId="AD" clId="Web-{E04033D5-8F5E-E2D5-F424-037E6EBCA98A}" dt="2023-08-03T07:56:27.446" v="6"/>
          <ac:graphicFrameMkLst>
            <pc:docMk/>
            <pc:sldMk cId="3226375475" sldId="358"/>
            <ac:graphicFrameMk id="13" creationId="{3797E0A5-415A-D715-BF24-A00185FF3677}"/>
          </ac:graphicFrameMkLst>
        </pc:graphicFrameChg>
      </pc:sldChg>
    </pc:docChg>
  </pc:docChgLst>
  <pc:docChgLst>
    <pc:chgData name="Muhammad Kharirrushofa" userId="S::it230221@btpn.com::b3f9641d-a693-4cbe-8b9b-8e937641b2b2" providerId="AD" clId="Web-{3CD1572D-55FC-D2B8-73B3-6962C81C6F96}"/>
    <pc:docChg chg="addSld delSld modSld">
      <pc:chgData name="Muhammad Kharirrushofa" userId="S::it230221@btpn.com::b3f9641d-a693-4cbe-8b9b-8e937641b2b2" providerId="AD" clId="Web-{3CD1572D-55FC-D2B8-73B3-6962C81C6F96}" dt="2023-08-09T04:11:27.337" v="53"/>
      <pc:docMkLst>
        <pc:docMk/>
      </pc:docMkLst>
      <pc:sldChg chg="modSp">
        <pc:chgData name="Muhammad Kharirrushofa" userId="S::it230221@btpn.com::b3f9641d-a693-4cbe-8b9b-8e937641b2b2" providerId="AD" clId="Web-{3CD1572D-55FC-D2B8-73B3-6962C81C6F96}" dt="2023-08-09T02:43:17.964" v="45" actId="20577"/>
        <pc:sldMkLst>
          <pc:docMk/>
          <pc:sldMk cId="0" sldId="256"/>
        </pc:sldMkLst>
        <pc:spChg chg="mod">
          <ac:chgData name="Muhammad Kharirrushofa" userId="S::it230221@btpn.com::b3f9641d-a693-4cbe-8b9b-8e937641b2b2" providerId="AD" clId="Web-{3CD1572D-55FC-D2B8-73B3-6962C81C6F96}" dt="2023-08-09T02:43:17.964" v="45" actId="20577"/>
          <ac:spMkLst>
            <pc:docMk/>
            <pc:sldMk cId="0" sldId="256"/>
            <ac:spMk id="25" creationId="{0836B179-C2E2-32F5-C089-F2004556C5CC}"/>
          </ac:spMkLst>
        </pc:spChg>
      </pc:sldChg>
      <pc:sldChg chg="modSp del">
        <pc:chgData name="Muhammad Kharirrushofa" userId="S::it230221@btpn.com::b3f9641d-a693-4cbe-8b9b-8e937641b2b2" providerId="AD" clId="Web-{3CD1572D-55FC-D2B8-73B3-6962C81C6F96}" dt="2023-08-09T02:41:31.161" v="3"/>
        <pc:sldMkLst>
          <pc:docMk/>
          <pc:sldMk cId="3226375475" sldId="358"/>
        </pc:sldMkLst>
        <pc:graphicFrameChg chg="mod modGraphic">
          <ac:chgData name="Muhammad Kharirrushofa" userId="S::it230221@btpn.com::b3f9641d-a693-4cbe-8b9b-8e937641b2b2" providerId="AD" clId="Web-{3CD1572D-55FC-D2B8-73B3-6962C81C6F96}" dt="2023-08-09T02:41:22.223" v="1"/>
          <ac:graphicFrameMkLst>
            <pc:docMk/>
            <pc:sldMk cId="3226375475" sldId="358"/>
            <ac:graphicFrameMk id="13" creationId="{3797E0A5-415A-D715-BF24-A00185FF3677}"/>
          </ac:graphicFrameMkLst>
        </pc:graphicFrameChg>
      </pc:sldChg>
      <pc:sldChg chg="modSp add">
        <pc:chgData name="Muhammad Kharirrushofa" userId="S::it230221@btpn.com::b3f9641d-a693-4cbe-8b9b-8e937641b2b2" providerId="AD" clId="Web-{3CD1572D-55FC-D2B8-73B3-6962C81C6F96}" dt="2023-08-09T04:11:27.337" v="53"/>
        <pc:sldMkLst>
          <pc:docMk/>
          <pc:sldMk cId="2302796740" sldId="359"/>
        </pc:sldMkLst>
        <pc:graphicFrameChg chg="mod modGraphic">
          <ac:chgData name="Muhammad Kharirrushofa" userId="S::it230221@btpn.com::b3f9641d-a693-4cbe-8b9b-8e937641b2b2" providerId="AD" clId="Web-{3CD1572D-55FC-D2B8-73B3-6962C81C6F96}" dt="2023-08-09T04:11:27.337" v="53"/>
          <ac:graphicFrameMkLst>
            <pc:docMk/>
            <pc:sldMk cId="2302796740" sldId="359"/>
            <ac:graphicFrameMk id="13" creationId="{3797E0A5-415A-D715-BF24-A00185FF3677}"/>
          </ac:graphicFrameMkLst>
        </pc:graphicFrameChg>
      </pc:sldChg>
    </pc:docChg>
  </pc:docChgLst>
  <pc:docChgLst>
    <pc:chgData name="Muhammad Kharirrushofa" userId="S::it230221@btpn.com::b3f9641d-a693-4cbe-8b9b-8e937641b2b2" providerId="AD" clId="Web-{09CEF797-D112-EDCA-3A4C-E2FADEFB6C39}"/>
    <pc:docChg chg="modSld sldOrd">
      <pc:chgData name="Muhammad Kharirrushofa" userId="S::it230221@btpn.com::b3f9641d-a693-4cbe-8b9b-8e937641b2b2" providerId="AD" clId="Web-{09CEF797-D112-EDCA-3A4C-E2FADEFB6C39}" dt="2023-08-10T08:36:44.232" v="405"/>
      <pc:docMkLst>
        <pc:docMk/>
      </pc:docMkLst>
      <pc:sldChg chg="modSp">
        <pc:chgData name="Muhammad Kharirrushofa" userId="S::it230221@btpn.com::b3f9641d-a693-4cbe-8b9b-8e937641b2b2" providerId="AD" clId="Web-{09CEF797-D112-EDCA-3A4C-E2FADEFB6C39}" dt="2023-08-10T08:34:33.634" v="368" actId="20577"/>
        <pc:sldMkLst>
          <pc:docMk/>
          <pc:sldMk cId="0" sldId="256"/>
        </pc:sldMkLst>
        <pc:spChg chg="mod">
          <ac:chgData name="Muhammad Kharirrushofa" userId="S::it230221@btpn.com::b3f9641d-a693-4cbe-8b9b-8e937641b2b2" providerId="AD" clId="Web-{09CEF797-D112-EDCA-3A4C-E2FADEFB6C39}" dt="2023-08-10T08:34:33.634" v="368" actId="20577"/>
          <ac:spMkLst>
            <pc:docMk/>
            <pc:sldMk cId="0" sldId="256"/>
            <ac:spMk id="25" creationId="{0836B179-C2E2-32F5-C089-F2004556C5CC}"/>
          </ac:spMkLst>
        </pc:spChg>
      </pc:sldChg>
      <pc:sldChg chg="modSp ord">
        <pc:chgData name="Muhammad Kharirrushofa" userId="S::it230221@btpn.com::b3f9641d-a693-4cbe-8b9b-8e937641b2b2" providerId="AD" clId="Web-{09CEF797-D112-EDCA-3A4C-E2FADEFB6C39}" dt="2023-08-10T07:50:50.297" v="282"/>
        <pc:sldMkLst>
          <pc:docMk/>
          <pc:sldMk cId="0" sldId="262"/>
        </pc:sldMkLst>
        <pc:spChg chg="mod">
          <ac:chgData name="Muhammad Kharirrushofa" userId="S::it230221@btpn.com::b3f9641d-a693-4cbe-8b9b-8e937641b2b2" providerId="AD" clId="Web-{09CEF797-D112-EDCA-3A4C-E2FADEFB6C39}" dt="2023-08-10T04:18:52.302" v="69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Muhammad Kharirrushofa" userId="S::it230221@btpn.com::b3f9641d-a693-4cbe-8b9b-8e937641b2b2" providerId="AD" clId="Web-{09CEF797-D112-EDCA-3A4C-E2FADEFB6C39}" dt="2023-08-10T04:18:45.755" v="67" actId="1076"/>
          <ac:spMkLst>
            <pc:docMk/>
            <pc:sldMk cId="0" sldId="262"/>
            <ac:spMk id="9" creationId="{00000000-0000-0000-0000-000000000000}"/>
          </ac:spMkLst>
        </pc:spChg>
        <pc:grpChg chg="mod">
          <ac:chgData name="Muhammad Kharirrushofa" userId="S::it230221@btpn.com::b3f9641d-a693-4cbe-8b9b-8e937641b2b2" providerId="AD" clId="Web-{09CEF797-D112-EDCA-3A4C-E2FADEFB6C39}" dt="2023-08-10T04:18:52.192" v="68" actId="1076"/>
          <ac:grpSpMkLst>
            <pc:docMk/>
            <pc:sldMk cId="0" sldId="262"/>
            <ac:grpSpMk id="2" creationId="{00000000-0000-0000-0000-000000000000}"/>
          </ac:grpSpMkLst>
        </pc:grpChg>
        <pc:graphicFrameChg chg="mod modGraphic">
          <ac:chgData name="Muhammad Kharirrushofa" userId="S::it230221@btpn.com::b3f9641d-a693-4cbe-8b9b-8e937641b2b2" providerId="AD" clId="Web-{09CEF797-D112-EDCA-3A4C-E2FADEFB6C39}" dt="2023-08-10T07:50:29.687" v="278"/>
          <ac:graphicFrameMkLst>
            <pc:docMk/>
            <pc:sldMk cId="0" sldId="262"/>
            <ac:graphicFrameMk id="10" creationId="{00000000-0000-0000-0000-000000000000}"/>
          </ac:graphicFrameMkLst>
        </pc:graphicFrameChg>
        <pc:graphicFrameChg chg="mod modGraphic">
          <ac:chgData name="Muhammad Kharirrushofa" userId="S::it230221@btpn.com::b3f9641d-a693-4cbe-8b9b-8e937641b2b2" providerId="AD" clId="Web-{09CEF797-D112-EDCA-3A4C-E2FADEFB6C39}" dt="2023-08-10T07:50:50.297" v="282"/>
          <ac:graphicFrameMkLst>
            <pc:docMk/>
            <pc:sldMk cId="0" sldId="262"/>
            <ac:graphicFrameMk id="16" creationId="{6B2DDBDD-C177-6564-0C64-7EA786ABA5CF}"/>
          </ac:graphicFrameMkLst>
        </pc:graphicFrameChg>
      </pc:sldChg>
      <pc:sldChg chg="modSp">
        <pc:chgData name="Muhammad Kharirrushofa" userId="S::it230221@btpn.com::b3f9641d-a693-4cbe-8b9b-8e937641b2b2" providerId="AD" clId="Web-{09CEF797-D112-EDCA-3A4C-E2FADEFB6C39}" dt="2023-08-10T08:29:36.111" v="317"/>
        <pc:sldMkLst>
          <pc:docMk/>
          <pc:sldMk cId="0" sldId="268"/>
        </pc:sldMkLst>
        <pc:graphicFrameChg chg="mod modGraphic">
          <ac:chgData name="Muhammad Kharirrushofa" userId="S::it230221@btpn.com::b3f9641d-a693-4cbe-8b9b-8e937641b2b2" providerId="AD" clId="Web-{09CEF797-D112-EDCA-3A4C-E2FADEFB6C39}" dt="2023-08-10T08:29:36.111" v="317"/>
          <ac:graphicFrameMkLst>
            <pc:docMk/>
            <pc:sldMk cId="0" sldId="268"/>
            <ac:graphicFrameMk id="11" creationId="{00000000-0000-0000-0000-000000000000}"/>
          </ac:graphicFrameMkLst>
        </pc:graphicFrameChg>
      </pc:sldChg>
      <pc:sldChg chg="modSp">
        <pc:chgData name="Muhammad Kharirrushofa" userId="S::it230221@btpn.com::b3f9641d-a693-4cbe-8b9b-8e937641b2b2" providerId="AD" clId="Web-{09CEF797-D112-EDCA-3A4C-E2FADEFB6C39}" dt="2023-08-10T08:34:49.666" v="369"/>
        <pc:sldMkLst>
          <pc:docMk/>
          <pc:sldMk cId="0" sldId="322"/>
        </pc:sldMkLst>
        <pc:spChg chg="mod">
          <ac:chgData name="Muhammad Kharirrushofa" userId="S::it230221@btpn.com::b3f9641d-a693-4cbe-8b9b-8e937641b2b2" providerId="AD" clId="Web-{09CEF797-D112-EDCA-3A4C-E2FADEFB6C39}" dt="2023-08-10T08:31:26.676" v="318" actId="1076"/>
          <ac:spMkLst>
            <pc:docMk/>
            <pc:sldMk cId="0" sldId="322"/>
            <ac:spMk id="14" creationId="{AF1BF04A-C31B-964A-02ED-25F99952454C}"/>
          </ac:spMkLst>
        </pc:spChg>
        <pc:graphicFrameChg chg="mod modGraphic">
          <ac:chgData name="Muhammad Kharirrushofa" userId="S::it230221@btpn.com::b3f9641d-a693-4cbe-8b9b-8e937641b2b2" providerId="AD" clId="Web-{09CEF797-D112-EDCA-3A4C-E2FADEFB6C39}" dt="2023-08-10T08:34:49.666" v="369"/>
          <ac:graphicFrameMkLst>
            <pc:docMk/>
            <pc:sldMk cId="0" sldId="322"/>
            <ac:graphicFrameMk id="16" creationId="{FD1E4065-945F-FE2A-3062-325482BA103B}"/>
          </ac:graphicFrameMkLst>
        </pc:graphicFrameChg>
      </pc:sldChg>
      <pc:sldChg chg="modSp">
        <pc:chgData name="Muhammad Kharirrushofa" userId="S::it230221@btpn.com::b3f9641d-a693-4cbe-8b9b-8e937641b2b2" providerId="AD" clId="Web-{09CEF797-D112-EDCA-3A4C-E2FADEFB6C39}" dt="2023-08-10T08:36:44.232" v="405"/>
        <pc:sldMkLst>
          <pc:docMk/>
          <pc:sldMk cId="4175085981" sldId="350"/>
        </pc:sldMkLst>
        <pc:graphicFrameChg chg="mod modGraphic">
          <ac:chgData name="Muhammad Kharirrushofa" userId="S::it230221@btpn.com::b3f9641d-a693-4cbe-8b9b-8e937641b2b2" providerId="AD" clId="Web-{09CEF797-D112-EDCA-3A4C-E2FADEFB6C39}" dt="2023-08-10T08:36:44.232" v="405"/>
          <ac:graphicFrameMkLst>
            <pc:docMk/>
            <pc:sldMk cId="4175085981" sldId="350"/>
            <ac:graphicFrameMk id="10" creationId="{00000000-0000-0000-0000-000000000000}"/>
          </ac:graphicFrameMkLst>
        </pc:graphicFrameChg>
      </pc:sldChg>
      <pc:sldChg chg="modSp">
        <pc:chgData name="Muhammad Kharirrushofa" userId="S::it230221@btpn.com::b3f9641d-a693-4cbe-8b9b-8e937641b2b2" providerId="AD" clId="Web-{09CEF797-D112-EDCA-3A4C-E2FADEFB6C39}" dt="2023-08-10T08:34:23.790" v="367"/>
        <pc:sldMkLst>
          <pc:docMk/>
          <pc:sldMk cId="228788540" sldId="355"/>
        </pc:sldMkLst>
        <pc:graphicFrameChg chg="mod modGraphic">
          <ac:chgData name="Muhammad Kharirrushofa" userId="S::it230221@btpn.com::b3f9641d-a693-4cbe-8b9b-8e937641b2b2" providerId="AD" clId="Web-{09CEF797-D112-EDCA-3A4C-E2FADEFB6C39}" dt="2023-08-10T08:34:23.790" v="367"/>
          <ac:graphicFrameMkLst>
            <pc:docMk/>
            <pc:sldMk cId="228788540" sldId="355"/>
            <ac:graphicFrameMk id="122" creationId="{55EBA459-4AB4-9F58-A643-5C1308684011}"/>
          </ac:graphicFrameMkLst>
        </pc:graphicFrameChg>
      </pc:sldChg>
      <pc:sldChg chg="addSp delSp modSp">
        <pc:chgData name="Muhammad Kharirrushofa" userId="S::it230221@btpn.com::b3f9641d-a693-4cbe-8b9b-8e937641b2b2" providerId="AD" clId="Web-{09CEF797-D112-EDCA-3A4C-E2FADEFB6C39}" dt="2023-08-10T04:34:45.657" v="162"/>
        <pc:sldMkLst>
          <pc:docMk/>
          <pc:sldMk cId="2302796740" sldId="359"/>
        </pc:sldMkLst>
        <pc:graphicFrameChg chg="mod modGraphic">
          <ac:chgData name="Muhammad Kharirrushofa" userId="S::it230221@btpn.com::b3f9641d-a693-4cbe-8b9b-8e937641b2b2" providerId="AD" clId="Web-{09CEF797-D112-EDCA-3A4C-E2FADEFB6C39}" dt="2023-08-10T04:34:45.657" v="162"/>
          <ac:graphicFrameMkLst>
            <pc:docMk/>
            <pc:sldMk cId="2302796740" sldId="359"/>
            <ac:graphicFrameMk id="13" creationId="{3797E0A5-415A-D715-BF24-A00185FF3677}"/>
          </ac:graphicFrameMkLst>
        </pc:graphicFrameChg>
        <pc:graphicFrameChg chg="add del mod">
          <ac:chgData name="Muhammad Kharirrushofa" userId="S::it230221@btpn.com::b3f9641d-a693-4cbe-8b9b-8e937641b2b2" providerId="AD" clId="Web-{09CEF797-D112-EDCA-3A4C-E2FADEFB6C39}" dt="2023-08-10T04:21:49.447" v="79"/>
          <ac:graphicFrameMkLst>
            <pc:docMk/>
            <pc:sldMk cId="2302796740" sldId="359"/>
            <ac:graphicFrameMk id="16" creationId="{33D98323-4D78-5F95-86DE-636F1E6370DD}"/>
          </ac:graphicFrameMkLst>
        </pc:graphicFrameChg>
      </pc:sldChg>
    </pc:docChg>
  </pc:docChgLst>
  <pc:docChgLst>
    <pc:chgData name="Muhammad Kharirrushofa" userId="S::it230221@btpn.com::b3f9641d-a693-4cbe-8b9b-8e937641b2b2" providerId="AD" clId="Web-{690655EA-2560-094E-F1E4-BE2E2B785ECD}"/>
    <pc:docChg chg="modSld">
      <pc:chgData name="Muhammad Kharirrushofa" userId="S::it230221@btpn.com::b3f9641d-a693-4cbe-8b9b-8e937641b2b2" providerId="AD" clId="Web-{690655EA-2560-094E-F1E4-BE2E2B785ECD}" dt="2023-07-13T04:15:27.167" v="91"/>
      <pc:docMkLst>
        <pc:docMk/>
      </pc:docMkLst>
      <pc:sldChg chg="modSp">
        <pc:chgData name="Muhammad Kharirrushofa" userId="S::it230221@btpn.com::b3f9641d-a693-4cbe-8b9b-8e937641b2b2" providerId="AD" clId="Web-{690655EA-2560-094E-F1E4-BE2E2B785ECD}" dt="2023-07-13T04:11:30.769" v="62" actId="20577"/>
        <pc:sldMkLst>
          <pc:docMk/>
          <pc:sldMk cId="0" sldId="256"/>
        </pc:sldMkLst>
        <pc:spChg chg="mod">
          <ac:chgData name="Muhammad Kharirrushofa" userId="S::it230221@btpn.com::b3f9641d-a693-4cbe-8b9b-8e937641b2b2" providerId="AD" clId="Web-{690655EA-2560-094E-F1E4-BE2E2B785ECD}" dt="2023-07-13T04:11:17.300" v="59" actId="20577"/>
          <ac:spMkLst>
            <pc:docMk/>
            <pc:sldMk cId="0" sldId="256"/>
            <ac:spMk id="25" creationId="{0836B179-C2E2-32F5-C089-F2004556C5CC}"/>
          </ac:spMkLst>
        </pc:spChg>
        <pc:spChg chg="mod">
          <ac:chgData name="Muhammad Kharirrushofa" userId="S::it230221@btpn.com::b3f9641d-a693-4cbe-8b9b-8e937641b2b2" providerId="AD" clId="Web-{690655EA-2560-094E-F1E4-BE2E2B785ECD}" dt="2023-07-13T04:11:30.769" v="62" actId="20577"/>
          <ac:spMkLst>
            <pc:docMk/>
            <pc:sldMk cId="0" sldId="256"/>
            <ac:spMk id="30" creationId="{3FBDE310-C4D8-4212-55C4-3E9675129668}"/>
          </ac:spMkLst>
        </pc:spChg>
      </pc:sldChg>
      <pc:sldChg chg="modSp">
        <pc:chgData name="Muhammad Kharirrushofa" userId="S::it230221@btpn.com::b3f9641d-a693-4cbe-8b9b-8e937641b2b2" providerId="AD" clId="Web-{690655EA-2560-094E-F1E4-BE2E2B785ECD}" dt="2023-07-13T04:13:14.616" v="73"/>
        <pc:sldMkLst>
          <pc:docMk/>
          <pc:sldMk cId="0" sldId="262"/>
        </pc:sldMkLst>
        <pc:graphicFrameChg chg="mod modGraphic">
          <ac:chgData name="Muhammad Kharirrushofa" userId="S::it230221@btpn.com::b3f9641d-a693-4cbe-8b9b-8e937641b2b2" providerId="AD" clId="Web-{690655EA-2560-094E-F1E4-BE2E2B785ECD}" dt="2023-07-13T04:13:14.616" v="73"/>
          <ac:graphicFrameMkLst>
            <pc:docMk/>
            <pc:sldMk cId="0" sldId="262"/>
            <ac:graphicFrameMk id="16" creationId="{6B2DDBDD-C177-6564-0C64-7EA786ABA5CF}"/>
          </ac:graphicFrameMkLst>
        </pc:graphicFrameChg>
      </pc:sldChg>
      <pc:sldChg chg="modSp">
        <pc:chgData name="Muhammad Kharirrushofa" userId="S::it230221@btpn.com::b3f9641d-a693-4cbe-8b9b-8e937641b2b2" providerId="AD" clId="Web-{690655EA-2560-094E-F1E4-BE2E2B785ECD}" dt="2023-07-13T04:10:57.533" v="58"/>
        <pc:sldMkLst>
          <pc:docMk/>
          <pc:sldMk cId="0" sldId="298"/>
        </pc:sldMkLst>
        <pc:graphicFrameChg chg="mod modGraphic">
          <ac:chgData name="Muhammad Kharirrushofa" userId="S::it230221@btpn.com::b3f9641d-a693-4cbe-8b9b-8e937641b2b2" providerId="AD" clId="Web-{690655EA-2560-094E-F1E4-BE2E2B785ECD}" dt="2023-07-13T04:10:57.533" v="58"/>
          <ac:graphicFrameMkLst>
            <pc:docMk/>
            <pc:sldMk cId="0" sldId="298"/>
            <ac:graphicFrameMk id="10" creationId="{00000000-0000-0000-0000-000000000000}"/>
          </ac:graphicFrameMkLst>
        </pc:graphicFrameChg>
      </pc:sldChg>
      <pc:sldChg chg="modSp">
        <pc:chgData name="Muhammad Kharirrushofa" userId="S::it230221@btpn.com::b3f9641d-a693-4cbe-8b9b-8e937641b2b2" providerId="AD" clId="Web-{690655EA-2560-094E-F1E4-BE2E2B785ECD}" dt="2023-07-13T04:12:01.223" v="69"/>
        <pc:sldMkLst>
          <pc:docMk/>
          <pc:sldMk cId="0" sldId="305"/>
        </pc:sldMkLst>
        <pc:graphicFrameChg chg="mod modGraphic">
          <ac:chgData name="Muhammad Kharirrushofa" userId="S::it230221@btpn.com::b3f9641d-a693-4cbe-8b9b-8e937641b2b2" providerId="AD" clId="Web-{690655EA-2560-094E-F1E4-BE2E2B785ECD}" dt="2023-07-13T04:12:01.223" v="69"/>
          <ac:graphicFrameMkLst>
            <pc:docMk/>
            <pc:sldMk cId="0" sldId="305"/>
            <ac:graphicFrameMk id="10" creationId="{00000000-0000-0000-0000-000000000000}"/>
          </ac:graphicFrameMkLst>
        </pc:graphicFrameChg>
      </pc:sldChg>
      <pc:sldChg chg="modSp">
        <pc:chgData name="Muhammad Kharirrushofa" userId="S::it230221@btpn.com::b3f9641d-a693-4cbe-8b9b-8e937641b2b2" providerId="AD" clId="Web-{690655EA-2560-094E-F1E4-BE2E2B785ECD}" dt="2023-07-13T04:15:27.167" v="91"/>
        <pc:sldMkLst>
          <pc:docMk/>
          <pc:sldMk cId="3031151983" sldId="337"/>
        </pc:sldMkLst>
        <pc:graphicFrameChg chg="mod modGraphic">
          <ac:chgData name="Muhammad Kharirrushofa" userId="S::it230221@btpn.com::b3f9641d-a693-4cbe-8b9b-8e937641b2b2" providerId="AD" clId="Web-{690655EA-2560-094E-F1E4-BE2E2B785ECD}" dt="2023-07-13T04:15:27.167" v="91"/>
          <ac:graphicFrameMkLst>
            <pc:docMk/>
            <pc:sldMk cId="3031151983" sldId="337"/>
            <ac:graphicFrameMk id="14" creationId="{107E3E9B-C985-8444-630F-53EE46AE96C1}"/>
          </ac:graphicFrameMkLst>
        </pc:graphicFrameChg>
      </pc:sldChg>
      <pc:sldChg chg="modSp">
        <pc:chgData name="Muhammad Kharirrushofa" userId="S::it230221@btpn.com::b3f9641d-a693-4cbe-8b9b-8e937641b2b2" providerId="AD" clId="Web-{690655EA-2560-094E-F1E4-BE2E2B785ECD}" dt="2023-07-13T04:11:46.097" v="65"/>
        <pc:sldMkLst>
          <pc:docMk/>
          <pc:sldMk cId="3226375475" sldId="358"/>
        </pc:sldMkLst>
        <pc:graphicFrameChg chg="mod modGraphic">
          <ac:chgData name="Muhammad Kharirrushofa" userId="S::it230221@btpn.com::b3f9641d-a693-4cbe-8b9b-8e937641b2b2" providerId="AD" clId="Web-{690655EA-2560-094E-F1E4-BE2E2B785ECD}" dt="2023-07-13T04:11:46.097" v="65"/>
          <ac:graphicFrameMkLst>
            <pc:docMk/>
            <pc:sldMk cId="3226375475" sldId="358"/>
            <ac:graphicFrameMk id="13" creationId="{3797E0A5-415A-D715-BF24-A00185FF3677}"/>
          </ac:graphicFrameMkLst>
        </pc:graphicFrameChg>
      </pc:sldChg>
    </pc:docChg>
  </pc:docChgLst>
  <pc:docChgLst>
    <pc:chgData name="Nydia Erlinda" userId="S::it230222@btpn.com::b98286cf-9e6b-46e5-b92d-dda92696a63c" providerId="AD" clId="Web-{4DDE104F-60C4-F2DC-79D4-1E6ACE6B222E}"/>
    <pc:docChg chg="modSld">
      <pc:chgData name="Nydia Erlinda" userId="S::it230222@btpn.com::b98286cf-9e6b-46e5-b92d-dda92696a63c" providerId="AD" clId="Web-{4DDE104F-60C4-F2DC-79D4-1E6ACE6B222E}" dt="2023-08-04T02:24:58.797" v="1" actId="1076"/>
      <pc:docMkLst>
        <pc:docMk/>
      </pc:docMkLst>
      <pc:sldChg chg="modSp">
        <pc:chgData name="Nydia Erlinda" userId="S::it230222@btpn.com::b98286cf-9e6b-46e5-b92d-dda92696a63c" providerId="AD" clId="Web-{4DDE104F-60C4-F2DC-79D4-1E6ACE6B222E}" dt="2023-08-04T02:24:58.797" v="1" actId="1076"/>
        <pc:sldMkLst>
          <pc:docMk/>
          <pc:sldMk cId="0" sldId="256"/>
        </pc:sldMkLst>
        <pc:spChg chg="mod">
          <ac:chgData name="Nydia Erlinda" userId="S::it230222@btpn.com::b98286cf-9e6b-46e5-b92d-dda92696a63c" providerId="AD" clId="Web-{4DDE104F-60C4-F2DC-79D4-1E6ACE6B222E}" dt="2023-08-04T02:24:58.797" v="1" actId="1076"/>
          <ac:spMkLst>
            <pc:docMk/>
            <pc:sldMk cId="0" sldId="256"/>
            <ac:spMk id="62" creationId="{9157841D-B61B-C323-9C4D-22F6152F92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95" indent="0">
              <a:buNone/>
              <a:defRPr sz="1200"/>
            </a:lvl2pPr>
            <a:lvl3pPr marL="914388" indent="0">
              <a:buNone/>
              <a:defRPr sz="1001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5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195" indent="0">
              <a:buNone/>
              <a:defRPr sz="1200"/>
            </a:lvl2pPr>
            <a:lvl3pPr marL="914388" indent="0">
              <a:buNone/>
              <a:defRPr sz="1001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5" indent="-342895" algn="l" defTabSz="9143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8" algn="l" defTabSz="9143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8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8.xml"/><Relationship Id="rId5" Type="http://schemas.openxmlformats.org/officeDocument/2006/relationships/slide" Target="slide50.xml"/><Relationship Id="rId4" Type="http://schemas.openxmlformats.org/officeDocument/2006/relationships/slide" Target="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8652" y="609600"/>
            <a:ext cx="17030700" cy="9067801"/>
          </a:xfrm>
          <a:prstGeom prst="rect">
            <a:avLst/>
          </a:prstGeom>
          <a:solidFill>
            <a:srgbClr val="F6E9E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8651" y="609600"/>
            <a:ext cx="8341333" cy="760729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132390" y="2248209"/>
            <a:ext cx="6155611" cy="1833202"/>
            <a:chOff x="0" y="0"/>
            <a:chExt cx="2082268" cy="620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82268" cy="620120"/>
            </a:xfrm>
            <a:custGeom>
              <a:avLst/>
              <a:gdLst/>
              <a:ahLst/>
              <a:cxnLst/>
              <a:rect l="l" t="t" r="r" b="b"/>
              <a:pathLst>
                <a:path w="2082268" h="620120">
                  <a:moveTo>
                    <a:pt x="0" y="0"/>
                  </a:moveTo>
                  <a:lnTo>
                    <a:pt x="2082268" y="0"/>
                  </a:lnTo>
                  <a:lnTo>
                    <a:pt x="2082268" y="620120"/>
                  </a:lnTo>
                  <a:lnTo>
                    <a:pt x="0" y="620120"/>
                  </a:lnTo>
                  <a:close/>
                </a:path>
              </a:pathLst>
            </a:custGeom>
            <a:solidFill>
              <a:srgbClr val="F5832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11070843" y="2274730"/>
            <a:ext cx="1675847" cy="205740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348315" y="6072865"/>
            <a:ext cx="9311036" cy="2201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41"/>
              </a:lnSpc>
            </a:pPr>
            <a:r>
              <a:rPr lang="en-US" sz="9350">
                <a:solidFill>
                  <a:srgbClr val="F58320"/>
                </a:solidFill>
                <a:latin typeface="Belleza"/>
              </a:rPr>
              <a:t> </a:t>
            </a:r>
            <a:r>
              <a:rPr lang="en-US" sz="9350">
                <a:solidFill>
                  <a:srgbClr val="1A3D0E"/>
                </a:solidFill>
                <a:latin typeface="Belleza"/>
              </a:rPr>
              <a:t>TECHNOLOGY CATALOGUE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 flipH="1">
            <a:off x="11137211" y="1991063"/>
            <a:ext cx="1675847" cy="205740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982931" y="2474878"/>
            <a:ext cx="6274923" cy="1164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57"/>
              </a:lnSpc>
            </a:pPr>
            <a:r>
              <a:rPr lang="en-US" sz="6000" dirty="0">
                <a:solidFill>
                  <a:srgbClr val="FFFFFF"/>
                </a:solidFill>
                <a:latin typeface="Belleza"/>
              </a:rPr>
              <a:t>July 2023</a:t>
            </a:r>
            <a:endParaRPr lang="en-US" dirty="0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BDAC3B46-AF5A-673F-2ABF-DF713F2A99E0}"/>
              </a:ext>
            </a:extLst>
          </p:cNvPr>
          <p:cNvSpPr>
            <a:spLocks noGrp="1"/>
          </p:cNvSpPr>
          <p:nvPr/>
        </p:nvSpPr>
        <p:spPr>
          <a:xfrm>
            <a:off x="11227738" y="8232744"/>
            <a:ext cx="6415683" cy="566398"/>
          </a:xfrm>
          <a:prstGeom prst="rect">
            <a:avLst/>
          </a:prstGeom>
          <a:solidFill>
            <a:srgbClr val="ED7D31"/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5" y="-54703"/>
            <a:ext cx="18288000" cy="10341703"/>
          </a:xfrm>
          <a:prstGeom prst="rect">
            <a:avLst/>
          </a:prstGeom>
          <a:solidFill>
            <a:srgbClr val="F78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" y="481969"/>
            <a:ext cx="18286993" cy="1077595"/>
            <a:chOff x="0" y="0"/>
            <a:chExt cx="6277261" cy="369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7261" cy="369890"/>
            </a:xfrm>
            <a:custGeom>
              <a:avLst/>
              <a:gdLst/>
              <a:ahLst/>
              <a:cxnLst/>
              <a:rect l="l" t="t" r="r" b="b"/>
              <a:pathLst>
                <a:path w="6277261" h="369890">
                  <a:moveTo>
                    <a:pt x="0" y="0"/>
                  </a:moveTo>
                  <a:lnTo>
                    <a:pt x="6277261" y="0"/>
                  </a:lnTo>
                  <a:lnTo>
                    <a:pt x="6277261" y="369890"/>
                  </a:lnTo>
                  <a:lnTo>
                    <a:pt x="0" y="369890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18270" y="681991"/>
            <a:ext cx="15051468" cy="8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7200">
                <a:solidFill>
                  <a:srgbClr val="F6E9E1"/>
                </a:solidFill>
                <a:latin typeface="Belleza"/>
              </a:rPr>
              <a:t>TECHNOLOGY LANDSCAPE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322" y="1420807"/>
            <a:ext cx="12198585" cy="471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8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</a:rPr>
              <a:t>Scope of Software Technology standards on IT services consist of:</a:t>
            </a:r>
          </a:p>
        </p:txBody>
      </p:sp>
      <p:graphicFrame>
        <p:nvGraphicFramePr>
          <p:cNvPr id="77" name="Table 10">
            <a:extLst>
              <a:ext uri="{FF2B5EF4-FFF2-40B4-BE49-F238E27FC236}">
                <a16:creationId xmlns:a16="http://schemas.microsoft.com/office/drawing/2014/main" id="{5C33FB9D-B502-6651-D5A5-A0933C0C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72761"/>
              </p:ext>
            </p:extLst>
          </p:nvPr>
        </p:nvGraphicFramePr>
        <p:xfrm>
          <a:off x="354321" y="1935306"/>
          <a:ext cx="8549836" cy="6817382"/>
        </p:xfrm>
        <a:graphic>
          <a:graphicData uri="http://schemas.openxmlformats.org/drawingml/2006/table">
            <a:tbl>
              <a:tblPr/>
              <a:tblGrid>
                <a:gridCol w="248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5924">
                  <a:extLst>
                    <a:ext uri="{9D8B030D-6E8A-4147-A177-3AD203B41FA5}">
                      <a16:colId xmlns:a16="http://schemas.microsoft.com/office/drawing/2014/main" val="179257227"/>
                    </a:ext>
                  </a:extLst>
                </a:gridCol>
              </a:tblGrid>
              <a:tr h="48348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DOMAIN</a:t>
                      </a:r>
                      <a:endParaRPr lang="en-US" sz="2000" b="1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CLUSTER</a:t>
                      </a:r>
                      <a:endParaRPr lang="en-US" sz="2000" b="1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/>
                        <a:t>TECHNOLOGY_COUNT</a:t>
                      </a:r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598">
                <a:tc rowSpan="7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Application &amp; Data Security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9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36693"/>
                  </a:ext>
                </a:extLst>
              </a:tr>
              <a:tr h="692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Cloud Security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13164"/>
                  </a:ext>
                </a:extLst>
              </a:tr>
              <a:tr h="714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err="1"/>
                        <a:t>DevSecOps</a:t>
                      </a:r>
                      <a:endParaRPr lang="en-US" sz="2000"/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59420"/>
                  </a:ext>
                </a:extLst>
              </a:tr>
              <a:tr h="893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Infrastructure Security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15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2308"/>
                  </a:ext>
                </a:extLst>
              </a:tr>
              <a:tr h="915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Security Monitoring &amp; Operation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5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22846"/>
                  </a:ext>
                </a:extLst>
              </a:tr>
              <a:tr h="884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Security Services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27674"/>
                  </a:ext>
                </a:extLst>
              </a:tr>
              <a:tr h="1317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Threat &amp; Vulnerability Management</a:t>
                      </a: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89082"/>
                  </a:ext>
                </a:extLst>
              </a:tr>
            </a:tbl>
          </a:graphicData>
        </a:graphic>
      </p:graphicFrame>
      <p:sp>
        <p:nvSpPr>
          <p:cNvPr id="92" name="TextBox 11">
            <a:extLst>
              <a:ext uri="{FF2B5EF4-FFF2-40B4-BE49-F238E27FC236}">
                <a16:creationId xmlns:a16="http://schemas.microsoft.com/office/drawing/2014/main" id="{A2452ACF-51C4-0870-B1A5-DFE83284D0EB}"/>
              </a:ext>
            </a:extLst>
          </p:cNvPr>
          <p:cNvSpPr txBox="1"/>
          <p:nvPr/>
        </p:nvSpPr>
        <p:spPr>
          <a:xfrm>
            <a:off x="636843" y="4923008"/>
            <a:ext cx="196285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2" action="ppaction://hlinksldjump"/>
              </a:rPr>
              <a:t>Security Management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  <p:graphicFrame>
        <p:nvGraphicFramePr>
          <p:cNvPr id="122" name="Table 10">
            <a:extLst>
              <a:ext uri="{FF2B5EF4-FFF2-40B4-BE49-F238E27FC236}">
                <a16:creationId xmlns:a16="http://schemas.microsoft.com/office/drawing/2014/main" id="{55EBA459-4AB4-9F58-A643-5C1308684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4359"/>
              </p:ext>
            </p:extLst>
          </p:nvPr>
        </p:nvGraphicFramePr>
        <p:xfrm>
          <a:off x="9563724" y="1935306"/>
          <a:ext cx="8439464" cy="7974033"/>
        </p:xfrm>
        <a:graphic>
          <a:graphicData uri="http://schemas.openxmlformats.org/drawingml/2006/table">
            <a:tbl>
              <a:tblPr/>
              <a:tblGrid>
                <a:gridCol w="258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461">
                  <a:extLst>
                    <a:ext uri="{9D8B030D-6E8A-4147-A177-3AD203B41FA5}">
                      <a16:colId xmlns:a16="http://schemas.microsoft.com/office/drawing/2014/main" val="3575463374"/>
                    </a:ext>
                  </a:extLst>
                </a:gridCol>
              </a:tblGrid>
              <a:tr h="52308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DOMAIN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CLUSTER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/>
                        <a:t>TECHNOLOGY_COUNT</a:t>
                      </a:r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327">
                <a:tc rowSpan="8"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Distributed </a:t>
                      </a:r>
                      <a:endParaRPr lang="en-US" sz="2000" dirty="0"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Services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6</a:t>
                      </a: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Monitoring &amp; Control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14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48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Server Platform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11</a:t>
                      </a:r>
                      <a:endParaRPr lang="en-US" dirty="0"/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48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Server Virtualization</a:t>
                      </a:r>
                    </a:p>
                  </a:txBody>
                  <a:tcPr marT="45721" marB="45721" anchor="ctr">
                    <a:lnL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2</a:t>
                      </a:r>
                    </a:p>
                  </a:txBody>
                  <a:tcPr marT="45721" marB="45721" anchor="ctr">
                    <a:lnL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48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Service Continuity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2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32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Storage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32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Unified Messaging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50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Utilities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2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502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Unified Communication</a:t>
                      </a: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2</a:t>
                      </a:r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27607"/>
                  </a:ext>
                </a:extLst>
              </a:tr>
            </a:tbl>
          </a:graphicData>
        </a:graphic>
      </p:graphicFrame>
      <p:sp>
        <p:nvSpPr>
          <p:cNvPr id="124" name="TextBox 11">
            <a:extLst>
              <a:ext uri="{FF2B5EF4-FFF2-40B4-BE49-F238E27FC236}">
                <a16:creationId xmlns:a16="http://schemas.microsoft.com/office/drawing/2014/main" id="{AE20EAF2-687D-31D6-458D-5B52EC3FC072}"/>
              </a:ext>
            </a:extLst>
          </p:cNvPr>
          <p:cNvSpPr txBox="1"/>
          <p:nvPr/>
        </p:nvSpPr>
        <p:spPr>
          <a:xfrm>
            <a:off x="9879839" y="5445042"/>
            <a:ext cx="1854741" cy="9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3" action="ppaction://hlinksldjump"/>
              </a:rPr>
              <a:t>System Infrastructure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78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1412" y="-2225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grpSp>
        <p:nvGrpSpPr>
          <p:cNvPr id="4" name="Group 4"/>
          <p:cNvGrpSpPr/>
          <p:nvPr/>
        </p:nvGrpSpPr>
        <p:grpSpPr>
          <a:xfrm>
            <a:off x="5672630" y="6065113"/>
            <a:ext cx="12949044" cy="1958804"/>
            <a:chOff x="0" y="0"/>
            <a:chExt cx="4380294" cy="6626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80293" cy="662607"/>
            </a:xfrm>
            <a:custGeom>
              <a:avLst/>
              <a:gdLst/>
              <a:ahLst/>
              <a:cxnLst/>
              <a:rect l="l" t="t" r="r" b="b"/>
              <a:pathLst>
                <a:path w="4380293" h="662607">
                  <a:moveTo>
                    <a:pt x="0" y="0"/>
                  </a:moveTo>
                  <a:lnTo>
                    <a:pt x="4380293" y="0"/>
                  </a:lnTo>
                  <a:lnTo>
                    <a:pt x="4380293" y="662607"/>
                  </a:lnTo>
                  <a:lnTo>
                    <a:pt x="0" y="662607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46950" y="6240016"/>
            <a:ext cx="9787444" cy="1444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7"/>
              </a:lnSpc>
            </a:pPr>
            <a:r>
              <a:rPr lang="en-US" sz="8569">
                <a:solidFill>
                  <a:srgbClr val="FFFFFF"/>
                </a:solidFill>
                <a:latin typeface="Belleza"/>
              </a:rPr>
              <a:t>Technology List</a:t>
            </a:r>
          </a:p>
        </p:txBody>
      </p:sp>
      <p:sp>
        <p:nvSpPr>
          <p:cNvPr id="7" name="AutoShape 7"/>
          <p:cNvSpPr/>
          <p:nvPr/>
        </p:nvSpPr>
        <p:spPr>
          <a:xfrm>
            <a:off x="-10912" y="-320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8" name="TextBox 8"/>
          <p:cNvSpPr txBox="1"/>
          <p:nvPr/>
        </p:nvSpPr>
        <p:spPr>
          <a:xfrm>
            <a:off x="-2103731" y="-65637"/>
            <a:ext cx="7474561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D18C03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956381"/>
            <a:ext cx="1744165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914400" y="3402670"/>
          <a:ext cx="16365186" cy="6385312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56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655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Framework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Node.js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16.9.0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14.15.1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React Native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16,6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0,6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Springboot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v1.5.6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582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Framework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CodeIgniter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CodeIgniter 3.0.x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Laravel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6.x (LTS)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5.x LTS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vue.js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Struts 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585418"/>
            <a:ext cx="8863881" cy="42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3600">
                <a:solidFill>
                  <a:srgbClr val="F6E9E1"/>
                </a:solidFill>
                <a:latin typeface="Belleza"/>
              </a:rPr>
              <a:t>APPLICATION FRAMEWORK</a:t>
            </a:r>
            <a:endParaRPr lang="en-US" sz="3602">
              <a:solidFill>
                <a:srgbClr val="F6E9E1"/>
              </a:solidFill>
              <a:latin typeface="Belleza"/>
            </a:endParaRPr>
          </a:p>
        </p:txBody>
      </p:sp>
    </p:spTree>
    <p:extLst>
      <p:ext uri="{BB962C8B-B14F-4D97-AF65-F5344CB8AC3E}">
        <p14:creationId xmlns:p14="http://schemas.microsoft.com/office/powerpoint/2010/main" val="422032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956381"/>
            <a:ext cx="1744165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277"/>
              </p:ext>
            </p:extLst>
          </p:nvPr>
        </p:nvGraphicFramePr>
        <p:xfrm>
          <a:off x="914400" y="3402670"/>
          <a:ext cx="16365186" cy="4704444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56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655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Framework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OneCode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/>
                        <a:t>OneCode</a:t>
                      </a:r>
                      <a:r>
                        <a:rPr lang="en-US" sz="1800" b="0" i="0" u="none" strike="noStrike" noProof="0" dirty="0"/>
                        <a:t> 3.0.x</a:t>
                      </a:r>
                      <a:endParaRPr lang="en-US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AngularJS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/>
                        <a:t>v7.10</a:t>
                      </a:r>
                      <a:endParaRPr lang="en-US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 dirty="0"/>
                        <a:t>NA</a:t>
                      </a:r>
                      <a:endParaRPr lang="en-US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2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Express</a:t>
                      </a:r>
                      <a:endParaRPr lang="en-US" sz="1600" dirty="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 dirty="0"/>
                        <a:t>NA</a:t>
                      </a:r>
                      <a:endParaRPr lang="en-US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 dirty="0"/>
                        <a:t>NA</a:t>
                      </a:r>
                      <a:endParaRPr lang="en-US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 dirty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28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Martel Sans Regular"/>
                        </a:rPr>
                        <a:t>Quarkus</a:t>
                      </a:r>
                      <a:endParaRPr lang="en-US" dirty="0" err="1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2.7.2-FINAL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 dirty="0"/>
                        <a:t>NA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51821"/>
                  </a:ext>
                </a:extLst>
              </a:tr>
              <a:tr h="7732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Web Content Development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HTML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HTML5 + JavaScript (ECMAScript 6) + CSS3</a:t>
                      </a:r>
                      <a:endParaRPr lang="en-US" dirty="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 b="0" i="0" u="none" strike="noStrike" noProof="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7835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585418"/>
            <a:ext cx="8863881" cy="44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4000">
                <a:solidFill>
                  <a:srgbClr val="F6E9E1"/>
                </a:solidFill>
                <a:latin typeface="Belleza"/>
              </a:rPr>
              <a:t>APPLICATION FRAMEWORK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4948"/>
              </p:ext>
            </p:extLst>
          </p:nvPr>
        </p:nvGraphicFramePr>
        <p:xfrm>
          <a:off x="952780" y="3295375"/>
          <a:ext cx="16306518" cy="6189343"/>
        </p:xfrm>
        <a:graphic>
          <a:graphicData uri="http://schemas.openxmlformats.org/drawingml/2006/table">
            <a:tbl>
              <a:tblPr/>
              <a:tblGrid>
                <a:gridCol w="271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7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7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617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7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Design UI - UX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Zeplin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2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Design UI - UX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Figma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InVision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Marvel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6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6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Enterprise Architecture notation</a:t>
                      </a:r>
                      <a:endParaRPr lang="en-US" sz="18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Archi</a:t>
                      </a:r>
                      <a:endParaRPr lang="en-US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Archi 4.x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49974"/>
                  </a:ext>
                </a:extLst>
              </a:tr>
              <a:tr h="1166177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 err="1">
                          <a:solidFill>
                            <a:srgbClr val="000000"/>
                          </a:solidFill>
                        </a:rPr>
                        <a:t>Archimate</a:t>
                      </a:r>
                      <a:endParaRPr lang="en-US" err="1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err="1"/>
                        <a:t>Archimate</a:t>
                      </a:r>
                      <a:r>
                        <a:rPr lang="en-US" sz="1600" b="0" i="0" u="none" strike="noStrike" noProof="0"/>
                        <a:t> 3.x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56440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108077" y="2369519"/>
            <a:ext cx="15410476" cy="68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400">
                <a:solidFill>
                  <a:srgbClr val="F6E9E1"/>
                </a:solidFill>
                <a:latin typeface="Belleza"/>
              </a:rPr>
              <a:t>DESIGN 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6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0">
                <a:solidFill>
                  <a:srgbClr val="F6E9E1"/>
                </a:solidFill>
                <a:ea typeface="+mn-lt"/>
                <a:cs typeface="+mn-lt"/>
              </a:rPr>
              <a:t>APPLICATION DEVELOPMENT SERVICES 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767025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81685"/>
              </p:ext>
            </p:extLst>
          </p:nvPr>
        </p:nvGraphicFramePr>
        <p:xfrm>
          <a:off x="894121" y="2762955"/>
          <a:ext cx="16365186" cy="6699470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566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6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Android Mobile Development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Java Android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&lt;Android SDK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&lt;Android SDK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04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JavaScript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web browser&gt;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web browser&gt;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60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IDE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Webmethod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Webmethod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Designer 10.3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547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Eclipse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67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Outsystem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Development Studio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Outsystem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11 Platform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Outsystem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10 Platform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767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Dbeaver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7.3.5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7.2.1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312633"/>
            <a:ext cx="9637417" cy="453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4"/>
              </a:lnSpc>
            </a:pPr>
            <a:r>
              <a:rPr lang="en-US" sz="3915">
                <a:solidFill>
                  <a:srgbClr val="F6E9E1"/>
                </a:solidFill>
                <a:latin typeface="Belleza"/>
              </a:rPr>
              <a:t>DEVELOPMENT TOOLS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619197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60463"/>
              </p:ext>
            </p:extLst>
          </p:nvPr>
        </p:nvGraphicFramePr>
        <p:xfrm>
          <a:off x="894122" y="3189842"/>
          <a:ext cx="16365184" cy="5810841"/>
        </p:xfrm>
        <a:graphic>
          <a:graphicData uri="http://schemas.openxmlformats.org/drawingml/2006/table">
            <a:tbl>
              <a:tblPr/>
              <a:tblGrid>
                <a:gridCol w="261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918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80">
                <a:tc rowSpan="9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Intelij</a:t>
                      </a:r>
                      <a:endParaRPr lang="en-US" sz="16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Community 2018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Liquibase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3.x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Notepad++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7.7.x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3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SQL Developer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621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Powercurve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Strategy Design Studio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2,7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6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SQL Server Management Studio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17.x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Visual Studio Code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1.62.2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1.49.1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Quartz Scheduler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v2.3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9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Eclipse IDE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4.21.0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4.12.0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585419"/>
            <a:ext cx="8863881" cy="41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3602">
                <a:solidFill>
                  <a:srgbClr val="F6E9E1"/>
                </a:solidFill>
                <a:latin typeface="Belleza"/>
              </a:rPr>
              <a:t>DEVELOPMENT TOOLS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7300046" cy="1483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6796"/>
              </p:ext>
            </p:extLst>
          </p:nvPr>
        </p:nvGraphicFramePr>
        <p:xfrm>
          <a:off x="894122" y="2762954"/>
          <a:ext cx="16365186" cy="7137023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34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84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Database/ SQL Programming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GraphQL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19.2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8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jBasic</a:t>
                      </a:r>
                      <a:endParaRPr lang="en-US" sz="14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v5.1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1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Database/ SQL Programming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PL/SQL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4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PySpark</a:t>
                      </a:r>
                      <a:endParaRPr lang="en-US" sz="14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34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Scala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database&gt;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548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IOS Mobile Development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Swift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8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Objective C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9884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Side Development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PHP (Linux)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PHP 7.3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PHP 7.2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701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Side Development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.NET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.NET 4.8.x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.NET 4.7.x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98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RPG IV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239938"/>
            <a:ext cx="9637417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4"/>
              </a:lnSpc>
            </a:pPr>
            <a:r>
              <a:rPr lang="en-US" sz="3900">
                <a:solidFill>
                  <a:srgbClr val="F6E9E1"/>
                </a:solidFill>
                <a:ea typeface="+mn-lt"/>
                <a:cs typeface="+mn-lt"/>
              </a:rPr>
              <a:t>DEVELOPMENT TOOLS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626817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59239"/>
              </p:ext>
            </p:extLst>
          </p:nvPr>
        </p:nvGraphicFramePr>
        <p:xfrm>
          <a:off x="850452" y="3049403"/>
          <a:ext cx="16587102" cy="5643929"/>
        </p:xfrm>
        <a:graphic>
          <a:graphicData uri="http://schemas.openxmlformats.org/drawingml/2006/table">
            <a:tbl>
              <a:tblPr/>
              <a:tblGrid>
                <a:gridCol w="276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17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360"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Side Development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Java Enterprise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Oracle Java EE 8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Oracle Java EE 7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360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Java Standard Edition</a:t>
                      </a: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Red Hat OpenJDK 11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Red Hat OpenJDK 7 (1.7)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96144"/>
                  </a:ext>
                </a:extLst>
              </a:tr>
              <a:tr h="8093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Workflow Development</a:t>
                      </a:r>
                      <a:endParaRPr lang="en-US" sz="18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Flowlites</a:t>
                      </a: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Flowlites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V8.x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53911"/>
                  </a:ext>
                </a:extLst>
              </a:tr>
              <a:tr h="8093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</a:rPr>
                        <a:t>UI Library</a:t>
                      </a:r>
                      <a:endParaRPr lang="en-US" sz="20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jQuery</a:t>
                      </a:r>
                      <a:endParaRPr lang="en-US" sz="16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13645"/>
                  </a:ext>
                </a:extLst>
              </a:tr>
              <a:tr h="8093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React</a:t>
                      </a:r>
                      <a:endParaRPr lang="en-US" sz="16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11867"/>
                  </a:ext>
                </a:extLst>
              </a:tr>
              <a:tr h="8093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Workflow Engine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Red Hat Process Automation Manager</a:t>
                      </a:r>
                      <a:endParaRPr lang="en-US" sz="20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RHPAM 7.x</a:t>
                      </a:r>
                      <a:endParaRPr lang="en-US" sz="20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9957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78249" y="2484190"/>
            <a:ext cx="9182955" cy="47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6"/>
              </a:lnSpc>
            </a:pPr>
            <a:r>
              <a:rPr lang="en-US" sz="4400">
                <a:solidFill>
                  <a:srgbClr val="F6E9E1"/>
                </a:solidFill>
                <a:latin typeface="Belleza"/>
              </a:rPr>
              <a:t>DEVELOPMENT TOOLS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626817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5613"/>
              </p:ext>
            </p:extLst>
          </p:nvPr>
        </p:nvGraphicFramePr>
        <p:xfrm>
          <a:off x="850452" y="3001778"/>
          <a:ext cx="16587102" cy="4752869"/>
        </p:xfrm>
        <a:graphic>
          <a:graphicData uri="http://schemas.openxmlformats.org/drawingml/2006/table">
            <a:tbl>
              <a:tblPr/>
              <a:tblGrid>
                <a:gridCol w="276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4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61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16">
                <a:tc rowSpan="7"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QA</a:t>
                      </a: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Rational Performance Tester</a:t>
                      </a: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10.1.3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10.0.1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Apache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Jmeter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5.4.1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5.0.0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6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iTerm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3.4.12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3.3.12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61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QA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Cucumber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4.2.0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1.2.5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993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Automation Framework Catalyst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1.0.0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1.0.0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492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Selenium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4.0.0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3.14.0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61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Appium</a:t>
                      </a:r>
                      <a:endParaRPr lang="en-US" sz="14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1.22.0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1.12.1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341315"/>
            <a:ext cx="9182955" cy="45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6"/>
              </a:lnSpc>
            </a:pPr>
            <a:r>
              <a:rPr lang="en-US" sz="3700">
                <a:solidFill>
                  <a:srgbClr val="F6E9E1"/>
                </a:solidFill>
                <a:latin typeface="Belleza"/>
              </a:rPr>
              <a:t>TESTING FRAMEWORK</a:t>
            </a:r>
            <a:endParaRPr lang="en-US" sz="3732">
              <a:solidFill>
                <a:srgbClr val="F6E9E1"/>
              </a:solidFill>
              <a:latin typeface="Belleza"/>
            </a:endParaRPr>
          </a:p>
        </p:txBody>
      </p:sp>
    </p:spTree>
    <p:extLst>
      <p:ext uri="{BB962C8B-B14F-4D97-AF65-F5344CB8AC3E}">
        <p14:creationId xmlns:p14="http://schemas.microsoft.com/office/powerpoint/2010/main" val="365964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76341" y="-2225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3" name="TextBox 3"/>
          <p:cNvSpPr txBox="1"/>
          <p:nvPr/>
        </p:nvSpPr>
        <p:spPr>
          <a:xfrm>
            <a:off x="-2369161" y="-256137"/>
            <a:ext cx="7474561" cy="1019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chemeClr val="bg2">
                    <a:lumMod val="90000"/>
                  </a:scheme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768462" y="3545066"/>
            <a:ext cx="11704199" cy="4071488"/>
            <a:chOff x="0" y="-2971448"/>
            <a:chExt cx="15605598" cy="54286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2971448"/>
              <a:ext cx="15605598" cy="1008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70"/>
                </a:lnSpc>
              </a:pPr>
              <a:r>
                <a:rPr lang="en-US" sz="5870">
                  <a:solidFill>
                    <a:srgbClr val="F6E9E1"/>
                  </a:solidFill>
                  <a:latin typeface="Belleza Bold"/>
                </a:rPr>
                <a:t>TECHNOLOGY CATALOGUE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92630"/>
              <a:ext cx="15605598" cy="3449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50"/>
                </a:lnSpc>
              </a:pPr>
              <a:r>
                <a:rPr lang="en-US" sz="4550">
                  <a:solidFill>
                    <a:srgbClr val="F6E9E1"/>
                  </a:solidFill>
                  <a:latin typeface="Martel Sans Regular"/>
                </a:rPr>
                <a:t>This catalog contains a list of technologies used by bank as a reference in developing solutions and operating bank services. 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022813" y="49588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pSp>
        <p:nvGrpSpPr>
          <p:cNvPr id="8" name="Group 2"/>
          <p:cNvGrpSpPr/>
          <p:nvPr/>
        </p:nvGrpSpPr>
        <p:grpSpPr>
          <a:xfrm>
            <a:off x="-276341" y="403738"/>
            <a:ext cx="7756108" cy="1973702"/>
            <a:chOff x="0" y="0"/>
            <a:chExt cx="2458703" cy="429205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2458703" cy="429205"/>
            </a:xfrm>
            <a:custGeom>
              <a:avLst/>
              <a:gdLst/>
              <a:ahLst/>
              <a:cxnLst/>
              <a:rect l="l" t="t" r="r" b="b"/>
              <a:pathLst>
                <a:path w="2458703" h="429205">
                  <a:moveTo>
                    <a:pt x="0" y="0"/>
                  </a:moveTo>
                  <a:lnTo>
                    <a:pt x="2458703" y="0"/>
                  </a:lnTo>
                  <a:lnTo>
                    <a:pt x="2458703" y="429205"/>
                  </a:lnTo>
                  <a:lnTo>
                    <a:pt x="0" y="429205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10" name="TextBox 5"/>
          <p:cNvSpPr txBox="1"/>
          <p:nvPr/>
        </p:nvSpPr>
        <p:spPr>
          <a:xfrm>
            <a:off x="207218" y="1133087"/>
            <a:ext cx="9796363" cy="810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9"/>
              </a:lnSpc>
            </a:pPr>
            <a:r>
              <a:rPr lang="en-US" sz="8000" u="sng">
                <a:solidFill>
                  <a:srgbClr val="FFFFFF"/>
                </a:solidFill>
                <a:latin typeface="Belleza"/>
              </a:rPr>
              <a:t>WELCOME!</a:t>
            </a:r>
            <a:endParaRPr lang="en-US" sz="6000" u="sng">
              <a:solidFill>
                <a:srgbClr val="FFFFFF"/>
              </a:solidFill>
              <a:latin typeface="Bellez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658567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2614"/>
              </p:ext>
            </p:extLst>
          </p:nvPr>
        </p:nvGraphicFramePr>
        <p:xfrm>
          <a:off x="894121" y="3153370"/>
          <a:ext cx="16365186" cy="5839518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9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940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QA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Apache Maven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3.8.3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3.6.0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Strapi</a:t>
                      </a:r>
                      <a:endParaRPr lang="en-US" sz="14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3.6.8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3.0.5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9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Axios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0.24.0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0.20.0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94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QA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Bootsrap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5.1.3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4.5.2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9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Jest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27.3.1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26.1.0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939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QA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testRail</a:t>
                      </a:r>
                      <a:endParaRPr lang="en-US" sz="1600" err="1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Tesrail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6.x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endParaRPr lang="en-US" sz="18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40931"/>
                  </a:ext>
                </a:extLst>
              </a:tr>
              <a:tr h="729939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Surge</a:t>
                      </a:r>
                      <a:endParaRPr lang="en-US" sz="16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4177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585419"/>
            <a:ext cx="8863881" cy="4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4400">
                <a:solidFill>
                  <a:srgbClr val="F6E9E1"/>
                </a:solidFill>
                <a:ea typeface="+mn-lt"/>
                <a:cs typeface="+mn-lt"/>
              </a:rPr>
              <a:t>TESTING FRAMEWORK</a:t>
            </a:r>
            <a:endParaRPr lang="en-US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04800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758261"/>
            <a:ext cx="17030171" cy="149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DEVELOPMENT SERVICES  </a:t>
            </a:r>
          </a:p>
          <a:p>
            <a:pPr>
              <a:lnSpc>
                <a:spcPts val="5671"/>
              </a:lnSpc>
            </a:pPr>
            <a:endParaRPr lang="en-US" sz="630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8317"/>
              </p:ext>
            </p:extLst>
          </p:nvPr>
        </p:nvGraphicFramePr>
        <p:xfrm>
          <a:off x="894123" y="3231889"/>
          <a:ext cx="16575810" cy="3482873"/>
        </p:xfrm>
        <a:graphic>
          <a:graphicData uri="http://schemas.openxmlformats.org/drawingml/2006/table">
            <a:tbl>
              <a:tblPr/>
              <a:tblGrid>
                <a:gridCol w="2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32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244">
                <a:tc>
                  <a:txBody>
                    <a:bodyPr/>
                    <a:lstStyle/>
                    <a:p>
                      <a:pPr algn="l"/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Code Quality Tools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Sonarqube</a:t>
                      </a:r>
                      <a:endParaRPr lang="en-US" sz="1600" err="1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8.9.9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7.9.0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Eslint</a:t>
                      </a:r>
                      <a:endParaRPr lang="en-US" sz="1600" err="1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77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NPM Audit</a:t>
                      </a:r>
                      <a:endParaRPr lang="en-US" sz="16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07707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94124" y="2604467"/>
            <a:ext cx="10278827" cy="52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8"/>
              </a:lnSpc>
            </a:pPr>
            <a:r>
              <a:rPr lang="en-US" sz="4800">
                <a:solidFill>
                  <a:srgbClr val="F6E9E1"/>
                </a:solidFill>
                <a:latin typeface="Calibri"/>
                <a:ea typeface="Calibri"/>
                <a:cs typeface="Calibri"/>
              </a:rPr>
              <a:t>TESTING FRAMEWORK</a:t>
            </a:r>
            <a:endParaRPr lang="en-US" sz="440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6EDA2-E9F2-7081-0FB0-13BC242A1169}"/>
              </a:ext>
            </a:extLst>
          </p:cNvPr>
          <p:cNvSpPr txBox="1"/>
          <p:nvPr/>
        </p:nvSpPr>
        <p:spPr>
          <a:xfrm>
            <a:off x="973498" y="7224091"/>
            <a:ext cx="10278827" cy="52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8"/>
              </a:lnSpc>
            </a:pPr>
            <a:r>
              <a:rPr lang="en-US" sz="4800">
                <a:solidFill>
                  <a:srgbClr val="F6E9E1"/>
                </a:solidFill>
                <a:latin typeface="Calibri"/>
                <a:ea typeface="Calibri"/>
                <a:cs typeface="Calibri"/>
              </a:rPr>
              <a:t>UTILITIES</a:t>
            </a:r>
            <a:endParaRPr lang="en-US" sz="4400">
              <a:ea typeface="Calibri"/>
              <a:cs typeface="Calibri"/>
            </a:endParaRP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91667169-7670-E37B-1BC9-267CFCFA4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42769"/>
              </p:ext>
            </p:extLst>
          </p:nvPr>
        </p:nvGraphicFramePr>
        <p:xfrm>
          <a:off x="846498" y="7788014"/>
          <a:ext cx="16575810" cy="1498525"/>
        </p:xfrm>
        <a:graphic>
          <a:graphicData uri="http://schemas.openxmlformats.org/drawingml/2006/table">
            <a:tbl>
              <a:tblPr/>
              <a:tblGrid>
                <a:gridCol w="2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5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763">
                <a:tc>
                  <a:txBody>
                    <a:bodyPr/>
                    <a:lstStyle/>
                    <a:p>
                      <a:pPr algn="l"/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</a:p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Postman</a:t>
                      </a:r>
                      <a:endParaRPr lang="en-US" sz="1600" err="1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9.1.2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7,14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59196"/>
              </p:ext>
            </p:extLst>
          </p:nvPr>
        </p:nvGraphicFramePr>
        <p:xfrm>
          <a:off x="894121" y="2892866"/>
          <a:ext cx="16365186" cy="6035066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92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Content Management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Joomla!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Joomla! 3.9.x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Joomla! 3.8.x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25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 Lake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Hortonworks Data Platform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HDP 2.6.4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2.6.x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25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Data Lake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Stack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Stack Pack 7.5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Stack Pack 6.x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20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Curator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v5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204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Cloudera Data Platform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CDP 7.1.5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18945"/>
                  </a:ext>
                </a:extLst>
              </a:tr>
              <a:tr h="689250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(In Memory)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Redis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Redis 5.0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Redis 4.x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20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Memcached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1.5.x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1.4.x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204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Red Hat Data Grid</a:t>
                      </a:r>
                      <a:endParaRPr lang="en-US" sz="18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8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&lt;latest version&gt;</a:t>
                      </a:r>
                      <a:endParaRPr lang="en-US" sz="18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8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8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367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43124" y="901137"/>
            <a:ext cx="17474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2204" y="2272958"/>
            <a:ext cx="11003877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3"/>
              </a:lnSpc>
            </a:pPr>
            <a:r>
              <a:rPr lang="en-US" sz="4000">
                <a:solidFill>
                  <a:srgbClr val="F6E9E1"/>
                </a:solidFill>
                <a:latin typeface="Belleza"/>
              </a:rPr>
              <a:t>DATA SERVICES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27249" y="853512"/>
            <a:ext cx="17347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68"/>
              </p:ext>
            </p:extLst>
          </p:nvPr>
        </p:nvGraphicFramePr>
        <p:xfrm>
          <a:off x="883920" y="3048000"/>
          <a:ext cx="16283850" cy="6688196"/>
        </p:xfrm>
        <a:graphic>
          <a:graphicData uri="http://schemas.openxmlformats.org/drawingml/2006/table">
            <a:tbl>
              <a:tblPr/>
              <a:tblGrid>
                <a:gridCol w="271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3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888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</a:rPr>
                        <a:t>Database (NoSQL)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MongoDB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MongoDB 4.2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MongoDB 3.x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11195"/>
                  </a:ext>
                </a:extLst>
              </a:tr>
              <a:tr h="618884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2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Cassandra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Cassandra 3.11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Cassandra 2.x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6524"/>
                  </a:ext>
                </a:extLst>
              </a:tr>
              <a:tr h="618884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(SQL)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DB2 Database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Produk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Produk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8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PostgreSQL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PostgreSQL 14.x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PostgreSQL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84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(SQL)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DB 400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EQ&gt;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EQ&gt;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8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Hbase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Hbase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1.1.2.2.6.4.0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Hbase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1.1.x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2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jBASE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v5.1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915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Extract Transform Load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InfoSphere DataStage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InfoSphere DataStage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91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Attunity Replicate Enterprise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Attunity Replicate 5.5.0.389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48403" y="2482549"/>
            <a:ext cx="10522964" cy="49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4276">
                <a:solidFill>
                  <a:srgbClr val="F6E9E1"/>
                </a:solidFill>
                <a:latin typeface="Belleza"/>
              </a:rPr>
              <a:t>DATA SERVICES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01835"/>
              </p:ext>
            </p:extLst>
          </p:nvPr>
        </p:nvGraphicFramePr>
        <p:xfrm>
          <a:off x="894122" y="3355125"/>
          <a:ext cx="16365186" cy="4567080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118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18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Extract Transform Load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JasperReports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Airflow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v1.10.9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1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Flink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v1.8.1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 MPP Engine</a:t>
                      </a:r>
                    </a:p>
                  </a:txBody>
                  <a:tcPr marL="0" marR="0" marT="0" marB="0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Pivotal Greenplum</a:t>
                      </a:r>
                      <a:endParaRPr lang="en-US" sz="1600"/>
                    </a:p>
                  </a:txBody>
                  <a:tcPr marT="45721" marB="45721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Pivotal Greenplum 6.11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Pivotal Greenplum 5.11.1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1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Object Storage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Minio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2078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27249" y="885262"/>
            <a:ext cx="16347546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2" y="2613992"/>
            <a:ext cx="11055460" cy="51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3"/>
              </a:lnSpc>
            </a:pPr>
            <a:r>
              <a:rPr lang="en-US" sz="4491">
                <a:solidFill>
                  <a:srgbClr val="F6E9E1"/>
                </a:solidFill>
                <a:latin typeface="Belleza"/>
              </a:rPr>
              <a:t>DATA SERVICES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53950"/>
              </p:ext>
            </p:extLst>
          </p:nvPr>
        </p:nvGraphicFramePr>
        <p:xfrm>
          <a:off x="878246" y="3083366"/>
          <a:ext cx="16365186" cy="2832476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99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 Catalog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Talend Data Catalog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v7.x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6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Development Tools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Talend Open Studio for Data integration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Open Studio for Big Data 6.4.1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43124" y="901137"/>
            <a:ext cx="17474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4" y="2506638"/>
            <a:ext cx="11003877" cy="51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23"/>
              </a:lnSpc>
            </a:pPr>
            <a:r>
              <a:rPr lang="en-US" sz="4471">
                <a:solidFill>
                  <a:srgbClr val="F6E9E1"/>
                </a:solidFill>
                <a:latin typeface="Belleza"/>
              </a:rPr>
              <a:t>DATA SERVICES</a:t>
            </a:r>
          </a:p>
        </p:txBody>
      </p:sp>
    </p:spTree>
    <p:extLst>
      <p:ext uri="{BB962C8B-B14F-4D97-AF65-F5344CB8AC3E}">
        <p14:creationId xmlns:p14="http://schemas.microsoft.com/office/powerpoint/2010/main" val="411518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70419"/>
              </p:ext>
            </p:extLst>
          </p:nvPr>
        </p:nvGraphicFramePr>
        <p:xfrm>
          <a:off x="1028701" y="3525299"/>
          <a:ext cx="16230600" cy="5636629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85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91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(SQL)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SQL Server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SQL Sever 2016, 2017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SQL Server 2014, 2012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191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(SQL)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Community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Community Server 8.0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Community Server 5.7 / 5.6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19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Database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12c Release 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Database 11g Release 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9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Enterprise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Enterprise 8.0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MySQL Enterprise 5.7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01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Database (NoSQL)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etcd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3.4.9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3.4.8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569763"/>
            <a:ext cx="15495452" cy="7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6250">
                <a:solidFill>
                  <a:srgbClr val="F6E9E1"/>
                </a:solidFill>
                <a:latin typeface="Belleza"/>
              </a:rPr>
              <a:t>DATA SERVICES</a:t>
            </a:r>
            <a:endParaRPr lang="en-US" sz="6295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9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7200">
                <a:solidFill>
                  <a:srgbClr val="F6E9E1"/>
                </a:solidFill>
                <a:ea typeface="+mn-lt"/>
                <a:cs typeface="+mn-lt"/>
              </a:rPr>
              <a:t>APPLICATION SERVER &amp; DATA PLATFORM</a:t>
            </a:r>
            <a:endParaRPr lang="en-US" sz="7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89510"/>
              </p:ext>
            </p:extLst>
          </p:nvPr>
        </p:nvGraphicFramePr>
        <p:xfrm>
          <a:off x="1028701" y="3525299"/>
          <a:ext cx="16230600" cy="206887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85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12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Code Repository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Bitbucket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01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Gitlab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v13.12.15-ee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20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</a:rPr>
                        <a:t>XO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417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569763"/>
            <a:ext cx="15495452" cy="7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DEV OPS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9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7200">
                <a:solidFill>
                  <a:srgbClr val="F6E9E1"/>
                </a:solidFill>
                <a:ea typeface="+mn-lt"/>
                <a:cs typeface="+mn-lt"/>
              </a:rPr>
              <a:t>APPLICATION SERVER &amp; DATA PLATFORM</a:t>
            </a:r>
            <a:endParaRPr lang="en-US" sz="7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92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4729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68250"/>
              </p:ext>
            </p:extLst>
          </p:nvPr>
        </p:nvGraphicFramePr>
        <p:xfrm>
          <a:off x="1037969" y="3484438"/>
          <a:ext cx="16230600" cy="555440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08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882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Server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Tomcat (Linux)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Tomcat 9.0.x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Tomcat 8.5.x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764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Server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JBoss Enterprise Application Platform (Linux)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JBoss Enterprise Application Platform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JBoss Enterprise Application Platform 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43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webOTX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WebOTX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43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File / Print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AjaXplorer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/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Pydio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Pydio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AjaXplorer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438374" y="901137"/>
            <a:ext cx="1737942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2" y="2623518"/>
            <a:ext cx="12331323" cy="582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9"/>
              </a:lnSpc>
            </a:pPr>
            <a:r>
              <a:rPr lang="en-US" sz="5012">
                <a:solidFill>
                  <a:srgbClr val="F6E9E1"/>
                </a:solidFill>
                <a:latin typeface="Belleza"/>
              </a:rPr>
              <a:t>DISTRIBUTED SERVICES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15573"/>
              </p:ext>
            </p:extLst>
          </p:nvPr>
        </p:nvGraphicFramePr>
        <p:xfrm>
          <a:off x="894122" y="3193794"/>
          <a:ext cx="16365186" cy="6162682"/>
        </p:xfrm>
        <a:graphic>
          <a:graphicData uri="http://schemas.openxmlformats.org/drawingml/2006/table">
            <a:tbl>
              <a:tblPr/>
              <a:tblGrid>
                <a:gridCol w="272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36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244">
                <a:tc rowSpan="9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Analytics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SAS Enterprise Miner / Analytics Pro Desktop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SAS EM 13.x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SAS EM 12.x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6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SAS Office Analytics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SAS Office Analytics Server 7.4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Appsflyer</a:t>
                      </a:r>
                      <a:endParaRPr lang="en-US" sz="14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4.x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6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Google Analytics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244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Analytics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Powercurve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Strategy Management Server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1,13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24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Customer Management Design Studio / PCCM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1,13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24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Powercurve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Customer Management Server - Runtime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2,13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811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Powercurve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Customer Management Server - Decision Agent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version)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811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Powercurve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Customer Management Server -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Decsion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Analytics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version)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27249" y="932887"/>
            <a:ext cx="16474546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4" y="2585418"/>
            <a:ext cx="8863881" cy="41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3602">
                <a:solidFill>
                  <a:srgbClr val="F6E9E1"/>
                </a:solidFill>
                <a:latin typeface="Belleza"/>
              </a:rPr>
              <a:t>INFORMATION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31892" y="12060"/>
            <a:ext cx="7756108" cy="1345020"/>
            <a:chOff x="0" y="0"/>
            <a:chExt cx="2458703" cy="4292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8703" cy="429205"/>
            </a:xfrm>
            <a:custGeom>
              <a:avLst/>
              <a:gdLst/>
              <a:ahLst/>
              <a:cxnLst/>
              <a:rect l="l" t="t" r="r" b="b"/>
              <a:pathLst>
                <a:path w="2458703" h="429205">
                  <a:moveTo>
                    <a:pt x="0" y="0"/>
                  </a:moveTo>
                  <a:lnTo>
                    <a:pt x="2458703" y="0"/>
                  </a:lnTo>
                  <a:lnTo>
                    <a:pt x="2458703" y="429205"/>
                  </a:lnTo>
                  <a:lnTo>
                    <a:pt x="0" y="429205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16969" y="-252204"/>
            <a:ext cx="6056897" cy="10732181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5" name="TextBox 5"/>
          <p:cNvSpPr txBox="1"/>
          <p:nvPr/>
        </p:nvSpPr>
        <p:spPr>
          <a:xfrm>
            <a:off x="10681769" y="307663"/>
            <a:ext cx="9796363" cy="1490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9"/>
              </a:lnSpc>
            </a:pPr>
            <a:r>
              <a:rPr lang="en-US" sz="5400">
                <a:solidFill>
                  <a:srgbClr val="FFFFFF"/>
                </a:solidFill>
                <a:latin typeface="Belleza"/>
              </a:rPr>
              <a:t>TABLE OF CONTENTS</a:t>
            </a:r>
          </a:p>
          <a:p>
            <a:pPr>
              <a:lnSpc>
                <a:spcPts val="5959"/>
              </a:lnSpc>
              <a:spcBef>
                <a:spcPct val="0"/>
              </a:spcBef>
            </a:pPr>
            <a:endParaRPr lang="en-US" sz="4254">
              <a:solidFill>
                <a:srgbClr val="FFFFFF"/>
              </a:solidFill>
              <a:latin typeface="Bellez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3137500" y="417275"/>
            <a:ext cx="9627997" cy="927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F6E9E1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  <a:p>
            <a:pPr algn="r">
              <a:lnSpc>
                <a:spcPts val="7200"/>
              </a:lnSpc>
            </a:pPr>
            <a:endParaRPr lang="en-US" sz="8000">
              <a:solidFill>
                <a:srgbClr val="F6E9E1">
                  <a:alpha val="9804"/>
                </a:srgbClr>
              </a:solidFill>
              <a:latin typeface="Belleza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902971" y="1599973"/>
            <a:ext cx="16781429" cy="8327115"/>
            <a:chOff x="0" y="0"/>
            <a:chExt cx="3461194" cy="17174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61195" cy="1717480"/>
            </a:xfrm>
            <a:custGeom>
              <a:avLst/>
              <a:gdLst/>
              <a:ahLst/>
              <a:cxnLst/>
              <a:rect l="l" t="t" r="r" b="b"/>
              <a:pathLst>
                <a:path w="3461195" h="1717480">
                  <a:moveTo>
                    <a:pt x="0" y="0"/>
                  </a:moveTo>
                  <a:lnTo>
                    <a:pt x="3461195" y="0"/>
                  </a:lnTo>
                  <a:lnTo>
                    <a:pt x="3461195" y="1717480"/>
                  </a:lnTo>
                  <a:lnTo>
                    <a:pt x="0" y="1717480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136468" y="1718419"/>
            <a:ext cx="16309772" cy="8080901"/>
            <a:chOff x="0" y="0"/>
            <a:chExt cx="3652904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2905" cy="1913890"/>
            </a:xfrm>
            <a:custGeom>
              <a:avLst/>
              <a:gdLst/>
              <a:ahLst/>
              <a:cxnLst/>
              <a:rect l="l" t="t" r="r" b="b"/>
              <a:pathLst>
                <a:path w="3652905" h="1913890">
                  <a:moveTo>
                    <a:pt x="0" y="0"/>
                  </a:moveTo>
                  <a:lnTo>
                    <a:pt x="3652905" y="0"/>
                  </a:lnTo>
                  <a:lnTo>
                    <a:pt x="365290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E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337540" y="1343036"/>
            <a:ext cx="13822700" cy="10246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680" lvl="1"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hlinkClick r:id="rId2" action="ppaction://hlinksldjump"/>
              </a:rPr>
              <a:t>Change Log</a:t>
            </a: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360680" lvl="1"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hlinkClick r:id="rId3" action="ppaction://hlinksldjump"/>
              </a:rPr>
              <a:t>Infographic</a:t>
            </a: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hlinkClick r:id="rId4" action="ppaction://hlinksldjump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hlinkClick r:id="rId4" action="ppaction://hlinksldjump"/>
              </a:rPr>
              <a:t>Technology Adoption Criteria</a:t>
            </a:r>
            <a:endParaRPr lang="en-US" sz="3600" u="sng">
              <a:solidFill>
                <a:srgbClr val="000000"/>
              </a:solidFill>
              <a:latin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hlinkClick r:id="rId5" action="ppaction://hlinksldjump"/>
              </a:rPr>
              <a:t>IT Service Support Type</a:t>
            </a: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hlinkClick r:id="rId6" action="ppaction://hlinksldjump"/>
              </a:rPr>
              <a:t>Technology domain</a:t>
            </a:r>
            <a:endParaRPr lang="en-US" sz="3600" u="sng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hlinkClick r:id="rId7" action="ppaction://hlinksldjump"/>
              </a:rPr>
              <a:t>Technology List</a:t>
            </a: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360680" lvl="1"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hlinkClick r:id="rId8" action="ppaction://hlinksldjump"/>
              </a:rPr>
              <a:t>Deprecated Technology List</a:t>
            </a: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720725" lvl="1" indent="-360045" algn="just">
              <a:lnSpc>
                <a:spcPts val="4676"/>
              </a:lnSpc>
              <a:buFont typeface="Arial"/>
              <a:buChar char="•"/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lnSpc>
                <a:spcPts val="4676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AutoShape 2" descr="https://powerpoint.officeapps.live.com/pods/GetClipboardImage.ashx?Id=ff919edf-9247-4649-b25b-c516fa61f1cb&amp;DC=PSG4&amp;pkey=76703094-6fb5-49b8-baa9-4d884390c5ba&amp;wdwaccluster=PSG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https://powerpoint.officeapps.live.com/pods/GetClipboardImage.ashx?Id=ff919edf-9247-4649-b25b-c516fa61f1cb&amp;DC=PSG4&amp;pkey=76703094-6fb5-49b8-baa9-4d884390c5ba&amp;wdwaccluster=PSG4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32751"/>
              </p:ext>
            </p:extLst>
          </p:nvPr>
        </p:nvGraphicFramePr>
        <p:xfrm>
          <a:off x="814035" y="3117375"/>
          <a:ext cx="16556556" cy="6339683"/>
        </p:xfrm>
        <a:graphic>
          <a:graphicData uri="http://schemas.openxmlformats.org/drawingml/2006/table">
            <a:tbl>
              <a:tblPr/>
              <a:tblGrid>
                <a:gridCol w="275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30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9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Business Intelligence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Tableau Server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Tableau Server 2019.40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>
                          <a:latin typeface="Martel Sans Regular Bold"/>
                        </a:rPr>
                        <a:t>Tableau Server 2019.40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079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Business Intelligence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Tableau Desktop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Tableau Desktop 2019.x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Tableau Desktop 10.x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94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AtScale</a:t>
                      </a:r>
                      <a:endParaRPr lang="en-US" sz="14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 err="1">
                          <a:latin typeface="Martel Sans Regular Bold"/>
                        </a:rPr>
                        <a:t>AtScale</a:t>
                      </a:r>
                      <a:r>
                        <a:rPr lang="en-US" sz="1600" b="0" i="0" u="none" strike="noStrike" noProof="0">
                          <a:latin typeface="Martel Sans Regular Bold"/>
                        </a:rPr>
                        <a:t> Release 2020.2.3.1739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err="1">
                          <a:latin typeface="Martel Sans Regular Bold"/>
                        </a:rPr>
                        <a:t>AtScale</a:t>
                      </a:r>
                      <a:r>
                        <a:rPr lang="en-US" sz="1600" b="0" i="0" u="none" strike="noStrike" noProof="0">
                          <a:latin typeface="Martel Sans Regular Bold"/>
                        </a:rPr>
                        <a:t> Release 2020.2.3.1739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2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Master Data Management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Simian Master Data Management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v1.0.0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92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Real-Time Financial Market Data 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Refinitiv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/>
                        <a:t>Revinitiv</a:t>
                      </a:r>
                      <a:r>
                        <a:rPr lang="en-US" sz="1800" b="0" i="0" u="none" strike="noStrike" noProof="0"/>
                        <a:t> Workspace 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14155"/>
                  </a:ext>
                </a:extLst>
              </a:tr>
              <a:tr h="966977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Bloomberg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Bloomberg Anywhere GA Version</a:t>
                      </a:r>
                      <a:endParaRPr lang="en-US" sz="18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7892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84374" y="885262"/>
            <a:ext cx="16585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4" y="2585418"/>
            <a:ext cx="8863881" cy="4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4400">
                <a:solidFill>
                  <a:srgbClr val="F6E9E1"/>
                </a:solidFill>
                <a:latin typeface="Belleza"/>
              </a:rPr>
              <a:t>INFORMATION SERVICES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3251"/>
              </p:ext>
            </p:extLst>
          </p:nvPr>
        </p:nvGraphicFramePr>
        <p:xfrm>
          <a:off x="814035" y="3117375"/>
          <a:ext cx="16556556" cy="1826158"/>
        </p:xfrm>
        <a:graphic>
          <a:graphicData uri="http://schemas.openxmlformats.org/drawingml/2006/table">
            <a:tbl>
              <a:tblPr/>
              <a:tblGrid>
                <a:gridCol w="275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30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Enterprise Content Management </a:t>
                      </a:r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Springlake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V6 R4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84374" y="885262"/>
            <a:ext cx="16585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4" y="2585418"/>
            <a:ext cx="8863881" cy="4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4400">
                <a:solidFill>
                  <a:srgbClr val="F6E9E1"/>
                </a:solidFill>
                <a:latin typeface="Belleza"/>
              </a:rPr>
              <a:t>INFORMATION SERVICES</a:t>
            </a:r>
          </a:p>
        </p:txBody>
      </p:sp>
    </p:spTree>
    <p:extLst>
      <p:ext uri="{BB962C8B-B14F-4D97-AF65-F5344CB8AC3E}">
        <p14:creationId xmlns:p14="http://schemas.microsoft.com/office/powerpoint/2010/main" val="209409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77945"/>
              </p:ext>
            </p:extLst>
          </p:nvPr>
        </p:nvGraphicFramePr>
        <p:xfrm>
          <a:off x="1158926" y="3612572"/>
          <a:ext cx="15970152" cy="5788434"/>
        </p:xfrm>
        <a:graphic>
          <a:graphicData uri="http://schemas.openxmlformats.org/drawingml/2006/table">
            <a:tbl>
              <a:tblPr/>
              <a:tblGrid>
                <a:gridCol w="266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1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1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1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738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387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Messaging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FCM (Firebase Cloud Messaging)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FCM SDK 20.0.x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41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Messaging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Mailchimp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41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NexMo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41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Urban Airship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41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Email, SMS, Chat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Twilio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PaaS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3732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279624" y="885262"/>
            <a:ext cx="17268296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633044"/>
            <a:ext cx="13427691" cy="63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9"/>
              </a:lnSpc>
            </a:pPr>
            <a:r>
              <a:rPr lang="en-US" sz="5454">
                <a:solidFill>
                  <a:srgbClr val="F6E9E1"/>
                </a:solidFill>
                <a:latin typeface="Belleza"/>
              </a:rPr>
              <a:t>MESSAGING SERVICES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92701"/>
              </p:ext>
            </p:extLst>
          </p:nvPr>
        </p:nvGraphicFramePr>
        <p:xfrm>
          <a:off x="1073479" y="3391413"/>
          <a:ext cx="16014048" cy="4905748"/>
        </p:xfrm>
        <a:graphic>
          <a:graphicData uri="http://schemas.openxmlformats.org/drawingml/2006/table">
            <a:tbl>
              <a:tblPr/>
              <a:tblGrid>
                <a:gridCol w="266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9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9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64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4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CI/CD Engine</a:t>
                      </a:r>
                      <a:endParaRPr lang="en-US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Fastlane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80194"/>
                  </a:ext>
                </a:extLst>
              </a:tr>
              <a:tr h="12264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Integration Services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Fimi &amp; Flora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Fimi 4.2.1.3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Fimi 4.2.1.3 2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4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Log Monitoring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Filebeat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/>
                        <a:t>v7.11</a:t>
                      </a:r>
                      <a:endParaRPr lang="en-US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v6.6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230728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27249" y="901137"/>
            <a:ext cx="17220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1" y="2623517"/>
            <a:ext cx="11984016" cy="58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2"/>
              </a:lnSpc>
            </a:pPr>
            <a:r>
              <a:rPr lang="en-US" sz="4850">
                <a:solidFill>
                  <a:srgbClr val="F6E9E1"/>
                </a:solidFill>
                <a:latin typeface="Belleza"/>
              </a:rPr>
              <a:t>MONITORING</a:t>
            </a:r>
            <a:endParaRPr lang="en-US" sz="4868">
              <a:solidFill>
                <a:srgbClr val="F6E9E1"/>
              </a:solidFill>
              <a:latin typeface="Bellez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10256"/>
              </p:ext>
            </p:extLst>
          </p:nvPr>
        </p:nvGraphicFramePr>
        <p:xfrm>
          <a:off x="1028701" y="3532489"/>
          <a:ext cx="16230600" cy="4972874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056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567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Monitoring &amp; Control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New relic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3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"/>
                        </a:rPr>
                        <a:t>Monitoring &amp; Control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Splunk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93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bugsnaq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93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Papertrail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9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QA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Dynatrace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OneAgent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v1.2.04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623518"/>
            <a:ext cx="12708752" cy="61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7"/>
              </a:lnSpc>
            </a:pPr>
            <a:r>
              <a:rPr lang="en-US" sz="5150">
                <a:solidFill>
                  <a:srgbClr val="F6E9E1"/>
                </a:solidFill>
                <a:latin typeface="Belleza"/>
              </a:rPr>
              <a:t>MONITORING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4272" y="712597"/>
            <a:ext cx="15506171" cy="173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300">
                <a:solidFill>
                  <a:srgbClr val="F6E9E1"/>
                </a:solidFill>
                <a:ea typeface="+mn-lt"/>
                <a:cs typeface="+mn-lt"/>
              </a:rPr>
              <a:t>APPLICATION SERVER &amp; DATA PLATFORM</a:t>
            </a:r>
            <a:endParaRPr lang="en-US" sz="6300">
              <a:ea typeface="+mn-lt"/>
              <a:cs typeface="+mn-lt"/>
            </a:endParaRPr>
          </a:p>
          <a:p>
            <a:pPr>
              <a:lnSpc>
                <a:spcPts val="5671"/>
              </a:lnSpc>
            </a:pPr>
            <a:endParaRPr lang="en-US" sz="6300">
              <a:solidFill>
                <a:srgbClr val="F6E9E1"/>
              </a:solidFill>
              <a:latin typeface="Bellez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 dirty="0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 dirty="0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 dirty="0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23451"/>
              </p:ext>
            </p:extLst>
          </p:nvPr>
        </p:nvGraphicFramePr>
        <p:xfrm>
          <a:off x="1028701" y="3590927"/>
          <a:ext cx="16230600" cy="5666831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580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675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Monitoring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Dynatrace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AppMon</a:t>
                      </a:r>
                      <a:endParaRPr lang="en-US" sz="1600" err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7,2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67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Monitoring</a:t>
                      </a:r>
                      <a:endParaRPr lang="en-US" sz="11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Synthetic Monitoring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367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Heimdall (Unified Monitoring)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633043"/>
            <a:ext cx="13765922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3"/>
              </a:lnSpc>
            </a:pPr>
            <a:r>
              <a:rPr lang="en-US" sz="5550">
                <a:solidFill>
                  <a:srgbClr val="F6E9E1"/>
                </a:solidFill>
                <a:latin typeface="Belleza"/>
              </a:rPr>
              <a:t>MONITORING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6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0">
                <a:solidFill>
                  <a:srgbClr val="F6E9E1"/>
                </a:solidFill>
                <a:latin typeface="Calibri"/>
                <a:ea typeface="Calibri"/>
                <a:cs typeface="Calibri"/>
              </a:rPr>
              <a:t>APPLICATION SERVER &amp; DATA PLATFORM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528"/>
              </p:ext>
            </p:extLst>
          </p:nvPr>
        </p:nvGraphicFramePr>
        <p:xfrm>
          <a:off x="1037969" y="3390900"/>
          <a:ext cx="16230600" cy="5761431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9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4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Core Banking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Misys Bank Fusion Equation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Misys Bank Fusion Equation 4.x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23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Core Banking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Temenos T24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Temenos T24 Transact 8.x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2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Websphere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MQ for AS400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v9.x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695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Debt Collection &amp; Recovery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Exus Financial Suite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6,1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Fraud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 Bold"/>
                        </a:rPr>
                        <a:t>Managament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Simility</a:t>
                      </a:r>
                      <a:endParaRPr lang="en-US" sz="14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4,7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876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Mobile Banking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SAP Brand Mobiliser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5.1.x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37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SAP Money Mobiliser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1.3.x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43124" y="932887"/>
            <a:ext cx="166491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1077" y="2579068"/>
            <a:ext cx="13585806" cy="64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67"/>
              </a:lnSpc>
            </a:pPr>
            <a:r>
              <a:rPr lang="en-US" sz="5518">
                <a:solidFill>
                  <a:srgbClr val="F6E9E1"/>
                </a:solidFill>
                <a:latin typeface="Belleza"/>
              </a:rPr>
              <a:t>TRANSACTION SERVICES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5992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4933"/>
              </p:ext>
            </p:extLst>
          </p:nvPr>
        </p:nvGraphicFramePr>
        <p:xfrm>
          <a:off x="814035" y="3117375"/>
          <a:ext cx="16556556" cy="2587394"/>
        </p:xfrm>
        <a:graphic>
          <a:graphicData uri="http://schemas.openxmlformats.org/drawingml/2006/table">
            <a:tbl>
              <a:tblPr/>
              <a:tblGrid>
                <a:gridCol w="275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12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Core Banking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CMS Card Zone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 err="1"/>
                        <a:t>Cardzone</a:t>
                      </a:r>
                      <a:r>
                        <a:rPr lang="en-US" sz="2000" b="0" i="0" u="none" strike="noStrike" noProof="0"/>
                        <a:t> CMS v3.4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0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Fraud Management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GBG Predator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Predator 5.3.0.x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76047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84374" y="885262"/>
            <a:ext cx="16585671" cy="76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APPLICATION SERVER &amp; DATA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24" y="2585418"/>
            <a:ext cx="8863881" cy="4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4400">
                <a:solidFill>
                  <a:srgbClr val="F6E9E1"/>
                </a:solidFill>
                <a:ea typeface="+mn-lt"/>
                <a:cs typeface="+mn-lt"/>
              </a:rPr>
              <a:t>TRANSACTION SERVICES</a:t>
            </a:r>
            <a:endParaRPr lang="en-US">
              <a:ea typeface="+mn-lt"/>
              <a:cs typeface="+mn-lt"/>
            </a:endParaRP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0A04785-5B7D-4413-1B2C-BFB7A0DF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84214"/>
              </p:ext>
            </p:extLst>
          </p:nvPr>
        </p:nvGraphicFramePr>
        <p:xfrm>
          <a:off x="844514" y="6896895"/>
          <a:ext cx="16556556" cy="2587395"/>
        </p:xfrm>
        <a:graphic>
          <a:graphicData uri="http://schemas.openxmlformats.org/drawingml/2006/table">
            <a:tbl>
              <a:tblPr/>
              <a:tblGrid>
                <a:gridCol w="275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12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Productivity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>
                          <a:solidFill>
                            <a:srgbClr val="000000"/>
                          </a:solidFill>
                          <a:latin typeface="Martel Sans Regular"/>
                        </a:rPr>
                        <a:t>Sharepoint</a:t>
                      </a:r>
                      <a:endParaRPr lang="en-US" sz="20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Sharepoint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 2013</a:t>
                      </a:r>
                      <a:endParaRPr lang="en-US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0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Utilities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Flexi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latin typeface="Martel Sans Regular"/>
                        </a:rPr>
                        <a:t> Layout Studio</a:t>
                      </a:r>
                      <a:endParaRPr lang="en-US" sz="20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/>
                        <a:t>A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/>
                        <a:t>v11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v11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63663"/>
                  </a:ext>
                </a:extLst>
              </a:tr>
            </a:tbl>
          </a:graphicData>
        </a:graphic>
      </p:graphicFrame>
      <p:sp>
        <p:nvSpPr>
          <p:cNvPr id="14" name="TextBox 12">
            <a:extLst>
              <a:ext uri="{FF2B5EF4-FFF2-40B4-BE49-F238E27FC236}">
                <a16:creationId xmlns:a16="http://schemas.microsoft.com/office/drawing/2014/main" id="{6ECE83AA-40DB-69F6-5F33-D04225D44379}"/>
              </a:ext>
            </a:extLst>
          </p:cNvPr>
          <p:cNvSpPr txBox="1"/>
          <p:nvPr/>
        </p:nvSpPr>
        <p:spPr>
          <a:xfrm>
            <a:off x="833164" y="6395418"/>
            <a:ext cx="8863881" cy="45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4400">
                <a:solidFill>
                  <a:srgbClr val="F6E9E1"/>
                </a:solidFill>
                <a:ea typeface="+mn-lt"/>
                <a:cs typeface="+mn-lt"/>
              </a:rPr>
              <a:t>DOCUMENT COLLABORATION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18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30455"/>
              </p:ext>
            </p:extLst>
          </p:nvPr>
        </p:nvGraphicFramePr>
        <p:xfrm>
          <a:off x="1028701" y="3525299"/>
          <a:ext cx="16230600" cy="206887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85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12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Code Repository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Bitbucket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01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 err="1">
                          <a:solidFill>
                            <a:srgbClr val="000000"/>
                          </a:solidFill>
                          <a:latin typeface="Martel Sans Regular"/>
                        </a:rPr>
                        <a:t>Gitlab</a:t>
                      </a:r>
                      <a:endParaRPr lang="en-US" sz="20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v10.8.7-ee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20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</a:rPr>
                        <a:t>XO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417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569763"/>
            <a:ext cx="15495452" cy="7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DEV OPS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9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7200">
                <a:solidFill>
                  <a:srgbClr val="F6E9E1"/>
                </a:solidFill>
                <a:ea typeface="+mn-lt"/>
                <a:cs typeface="+mn-lt"/>
              </a:rPr>
              <a:t>APPLICATION SERVER &amp; DATA PLATFORM</a:t>
            </a:r>
            <a:endParaRPr lang="en-US" sz="7200">
              <a:ea typeface="Calibri"/>
              <a:cs typeface="Calibri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32945173-5C66-EB43-6A8D-64903E80F048}"/>
              </a:ext>
            </a:extLst>
          </p:cNvPr>
          <p:cNvSpPr txBox="1"/>
          <p:nvPr/>
        </p:nvSpPr>
        <p:spPr>
          <a:xfrm>
            <a:off x="1107484" y="6425898"/>
            <a:ext cx="8863881" cy="490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5400">
                <a:solidFill>
                  <a:srgbClr val="F6E9E1"/>
                </a:solidFill>
                <a:ea typeface="+mn-lt"/>
                <a:cs typeface="+mn-lt"/>
              </a:rPr>
              <a:t>CRM</a:t>
            </a:r>
            <a:endParaRPr lang="en-US" sz="5400">
              <a:ea typeface="+mn-lt"/>
              <a:cs typeface="+mn-lt"/>
            </a:endParaRP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D7AFC598-6FF5-A2FA-0367-CBD55608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8977"/>
              </p:ext>
            </p:extLst>
          </p:nvPr>
        </p:nvGraphicFramePr>
        <p:xfrm>
          <a:off x="1027394" y="6896895"/>
          <a:ext cx="16556556" cy="1674316"/>
        </p:xfrm>
        <a:graphic>
          <a:graphicData uri="http://schemas.openxmlformats.org/drawingml/2006/table">
            <a:tbl>
              <a:tblPr/>
              <a:tblGrid>
                <a:gridCol w="275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9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12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CRM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Dynamix CRM 365</a:t>
                      </a:r>
                      <a:endParaRPr lang="en-US" sz="2000" err="1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Microsoft Dynamics 365</a:t>
                      </a:r>
                      <a:endParaRPr lang="en-US" sz="20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53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07764"/>
              </p:ext>
            </p:extLst>
          </p:nvPr>
        </p:nvGraphicFramePr>
        <p:xfrm>
          <a:off x="811011" y="3117148"/>
          <a:ext cx="16684512" cy="6017232"/>
        </p:xfrm>
        <a:graphic>
          <a:graphicData uri="http://schemas.openxmlformats.org/drawingml/2006/table">
            <a:tbl>
              <a:tblPr/>
              <a:tblGrid>
                <a:gridCol w="278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0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56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Browser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Mozilla Firefox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&lt;latest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Firefox ESR 45.x.x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1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Browser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Safari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&lt;latest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Safari 13.x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Chrome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v77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v104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Edge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92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Outlook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MS Office&gt;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MS Office&gt;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Mozilla Thunderbird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&lt;latest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Mozilla Thunderbird 68.2.x ESR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51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Outlook for mac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MS Office&gt;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MS Office&gt;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4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7-Zip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7-Zip 19.x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7-Zip 16.x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4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Adobe Acrobat Reader DC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v21x, v17x, v11x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v10.x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2491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Zoom Meetings</a:t>
                      </a:r>
                      <a:endParaRPr lang="en-US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57447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3" y="2306612"/>
            <a:ext cx="14479966" cy="68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94"/>
              </a:lnSpc>
            </a:pPr>
            <a:r>
              <a:rPr lang="en-US" sz="5883">
                <a:solidFill>
                  <a:srgbClr val="F6E9E1"/>
                </a:solidFill>
                <a:latin typeface="Belleza"/>
              </a:rPr>
              <a:t>CLIENT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76341" y="-2225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3" name="TextBox 3"/>
          <p:cNvSpPr txBox="1"/>
          <p:nvPr/>
        </p:nvSpPr>
        <p:spPr>
          <a:xfrm>
            <a:off x="-2369161" y="-139485"/>
            <a:ext cx="7474561" cy="1019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chemeClr val="bg2">
                    <a:lumMod val="90000"/>
                  </a:scheme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555102" y="2112506"/>
            <a:ext cx="11704199" cy="4071488"/>
            <a:chOff x="0" y="-2971448"/>
            <a:chExt cx="15605598" cy="54286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2971448"/>
              <a:ext cx="15605598" cy="1008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70"/>
                </a:lnSpc>
              </a:pPr>
              <a:r>
                <a:rPr lang="en-US" sz="5870">
                  <a:solidFill>
                    <a:srgbClr val="F6E9E1"/>
                  </a:solidFill>
                  <a:latin typeface="Belleza Bold"/>
                </a:rPr>
                <a:t>TECHNOLOGY CATALOGUE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92630"/>
              <a:ext cx="15605598" cy="3449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50"/>
                </a:lnSpc>
              </a:pPr>
              <a:r>
                <a:rPr lang="en-US" sz="4550">
                  <a:solidFill>
                    <a:srgbClr val="F6E9E1"/>
                  </a:solidFill>
                  <a:latin typeface="Martel Sans Regular"/>
                </a:rPr>
                <a:t>This catalog contains a list of technologies used by bank as a reference in developing solutions and operating bank services. 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022813" y="49588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9" name="AutoShape 2"/>
          <p:cNvSpPr/>
          <p:nvPr/>
        </p:nvSpPr>
        <p:spPr>
          <a:xfrm>
            <a:off x="5105400" y="-121765"/>
            <a:ext cx="13182600" cy="10732181"/>
          </a:xfrm>
          <a:prstGeom prst="rect">
            <a:avLst/>
          </a:prstGeom>
          <a:solidFill>
            <a:srgbClr val="F7862A"/>
          </a:solidFill>
        </p:spPr>
      </p:sp>
      <p:grpSp>
        <p:nvGrpSpPr>
          <p:cNvPr id="10" name="Group 2"/>
          <p:cNvGrpSpPr/>
          <p:nvPr/>
        </p:nvGrpSpPr>
        <p:grpSpPr>
          <a:xfrm>
            <a:off x="-276341" y="403738"/>
            <a:ext cx="7756108" cy="1973702"/>
            <a:chOff x="0" y="0"/>
            <a:chExt cx="2458703" cy="429205"/>
          </a:xfrm>
        </p:grpSpPr>
        <p:sp>
          <p:nvSpPr>
            <p:cNvPr id="11" name="Freeform 3"/>
            <p:cNvSpPr/>
            <p:nvPr/>
          </p:nvSpPr>
          <p:spPr>
            <a:xfrm>
              <a:off x="0" y="0"/>
              <a:ext cx="2458703" cy="429205"/>
            </a:xfrm>
            <a:custGeom>
              <a:avLst/>
              <a:gdLst/>
              <a:ahLst/>
              <a:cxnLst/>
              <a:rect l="l" t="t" r="r" b="b"/>
              <a:pathLst>
                <a:path w="2458703" h="429205">
                  <a:moveTo>
                    <a:pt x="0" y="0"/>
                  </a:moveTo>
                  <a:lnTo>
                    <a:pt x="2458703" y="0"/>
                  </a:lnTo>
                  <a:lnTo>
                    <a:pt x="2458703" y="429205"/>
                  </a:lnTo>
                  <a:lnTo>
                    <a:pt x="0" y="429205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14" name="TextBox 5"/>
          <p:cNvSpPr txBox="1"/>
          <p:nvPr/>
        </p:nvSpPr>
        <p:spPr>
          <a:xfrm>
            <a:off x="207218" y="1133087"/>
            <a:ext cx="9796363" cy="810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9"/>
              </a:lnSpc>
            </a:pPr>
            <a:r>
              <a:rPr lang="en-US" sz="7200" u="sng">
                <a:solidFill>
                  <a:srgbClr val="FFFFFF"/>
                </a:solidFill>
                <a:latin typeface="Belleza"/>
              </a:rPr>
              <a:t>CHANGE LOG</a:t>
            </a:r>
            <a:endParaRPr lang="en-US" sz="5400" u="sng">
              <a:solidFill>
                <a:srgbClr val="FFFFFF"/>
              </a:solidFill>
              <a:latin typeface="Belleza"/>
            </a:endParaRPr>
          </a:p>
        </p:txBody>
      </p:sp>
      <p:sp>
        <p:nvSpPr>
          <p:cNvPr id="15" name="AutoShape 2"/>
          <p:cNvSpPr/>
          <p:nvPr/>
        </p:nvSpPr>
        <p:spPr>
          <a:xfrm>
            <a:off x="207217" y="2673043"/>
            <a:ext cx="17586107" cy="7465685"/>
          </a:xfrm>
          <a:prstGeom prst="rect">
            <a:avLst/>
          </a:prstGeom>
          <a:solidFill>
            <a:srgbClr val="1A3D0E"/>
          </a:solidFill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8EF1DB8-58CD-5393-9427-1EA7F0E1B326}"/>
              </a:ext>
            </a:extLst>
          </p:cNvPr>
          <p:cNvSpPr txBox="1"/>
          <p:nvPr/>
        </p:nvSpPr>
        <p:spPr>
          <a:xfrm>
            <a:off x="490151" y="2924117"/>
            <a:ext cx="9796363" cy="78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9"/>
              </a:lnSpc>
            </a:pPr>
            <a:r>
              <a:rPr lang="en-US" sz="5400" u="sng" dirty="0">
                <a:solidFill>
                  <a:srgbClr val="FFFFFF"/>
                </a:solidFill>
                <a:latin typeface="Belleza"/>
              </a:rPr>
              <a:t>Newly Added Technology: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97E0A5-415A-D715-BF24-A00185FF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93751"/>
              </p:ext>
            </p:extLst>
          </p:nvPr>
        </p:nvGraphicFramePr>
        <p:xfrm>
          <a:off x="532737" y="3875597"/>
          <a:ext cx="13552710" cy="128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213">
                  <a:extLst>
                    <a:ext uri="{9D8B030D-6E8A-4147-A177-3AD203B41FA5}">
                      <a16:colId xmlns:a16="http://schemas.microsoft.com/office/drawing/2014/main" val="1974781729"/>
                    </a:ext>
                  </a:extLst>
                </a:gridCol>
                <a:gridCol w="3592285">
                  <a:extLst>
                    <a:ext uri="{9D8B030D-6E8A-4147-A177-3AD203B41FA5}">
                      <a16:colId xmlns:a16="http://schemas.microsoft.com/office/drawing/2014/main" val="3960095802"/>
                    </a:ext>
                  </a:extLst>
                </a:gridCol>
                <a:gridCol w="3701141">
                  <a:extLst>
                    <a:ext uri="{9D8B030D-6E8A-4147-A177-3AD203B41FA5}">
                      <a16:colId xmlns:a16="http://schemas.microsoft.com/office/drawing/2014/main" val="3621299761"/>
                    </a:ext>
                  </a:extLst>
                </a:gridCol>
                <a:gridCol w="3946071">
                  <a:extLst>
                    <a:ext uri="{9D8B030D-6E8A-4147-A177-3AD203B41FA5}">
                      <a16:colId xmlns:a16="http://schemas.microsoft.com/office/drawing/2014/main" val="3901037654"/>
                    </a:ext>
                  </a:extLst>
                </a:gridCol>
              </a:tblGrid>
              <a:tr h="5500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TECH_ID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TECH_NAME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OWNER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VERSION_N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70146"/>
                  </a:ext>
                </a:extLst>
              </a:tr>
              <a:tr h="739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in-itg-soa-016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Axway Policy Studio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 INTEGRATION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2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96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04824"/>
              </p:ext>
            </p:extLst>
          </p:nvPr>
        </p:nvGraphicFramePr>
        <p:xfrm>
          <a:off x="979095" y="2858975"/>
          <a:ext cx="16329816" cy="6819551"/>
        </p:xfrm>
        <a:graphic>
          <a:graphicData uri="http://schemas.openxmlformats.org/drawingml/2006/table">
            <a:tbl>
              <a:tblPr/>
              <a:tblGrid>
                <a:gridCol w="27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1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1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92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16">
                <a:tc rowSpan="10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 2019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 2013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Project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Project 2010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Project 2007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Visio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Visio 2010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Visio 2007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yEd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Graph Editor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yEd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Graph Editor 3.x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Open Office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OpenOffice 4.x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OpenOffice 3.x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PrimoPDF</a:t>
                      </a:r>
                      <a:endParaRPr lang="en-US" sz="16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PrimoPDF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5.x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Xmind</a:t>
                      </a:r>
                      <a:endParaRPr lang="en-US" sz="16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Xmind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8.x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Xmind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7.x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 for mac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 2019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Office for mac 2016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Keka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v1.1.x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891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Libre Office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LibreOffice 7.x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979096" y="2264235"/>
            <a:ext cx="12487483" cy="59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5"/>
              </a:lnSpc>
            </a:pPr>
            <a:r>
              <a:rPr lang="en-US" sz="5074">
                <a:solidFill>
                  <a:srgbClr val="F6E9E1"/>
                </a:solidFill>
                <a:latin typeface="Belleza"/>
              </a:rPr>
              <a:t>CLIENT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45087"/>
              </p:ext>
            </p:extLst>
          </p:nvPr>
        </p:nvGraphicFramePr>
        <p:xfrm>
          <a:off x="800800" y="3227786"/>
          <a:ext cx="16686402" cy="6589768"/>
        </p:xfrm>
        <a:graphic>
          <a:graphicData uri="http://schemas.openxmlformats.org/drawingml/2006/table">
            <a:tbl>
              <a:tblPr/>
              <a:tblGrid>
                <a:gridCol w="278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7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721">
                <a:tc rowSpan="6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Adobe Acrobat Reader XI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7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CutePDF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Writter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v4.0.x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21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Productivity</a:t>
                      </a:r>
                      <a:endParaRPr lang="en-US" sz="11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365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Teams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7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Access 365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OneDrive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Endpoint Management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Bigfix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Agent</a:t>
                      </a:r>
                      <a:endParaRPr lang="en-US" sz="16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v9.5.x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800800" y="2297087"/>
            <a:ext cx="14793636" cy="68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6"/>
              </a:lnSpc>
            </a:pPr>
            <a:r>
              <a:rPr lang="en-US" sz="5908">
                <a:solidFill>
                  <a:srgbClr val="F6E9E1"/>
                </a:solidFill>
                <a:latin typeface="Belleza"/>
              </a:rPr>
              <a:t>CLIENT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1578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1598036"/>
            <a:ext cx="17276748" cy="8675920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46619"/>
              </p:ext>
            </p:extLst>
          </p:nvPr>
        </p:nvGraphicFramePr>
        <p:xfrm>
          <a:off x="682596" y="2340447"/>
          <a:ext cx="16823410" cy="7893600"/>
        </p:xfrm>
        <a:graphic>
          <a:graphicData uri="http://schemas.openxmlformats.org/drawingml/2006/table">
            <a:tbl>
              <a:tblPr/>
              <a:tblGrid>
                <a:gridCol w="284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3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3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07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30">
                <a:tc rowSpan="1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Utilities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Adobe Flash Player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v32.x, v31.x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v15.x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VLC Media Player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&lt;latest version&gt;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VLC Media Player 3.x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Adobe Shockwave Player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v12.x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AirMedia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Creston AirMedia v3.6.x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Creston AirMedia 1.34.x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MirrorOP</a:t>
                      </a:r>
                      <a:endParaRPr lang="en-US" sz="1400" err="1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&lt;stable version&gt;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&lt;stable version&gt;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FileZilla Client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Filezilla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Client 3.x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22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Utilities</a:t>
                      </a:r>
                      <a:endParaRPr lang="en-US" sz="11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Terminal Service Client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PuTTY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PuTTY 0.76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PuTTY 0.63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Dameware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v12.x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375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System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Access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Access for Windows 7.x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System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Access for Windows 6.x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T24 Server File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v1.5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Java Runtime Environment (JRE)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v8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v6.x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Lagard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GA Version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1.0.19</a:t>
                      </a:r>
                      <a:endParaRPr lang="en-US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86695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VMWare Horizon Client (VDI)</a:t>
                      </a:r>
                      <a:endParaRPr lang="en-US" sz="14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v5.4.x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V5.x.x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043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Jetico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v5.02.x</a:t>
                      </a:r>
                    </a:p>
                  </a:txBody>
                  <a:tcPr marT="45721" marB="45721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v5.02.2</a:t>
                      </a:r>
                    </a:p>
                  </a:txBody>
                  <a:tcPr marT="45721" marB="45721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0296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666032" y="1714822"/>
            <a:ext cx="13138462" cy="62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4"/>
              </a:lnSpc>
            </a:pPr>
            <a:r>
              <a:rPr lang="en-US" sz="4400">
                <a:solidFill>
                  <a:srgbClr val="F6E9E1"/>
                </a:solidFill>
                <a:latin typeface="Belleza"/>
              </a:rPr>
              <a:t>CLIENT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506912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8922"/>
              </p:ext>
            </p:extLst>
          </p:nvPr>
        </p:nvGraphicFramePr>
        <p:xfrm>
          <a:off x="1028701" y="3495930"/>
          <a:ext cx="16230600" cy="5762375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24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475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Client Operating System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Client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11 Pro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10 Pro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47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Mac OS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Mac OS 13.1 (Ventura)</a:t>
                      </a:r>
                      <a:endParaRPr lang="en-US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Mac OS 10.14.6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475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Mobile Device Operating System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Android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Android 13.x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Android 8.x</a:t>
                      </a:r>
                      <a:endParaRPr lang="en-US" b="0" i="0" u="none" strike="noStrike" baseline="0" noProof="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47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IOS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IOS 16.x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IOS 12.x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623517"/>
            <a:ext cx="12927884" cy="60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7"/>
              </a:lnSpc>
            </a:pPr>
            <a:r>
              <a:rPr lang="en-US" sz="5252">
                <a:solidFill>
                  <a:srgbClr val="F6E9E1"/>
                </a:solidFill>
                <a:latin typeface="Belleza"/>
              </a:rPr>
              <a:t>END USER DEVICE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6"/>
            <a:ext cx="5654929" cy="11674475"/>
          </a:xfrm>
          <a:prstGeom prst="rect">
            <a:avLst/>
          </a:prstGeom>
          <a:solidFill>
            <a:srgbClr val="F5832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8871656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85777"/>
              </p:ext>
            </p:extLst>
          </p:nvPr>
        </p:nvGraphicFramePr>
        <p:xfrm>
          <a:off x="1028703" y="3649022"/>
          <a:ext cx="16390452" cy="6860980"/>
        </p:xfrm>
        <a:graphic>
          <a:graphicData uri="http://schemas.openxmlformats.org/drawingml/2006/table">
            <a:tbl>
              <a:tblPr/>
              <a:tblGrid>
                <a:gridCol w="273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1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Anti Malware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Sophos Anti Virus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Sophos Anti Virus 10.x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Endpoint &amp; Mobile Security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Symantec Endpoint Protection for Server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latin typeface="Martel Sans Regular"/>
                        </a:rPr>
                        <a:t>Symantec Endpoint Protection 14.x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Symantec Endpoint Protection 12.x</a:t>
                      </a:r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19743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DLP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Endpoint DLP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8,4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Web Proxy Client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McAfee Proxy Client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v10.7.0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VPN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Check Point VPN Client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Endpoint Security v84.x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Disk Encryption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Sophos Safeguards Disk Encryption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8.30.x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8.10.x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3" y="2642568"/>
            <a:ext cx="13655287" cy="64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4"/>
              </a:lnSpc>
            </a:pPr>
            <a:r>
              <a:rPr lang="en-US" sz="5549">
                <a:solidFill>
                  <a:srgbClr val="F6E9E1"/>
                </a:solidFill>
                <a:latin typeface="Belleza"/>
              </a:rPr>
              <a:t>ENDPOINT &amp; MOBILE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1A3D0E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36016"/>
              </p:ext>
            </p:extLst>
          </p:nvPr>
        </p:nvGraphicFramePr>
        <p:xfrm>
          <a:off x="1028701" y="3655154"/>
          <a:ext cx="16230600" cy="263134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20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29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ITSM Platform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Service Now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&lt;New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york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&lt;Kingston&gt;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623516"/>
            <a:ext cx="11984016" cy="568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2"/>
              </a:lnSpc>
            </a:pPr>
            <a:r>
              <a:rPr lang="en-US" sz="4868">
                <a:solidFill>
                  <a:srgbClr val="F6E9E1"/>
                </a:solidFill>
                <a:latin typeface="Belleza"/>
              </a:rPr>
              <a:t>ITSM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1A3D0E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65238"/>
              </p:ext>
            </p:extLst>
          </p:nvPr>
        </p:nvGraphicFramePr>
        <p:xfrm>
          <a:off x="1028701" y="3348318"/>
          <a:ext cx="16480578" cy="6181362"/>
        </p:xfrm>
        <a:graphic>
          <a:graphicData uri="http://schemas.openxmlformats.org/drawingml/2006/table">
            <a:tbl>
              <a:tblPr/>
              <a:tblGrid>
                <a:gridCol w="274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830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23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Configuration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Endpoint Management (For Windows client)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Endpoint Management 9.x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32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Enterprise Mobility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Airwatch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(BYOD)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Airwatch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19.x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Airwatch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21.x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304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Workspace One Intelligent Hub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3" y="2633041"/>
            <a:ext cx="13527017" cy="635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8"/>
              </a:lnSpc>
            </a:pPr>
            <a:r>
              <a:rPr lang="en-US" sz="5495">
                <a:solidFill>
                  <a:srgbClr val="F6E9E1"/>
                </a:solidFill>
                <a:latin typeface="Belleza"/>
              </a:rPr>
              <a:t>UNIFIED ENDPOINT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58381"/>
              </p:ext>
            </p:extLst>
          </p:nvPr>
        </p:nvGraphicFramePr>
        <p:xfrm>
          <a:off x="1028701" y="3655154"/>
          <a:ext cx="16230600" cy="1850597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7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52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Analytics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ABBYY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Abby </a:t>
                      </a:r>
                      <a:r>
                        <a:rPr lang="en-US" sz="2000" b="0" i="0" u="none" strike="noStrike" noProof="0" err="1"/>
                        <a:t>FlexyCapture</a:t>
                      </a:r>
                      <a:r>
                        <a:rPr lang="en-US" sz="2000" b="0" i="0" u="none" strike="noStrike" noProof="0"/>
                        <a:t> Engine 11</a:t>
                      </a:r>
                      <a:endParaRPr lang="en-US" sz="20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623516"/>
            <a:ext cx="11984016" cy="58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2"/>
              </a:lnSpc>
            </a:pPr>
            <a:r>
              <a:rPr lang="en-US" sz="4850">
                <a:solidFill>
                  <a:srgbClr val="F6E9E1"/>
                </a:solidFill>
                <a:latin typeface="Belleza"/>
              </a:rPr>
              <a:t>INFORMATION SERVICES</a:t>
            </a:r>
            <a:endParaRPr lang="en-US" sz="4868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7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600">
                <a:solidFill>
                  <a:srgbClr val="F6E9E1"/>
                </a:solidFill>
                <a:latin typeface="Belleza"/>
              </a:rPr>
              <a:t>END USER DEVICE</a:t>
            </a:r>
          </a:p>
        </p:txBody>
      </p:sp>
    </p:spTree>
    <p:extLst>
      <p:ext uri="{BB962C8B-B14F-4D97-AF65-F5344CB8AC3E}">
        <p14:creationId xmlns:p14="http://schemas.microsoft.com/office/powerpoint/2010/main" val="3980052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17785"/>
              </p:ext>
            </p:extLst>
          </p:nvPr>
        </p:nvGraphicFramePr>
        <p:xfrm>
          <a:off x="1028701" y="3021226"/>
          <a:ext cx="16230600" cy="6861533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21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SUB_CLUSTER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TECH_NAME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STATUS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VERSION_N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VERSION_N_1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SUPPORT_TYPE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74">
                <a:tc rowSpan="1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 Bold"/>
                        </a:rPr>
                        <a:t>SOA</a:t>
                      </a:r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Software AG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webMethods</a:t>
                      </a:r>
                      <a:endParaRPr lang="en-US" sz="1200" err="1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Software AG Webmethods 10.x (Application Integration)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Software AG Webmethods 9.x (Application Integration)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6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Axway API Management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7.7.x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7.6.x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6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IBM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Websphere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MQ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MQ V10.x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MQ V9.0.X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6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Apache Kafka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Kafka 2.x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Kafka 1.x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6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Manage file transfer (MFT)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IBM Sterling B2B 6.0.2.0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IBM Sterling B2B 5.2.6.3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6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Konfluent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Kafka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Confluent Kafka 5.3.1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SOA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Online (TWO)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Online (TWO) 5.3.15.3.F9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Online (TWO) 5.3.30.3.F17 137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Management System (TWCMS)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Management System (TWCMS) 4.15.30.4.7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Management System (TWCMS) 4.15.30.4.7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Interchange (TWI)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Interchange (TWI) 2.5.30.4.F3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Interchange (TWI) 2.5.60.5.F2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Factory (TWCF)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Factory (TWCF) 2.1.1.3.F1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Card Factory (TWCF)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Retail Batch Processor (TWRBP)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Retail Batch Processor (TWRBP) 1.2.25.2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Retail Batch Processor (TWRBP) 1.2.25.2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387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License server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Tranzware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License server 1.3.4.4.2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 err="1">
                          <a:solidFill>
                            <a:srgbClr val="000000"/>
                          </a:solidFill>
                          <a:latin typeface="Martel Sans Regular"/>
                        </a:rPr>
                        <a:t>nzware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 License server 1.3.4.4.2 12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2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3874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4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0">
                      <a:noFill/>
                    </a:lnL>
                    <a:lnR w="9524">
                      <a:solidFill>
                        <a:srgbClr val="000000"/>
                      </a:solidFill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RabbitMQ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v3.8.9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v3.7.23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85317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287562"/>
            <a:ext cx="14241063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7"/>
              </a:lnSpc>
            </a:pPr>
            <a:r>
              <a:rPr lang="en-US" sz="5785">
                <a:solidFill>
                  <a:srgbClr val="F6E9E1"/>
                </a:solidFill>
                <a:latin typeface="Belleza"/>
              </a:rPr>
              <a:t>INTEGRATION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6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0">
                <a:solidFill>
                  <a:srgbClr val="F6E9E1"/>
                </a:solidFill>
                <a:latin typeface="Belleza"/>
              </a:rPr>
              <a:t>INTEGRATION TECHNOLOGY</a:t>
            </a:r>
            <a:endParaRPr lang="en-US" sz="6301">
              <a:solidFill>
                <a:srgbClr val="F6E9E1"/>
              </a:solidFill>
              <a:latin typeface="Bellez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26114"/>
              </p:ext>
            </p:extLst>
          </p:nvPr>
        </p:nvGraphicFramePr>
        <p:xfrm>
          <a:off x="1028701" y="3655154"/>
          <a:ext cx="16230600" cy="3125122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7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5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RPA</a:t>
                      </a:r>
                      <a:endParaRPr lang="en-US" sz="20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Kofax</a:t>
                      </a:r>
                      <a:endParaRPr lang="en-US" sz="20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20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 dirty="0"/>
                        <a:t>Kofax RPA 11.x</a:t>
                      </a:r>
                      <a:endParaRPr lang="en-US" sz="2000" dirty="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DO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5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SOA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Axway Policy Studio</a:t>
                      </a:r>
                      <a:endParaRPr lang="en-US" dirty="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 dirty="0"/>
                        <a:t>7.7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97975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623516"/>
            <a:ext cx="11984016" cy="58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2"/>
              </a:lnSpc>
            </a:pPr>
            <a:r>
              <a:rPr lang="en-US" sz="4850">
                <a:solidFill>
                  <a:srgbClr val="F6E9E1"/>
                </a:solidFill>
                <a:latin typeface="Belleza"/>
              </a:rPr>
              <a:t>INTEGRATION SERVICES</a:t>
            </a:r>
            <a:endParaRPr lang="en-US" sz="4868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7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600">
                <a:solidFill>
                  <a:srgbClr val="F6E9E1"/>
                </a:solidFill>
                <a:ea typeface="+mn-lt"/>
                <a:cs typeface="+mn-lt"/>
              </a:rPr>
              <a:t>INTEGRATION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42076" y="3690030"/>
            <a:ext cx="5123468" cy="6542452"/>
            <a:chOff x="0" y="0"/>
            <a:chExt cx="1069836" cy="2084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835" cy="2084509"/>
            </a:xfrm>
            <a:custGeom>
              <a:avLst/>
              <a:gdLst/>
              <a:ahLst/>
              <a:cxnLst/>
              <a:rect l="l" t="t" r="r" b="b"/>
              <a:pathLst>
                <a:path w="1069835" h="2084509">
                  <a:moveTo>
                    <a:pt x="0" y="0"/>
                  </a:moveTo>
                  <a:lnTo>
                    <a:pt x="1069835" y="0"/>
                  </a:lnTo>
                  <a:lnTo>
                    <a:pt x="1069835" y="2084509"/>
                  </a:lnTo>
                  <a:lnTo>
                    <a:pt x="0" y="2084509"/>
                  </a:lnTo>
                  <a:close/>
                </a:path>
              </a:pathLst>
            </a:custGeom>
            <a:solidFill>
              <a:srgbClr val="F58320"/>
            </a:solidFill>
          </p:spPr>
        </p:sp>
      </p:grpSp>
      <p:grpSp>
        <p:nvGrpSpPr>
          <p:cNvPr id="5" name="Group 5"/>
          <p:cNvGrpSpPr/>
          <p:nvPr/>
        </p:nvGrpSpPr>
        <p:grpSpPr>
          <a:xfrm rot="16200000">
            <a:off x="4890572" y="-964551"/>
            <a:ext cx="3291220" cy="12632247"/>
            <a:chOff x="0" y="0"/>
            <a:chExt cx="704079" cy="26517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4079" cy="2651731"/>
            </a:xfrm>
            <a:custGeom>
              <a:avLst/>
              <a:gdLst/>
              <a:ahLst/>
              <a:cxnLst/>
              <a:rect l="l" t="t" r="r" b="b"/>
              <a:pathLst>
                <a:path w="704079" h="2651731">
                  <a:moveTo>
                    <a:pt x="0" y="0"/>
                  </a:moveTo>
                  <a:lnTo>
                    <a:pt x="704079" y="0"/>
                  </a:lnTo>
                  <a:lnTo>
                    <a:pt x="704079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F5832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295319" y="199434"/>
            <a:ext cx="8769069" cy="3479180"/>
            <a:chOff x="0" y="0"/>
            <a:chExt cx="1663152" cy="7040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63152" cy="704079"/>
            </a:xfrm>
            <a:custGeom>
              <a:avLst/>
              <a:gdLst/>
              <a:ahLst/>
              <a:cxnLst/>
              <a:rect l="l" t="t" r="r" b="b"/>
              <a:pathLst>
                <a:path w="1663152" h="704079">
                  <a:moveTo>
                    <a:pt x="0" y="0"/>
                  </a:moveTo>
                  <a:lnTo>
                    <a:pt x="1663152" y="0"/>
                  </a:lnTo>
                  <a:lnTo>
                    <a:pt x="1663152" y="704079"/>
                  </a:lnTo>
                  <a:lnTo>
                    <a:pt x="0" y="704079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grpSp>
        <p:nvGrpSpPr>
          <p:cNvPr id="9" name="Group 9"/>
          <p:cNvGrpSpPr/>
          <p:nvPr/>
        </p:nvGrpSpPr>
        <p:grpSpPr>
          <a:xfrm rot="16200000">
            <a:off x="4970131" y="2304867"/>
            <a:ext cx="3110305" cy="12668723"/>
            <a:chOff x="0" y="0"/>
            <a:chExt cx="591538" cy="26517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1538" cy="2651731"/>
            </a:xfrm>
            <a:custGeom>
              <a:avLst/>
              <a:gdLst/>
              <a:ahLst/>
              <a:cxnLst/>
              <a:rect l="l" t="t" r="r" b="b"/>
              <a:pathLst>
                <a:path w="591538" h="2651731">
                  <a:moveTo>
                    <a:pt x="0" y="0"/>
                  </a:moveTo>
                  <a:lnTo>
                    <a:pt x="591538" y="0"/>
                  </a:lnTo>
                  <a:lnTo>
                    <a:pt x="591538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616403" y="424426"/>
            <a:ext cx="4250129" cy="5500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4400" u="sng">
                <a:solidFill>
                  <a:schemeClr val="accent6"/>
                </a:solidFill>
                <a:latin typeface="Abril Fatface"/>
              </a:rPr>
              <a:t>Purpose of Uses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77097" y="3818448"/>
            <a:ext cx="7398098" cy="861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4800" u="sng">
                <a:solidFill>
                  <a:srgbClr val="024A34"/>
                </a:solidFill>
                <a:latin typeface="Abril Fatface"/>
              </a:rPr>
              <a:t>Tech growth every year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7416" y="7235775"/>
            <a:ext cx="6908155" cy="874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5200" u="sng">
                <a:solidFill>
                  <a:schemeClr val="accent6"/>
                </a:solidFill>
                <a:latin typeface="Abril Fatface"/>
              </a:rPr>
              <a:t>All Tech Support Type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29591" y="3598708"/>
            <a:ext cx="3962430" cy="2720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4400" u="sng">
                <a:solidFill>
                  <a:srgbClr val="024A34"/>
                </a:solidFill>
                <a:latin typeface="Abril Fatface"/>
              </a:rPr>
              <a:t>The Most Active Tech Domain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71868" y="4914544"/>
            <a:ext cx="600552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sz="2800">
                <a:solidFill>
                  <a:schemeClr val="bg1"/>
                </a:solidFill>
                <a:latin typeface="Trocchi"/>
              </a:rPr>
              <a:t>On 2020 are the most adoption rate. </a:t>
            </a:r>
          </a:p>
          <a:p>
            <a:pPr algn="ctr">
              <a:lnSpc>
                <a:spcPts val="3246"/>
              </a:lnSpc>
            </a:pPr>
            <a:r>
              <a:rPr lang="en-US" sz="2800">
                <a:solidFill>
                  <a:schemeClr val="bg1"/>
                </a:solidFill>
                <a:latin typeface="Trocchi"/>
                <a:ea typeface="Calibri"/>
                <a:cs typeface="Calibri"/>
              </a:rPr>
              <a:t>Annual review of Technology Standard perform every Q4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3529" y="8322306"/>
            <a:ext cx="7415925" cy="136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400">
                <a:solidFill>
                  <a:schemeClr val="bg1"/>
                </a:solidFill>
                <a:latin typeface="Trocchi"/>
                <a:ea typeface="+mn-lt"/>
                <a:cs typeface="+mn-lt"/>
              </a:rPr>
              <a:t>Most of the technology used can be operated(installation, and  configuration) by the IT team, but is not committed to having expertise to do development</a:t>
            </a:r>
            <a:endParaRPr lang="en-US" sz="2400">
              <a:solidFill>
                <a:schemeClr val="bg1"/>
              </a:solidFill>
              <a:latin typeface="Trocchi"/>
            </a:endParaRPr>
          </a:p>
          <a:p>
            <a:pPr algn="ctr">
              <a:lnSpc>
                <a:spcPts val="2692"/>
              </a:lnSpc>
            </a:pPr>
            <a:endParaRPr lang="en-US" sz="1900">
              <a:solidFill>
                <a:srgbClr val="F6E9E1"/>
              </a:solidFill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513814" y="8175536"/>
            <a:ext cx="3964759" cy="2027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sz="2000">
                <a:solidFill>
                  <a:schemeClr val="bg1"/>
                </a:solidFill>
                <a:latin typeface="Trocchi"/>
                <a:ea typeface="+mn-lt"/>
                <a:cs typeface="+mn-lt"/>
              </a:rPr>
              <a:t>Top 3 Technology Domain:</a:t>
            </a:r>
            <a:endParaRPr lang="en-US" sz="2000">
              <a:solidFill>
                <a:schemeClr val="bg1"/>
              </a:solidFill>
              <a:latin typeface="Trocchi"/>
              <a:ea typeface="Calibri"/>
              <a:cs typeface="Calibri"/>
            </a:endParaRPr>
          </a:p>
          <a:p>
            <a:pPr marL="342900" indent="-342900" algn="ctr">
              <a:lnSpc>
                <a:spcPts val="3246"/>
              </a:lnSpc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Application Server &amp; Data Platform</a:t>
            </a:r>
          </a:p>
          <a:p>
            <a:pPr marL="342900" indent="-342900" algn="ctr">
              <a:lnSpc>
                <a:spcPts val="3246"/>
              </a:lnSpc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rocchi"/>
                <a:ea typeface="+mn-lt"/>
                <a:cs typeface="+mn-lt"/>
              </a:rPr>
              <a:t>Application Development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 algn="ctr">
              <a:lnSpc>
                <a:spcPts val="3246"/>
              </a:lnSpc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Trocchi"/>
              </a:rPr>
              <a:t>End Users Device</a:t>
            </a:r>
            <a:endParaRPr lang="en-US">
              <a:solidFill>
                <a:schemeClr val="bg1"/>
              </a:solidFill>
              <a:latin typeface="Trocchi"/>
              <a:ea typeface="Calibri"/>
              <a:cs typeface="Calibri"/>
            </a:endParaRPr>
          </a:p>
          <a:p>
            <a:pPr marL="342900" indent="-342900" algn="ctr">
              <a:lnSpc>
                <a:spcPts val="3246"/>
              </a:lnSpc>
              <a:buFont typeface="Arial"/>
              <a:buChar char="•"/>
            </a:pPr>
            <a:endParaRPr lang="en-US" sz="2300">
              <a:solidFill>
                <a:srgbClr val="F6E9E1"/>
              </a:solidFill>
              <a:latin typeface="Trocchi"/>
              <a:ea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934523" y="1369463"/>
            <a:ext cx="3611335" cy="1590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32"/>
              </a:lnSpc>
            </a:pPr>
            <a:r>
              <a:rPr lang="en-US" sz="2800">
                <a:solidFill>
                  <a:schemeClr val="bg1"/>
                </a:solidFill>
                <a:latin typeface="Trocchi"/>
                <a:ea typeface="+mn-lt"/>
                <a:cs typeface="+mn-lt"/>
              </a:rPr>
              <a:t>Most of the technology is used for the process of configuration and operation bank services</a:t>
            </a:r>
            <a:endParaRPr lang="en-US" sz="2400">
              <a:solidFill>
                <a:schemeClr val="bg1"/>
              </a:solidFill>
              <a:latin typeface="Trocchi"/>
            </a:endParaRPr>
          </a:p>
          <a:p>
            <a:pPr algn="ctr">
              <a:lnSpc>
                <a:spcPts val="2532"/>
              </a:lnSpc>
            </a:pPr>
            <a:endParaRPr lang="en-US" sz="2000">
              <a:solidFill>
                <a:srgbClr val="F6E9E1"/>
              </a:solidFill>
              <a:latin typeface="Trocchi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7A8214B2-ED29-0447-0B6B-C97A4FC437AA}"/>
              </a:ext>
            </a:extLst>
          </p:cNvPr>
          <p:cNvGrpSpPr/>
          <p:nvPr/>
        </p:nvGrpSpPr>
        <p:grpSpPr>
          <a:xfrm rot="16200000">
            <a:off x="745292" y="-300976"/>
            <a:ext cx="3448700" cy="4445827"/>
            <a:chOff x="0" y="0"/>
            <a:chExt cx="704079" cy="265173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469D0CD-D361-22DD-9FD3-118673AFB4C4}"/>
                </a:ext>
              </a:extLst>
            </p:cNvPr>
            <p:cNvSpPr/>
            <p:nvPr/>
          </p:nvSpPr>
          <p:spPr>
            <a:xfrm>
              <a:off x="0" y="0"/>
              <a:ext cx="704079" cy="2651731"/>
            </a:xfrm>
            <a:custGeom>
              <a:avLst/>
              <a:gdLst/>
              <a:ahLst/>
              <a:cxnLst/>
              <a:rect l="l" t="t" r="r" b="b"/>
              <a:pathLst>
                <a:path w="704079" h="2651731">
                  <a:moveTo>
                    <a:pt x="0" y="0"/>
                  </a:moveTo>
                  <a:lnTo>
                    <a:pt x="704079" y="0"/>
                  </a:lnTo>
                  <a:lnTo>
                    <a:pt x="704079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F58320"/>
            </a:solidFill>
          </p:spPr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1116CFF5-CDE5-A426-3A24-59AAFFEF9E77}"/>
              </a:ext>
            </a:extLst>
          </p:cNvPr>
          <p:cNvGrpSpPr/>
          <p:nvPr/>
        </p:nvGrpSpPr>
        <p:grpSpPr>
          <a:xfrm rot="16200000">
            <a:off x="1142167" y="111773"/>
            <a:ext cx="2734325" cy="3667952"/>
            <a:chOff x="641778" y="-1916620"/>
            <a:chExt cx="704079" cy="265173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892F4B7-3452-B0E4-83E9-C942D4B7C5D2}"/>
                </a:ext>
              </a:extLst>
            </p:cNvPr>
            <p:cNvSpPr/>
            <p:nvPr/>
          </p:nvSpPr>
          <p:spPr>
            <a:xfrm>
              <a:off x="641778" y="-1916620"/>
              <a:ext cx="704079" cy="2651731"/>
            </a:xfrm>
            <a:custGeom>
              <a:avLst/>
              <a:gdLst/>
              <a:ahLst/>
              <a:cxnLst/>
              <a:rect l="l" t="t" r="r" b="b"/>
              <a:pathLst>
                <a:path w="704079" h="2651731">
                  <a:moveTo>
                    <a:pt x="0" y="0"/>
                  </a:moveTo>
                  <a:lnTo>
                    <a:pt x="704079" y="0"/>
                  </a:lnTo>
                  <a:lnTo>
                    <a:pt x="704079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164207"/>
            </a:solidFill>
          </p:spPr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36B179-C2E2-32F5-C089-F2004556C5CC}"/>
              </a:ext>
            </a:extLst>
          </p:cNvPr>
          <p:cNvSpPr txBox="1"/>
          <p:nvPr/>
        </p:nvSpPr>
        <p:spPr>
          <a:xfrm>
            <a:off x="628650" y="898525"/>
            <a:ext cx="372745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6"/>
                </a:solidFill>
                <a:latin typeface="Trocchi"/>
              </a:rPr>
              <a:t>Total Active Tech</a:t>
            </a:r>
            <a:endParaRPr lang="en-US" sz="4000" dirty="0">
              <a:solidFill>
                <a:schemeClr val="accent6"/>
              </a:solidFill>
              <a:ea typeface="Calibri"/>
              <a:cs typeface="Calibri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Trocchi"/>
              </a:rPr>
              <a:t>303 Technology</a:t>
            </a: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28E9DCB6-A538-208A-3DC6-18E018EEC067}"/>
              </a:ext>
            </a:extLst>
          </p:cNvPr>
          <p:cNvGrpSpPr/>
          <p:nvPr/>
        </p:nvGrpSpPr>
        <p:grpSpPr>
          <a:xfrm rot="16200000">
            <a:off x="5286811" y="-300975"/>
            <a:ext cx="3448700" cy="4445827"/>
            <a:chOff x="0" y="0"/>
            <a:chExt cx="704079" cy="265173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CB5FCC2-BFA8-92AD-E4A8-17759768B1B8}"/>
                </a:ext>
              </a:extLst>
            </p:cNvPr>
            <p:cNvSpPr/>
            <p:nvPr/>
          </p:nvSpPr>
          <p:spPr>
            <a:xfrm>
              <a:off x="0" y="0"/>
              <a:ext cx="704079" cy="2651731"/>
            </a:xfrm>
            <a:custGeom>
              <a:avLst/>
              <a:gdLst/>
              <a:ahLst/>
              <a:cxnLst/>
              <a:rect l="l" t="t" r="r" b="b"/>
              <a:pathLst>
                <a:path w="704079" h="2651731">
                  <a:moveTo>
                    <a:pt x="0" y="0"/>
                  </a:moveTo>
                  <a:lnTo>
                    <a:pt x="704079" y="0"/>
                  </a:lnTo>
                  <a:lnTo>
                    <a:pt x="704079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1A3D0E"/>
            </a:solidFill>
          </p:spPr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090CA011-DBBA-6311-D230-C9C74A8BC7F4}"/>
              </a:ext>
            </a:extLst>
          </p:cNvPr>
          <p:cNvGrpSpPr/>
          <p:nvPr/>
        </p:nvGrpSpPr>
        <p:grpSpPr>
          <a:xfrm rot="16200000">
            <a:off x="5637966" y="111773"/>
            <a:ext cx="2734325" cy="3667952"/>
            <a:chOff x="641778" y="-1916620"/>
            <a:chExt cx="704079" cy="265173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2F4A4E9-E3B9-F050-D589-1A5B7997C774}"/>
                </a:ext>
              </a:extLst>
            </p:cNvPr>
            <p:cNvSpPr/>
            <p:nvPr/>
          </p:nvSpPr>
          <p:spPr>
            <a:xfrm>
              <a:off x="641778" y="-1916620"/>
              <a:ext cx="704079" cy="2651731"/>
            </a:xfrm>
            <a:custGeom>
              <a:avLst/>
              <a:gdLst/>
              <a:ahLst/>
              <a:cxnLst/>
              <a:rect l="l" t="t" r="r" b="b"/>
              <a:pathLst>
                <a:path w="704079" h="2651731">
                  <a:moveTo>
                    <a:pt x="0" y="0"/>
                  </a:moveTo>
                  <a:lnTo>
                    <a:pt x="704079" y="0"/>
                  </a:lnTo>
                  <a:lnTo>
                    <a:pt x="704079" y="2651731"/>
                  </a:lnTo>
                  <a:lnTo>
                    <a:pt x="0" y="2651731"/>
                  </a:lnTo>
                  <a:close/>
                </a:path>
              </a:pathLst>
            </a:custGeom>
            <a:solidFill>
              <a:srgbClr val="F7862A"/>
            </a:solidFill>
          </p:spPr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FBDE310-C4D8-4212-55C4-3E9675129668}"/>
              </a:ext>
            </a:extLst>
          </p:cNvPr>
          <p:cNvSpPr txBox="1"/>
          <p:nvPr/>
        </p:nvSpPr>
        <p:spPr>
          <a:xfrm>
            <a:off x="5139690" y="1111884"/>
            <a:ext cx="372745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u="sng">
                <a:solidFill>
                  <a:srgbClr val="1A3D0E"/>
                </a:solidFill>
                <a:latin typeface="Trocchi"/>
              </a:rPr>
              <a:t>Total Deprecated Tech</a:t>
            </a:r>
            <a:endParaRPr lang="en-US" sz="3200">
              <a:solidFill>
                <a:srgbClr val="1A3D0E"/>
              </a:solidFill>
              <a:ea typeface="Calibri"/>
              <a:cs typeface="Calibri"/>
            </a:endParaRPr>
          </a:p>
          <a:p>
            <a:pPr algn="ctr"/>
            <a:r>
              <a:rPr lang="en-US" sz="3600" b="1">
                <a:solidFill>
                  <a:schemeClr val="bg1"/>
                </a:solidFill>
                <a:latin typeface="Trocchi"/>
              </a:rPr>
              <a:t>62Technology</a:t>
            </a:r>
          </a:p>
        </p:txBody>
      </p:sp>
      <p:pic>
        <p:nvPicPr>
          <p:cNvPr id="14" name="Picture 26" descr="Chart, pie chart&#10;&#10;Description automatically generated">
            <a:extLst>
              <a:ext uri="{FF2B5EF4-FFF2-40B4-BE49-F238E27FC236}">
                <a16:creationId xmlns:a16="http://schemas.microsoft.com/office/drawing/2014/main" id="{FAF46EBC-28AA-9732-4872-E0F86D7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423038"/>
            <a:ext cx="4251960" cy="3146803"/>
          </a:xfrm>
          <a:prstGeom prst="rect">
            <a:avLst/>
          </a:prstGeom>
        </p:spPr>
      </p:pic>
      <p:pic>
        <p:nvPicPr>
          <p:cNvPr id="27" name="Picture 30" descr="Chart, pie chart&#10;&#10;Description automatically generated">
            <a:extLst>
              <a:ext uri="{FF2B5EF4-FFF2-40B4-BE49-F238E27FC236}">
                <a16:creationId xmlns:a16="http://schemas.microsoft.com/office/drawing/2014/main" id="{BA044E2D-EAB9-534D-BD2D-C5C21F2F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7140991"/>
            <a:ext cx="4069080" cy="30763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44CC0-657B-3AD9-F897-5ED718207987}"/>
              </a:ext>
            </a:extLst>
          </p:cNvPr>
          <p:cNvSpPr txBox="1"/>
          <p:nvPr/>
        </p:nvSpPr>
        <p:spPr>
          <a:xfrm>
            <a:off x="11190206" y="355967"/>
            <a:ext cx="8328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Testing</a:t>
            </a:r>
          </a:p>
          <a:p>
            <a:pPr algn="ctr"/>
            <a:r>
              <a:rPr lang="en-US" sz="1100" b="1">
                <a:cs typeface="Calibri"/>
              </a:rPr>
              <a:t>0,35%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DEDE34-3656-5355-2591-3ED4F940F558}"/>
              </a:ext>
            </a:extLst>
          </p:cNvPr>
          <p:cNvSpPr txBox="1"/>
          <p:nvPr/>
        </p:nvSpPr>
        <p:spPr>
          <a:xfrm>
            <a:off x="12327899" y="692381"/>
            <a:ext cx="10567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Development</a:t>
            </a:r>
          </a:p>
          <a:p>
            <a:pPr algn="ctr"/>
            <a:r>
              <a:rPr lang="en-US" sz="1100" b="1">
                <a:cs typeface="Calibri"/>
              </a:rPr>
              <a:t>25,26%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4A63F-A724-D7B2-1A2B-4B0120953C73}"/>
              </a:ext>
            </a:extLst>
          </p:cNvPr>
          <p:cNvSpPr txBox="1"/>
          <p:nvPr/>
        </p:nvSpPr>
        <p:spPr>
          <a:xfrm>
            <a:off x="9576450" y="2418664"/>
            <a:ext cx="13100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Non-Development</a:t>
            </a:r>
          </a:p>
          <a:p>
            <a:pPr algn="ctr"/>
            <a:r>
              <a:rPr lang="en-US" sz="1100" b="1">
                <a:cs typeface="Calibri"/>
              </a:rPr>
              <a:t>74,39%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0E7CC-59B1-3963-D712-70A8D3A0879B}"/>
              </a:ext>
            </a:extLst>
          </p:cNvPr>
          <p:cNvSpPr txBox="1"/>
          <p:nvPr/>
        </p:nvSpPr>
        <p:spPr>
          <a:xfrm>
            <a:off x="9572293" y="7231403"/>
            <a:ext cx="10567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XX</a:t>
            </a:r>
          </a:p>
          <a:p>
            <a:pPr algn="ctr"/>
            <a:r>
              <a:rPr lang="en-US" sz="1100" b="1">
                <a:cs typeface="Calibri"/>
              </a:rPr>
              <a:t>5,65%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D5C751-08CD-1D1C-C4EE-0EC2177A1A60}"/>
              </a:ext>
            </a:extLst>
          </p:cNvPr>
          <p:cNvSpPr txBox="1"/>
          <p:nvPr/>
        </p:nvSpPr>
        <p:spPr>
          <a:xfrm>
            <a:off x="10103920" y="7142798"/>
            <a:ext cx="10567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DO</a:t>
            </a:r>
          </a:p>
          <a:p>
            <a:pPr algn="ctr"/>
            <a:r>
              <a:rPr lang="en-US" sz="1100" b="1">
                <a:cs typeface="Calibri"/>
              </a:rPr>
              <a:t>2,66%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29493-FC2D-81C9-AA1A-61D32597A216}"/>
              </a:ext>
            </a:extLst>
          </p:cNvPr>
          <p:cNvSpPr txBox="1"/>
          <p:nvPr/>
        </p:nvSpPr>
        <p:spPr>
          <a:xfrm>
            <a:off x="8978641" y="9428798"/>
            <a:ext cx="10567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cs typeface="Calibri"/>
              </a:rPr>
              <a:t>XO</a:t>
            </a:r>
          </a:p>
          <a:p>
            <a:pPr algn="ctr"/>
            <a:r>
              <a:rPr lang="en-US" sz="1100" b="1">
                <a:cs typeface="Calibri"/>
              </a:rPr>
              <a:t>91,69%</a:t>
            </a:r>
          </a:p>
        </p:txBody>
      </p:sp>
      <p:pic>
        <p:nvPicPr>
          <p:cNvPr id="48" name="Picture 48" descr="Chart, bar chart&#10;&#10;Description automatically generated">
            <a:extLst>
              <a:ext uri="{FF2B5EF4-FFF2-40B4-BE49-F238E27FC236}">
                <a16:creationId xmlns:a16="http://schemas.microsoft.com/office/drawing/2014/main" id="{AF6F2C09-2A45-4CFD-54CD-E397F6BC4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760" y="5487766"/>
            <a:ext cx="5120640" cy="2618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FC191C-AE14-B770-96C9-2C9982A6E4B5}"/>
              </a:ext>
            </a:extLst>
          </p:cNvPr>
          <p:cNvSpPr/>
          <p:nvPr/>
        </p:nvSpPr>
        <p:spPr>
          <a:xfrm>
            <a:off x="17752355" y="579394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0B99AD-73CD-CF81-16A7-FF7AB238936B}"/>
              </a:ext>
            </a:extLst>
          </p:cNvPr>
          <p:cNvSpPr/>
          <p:nvPr/>
        </p:nvSpPr>
        <p:spPr>
          <a:xfrm>
            <a:off x="16691840" y="630653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BDEF224A-5DA6-17DB-202F-EFB6C45906CE}"/>
              </a:ext>
            </a:extLst>
          </p:cNvPr>
          <p:cNvSpPr txBox="1"/>
          <p:nvPr/>
        </p:nvSpPr>
        <p:spPr>
          <a:xfrm>
            <a:off x="17652354" y="5826925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cs typeface="Calibri"/>
              </a:rPr>
              <a:t>79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BDEF224A-5DA6-17DB-202F-EFB6C45906CE}"/>
              </a:ext>
            </a:extLst>
          </p:cNvPr>
          <p:cNvSpPr txBox="1"/>
          <p:nvPr/>
        </p:nvSpPr>
        <p:spPr>
          <a:xfrm>
            <a:off x="16605095" y="6311523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ea typeface="Calibri"/>
                <a:cs typeface="Calibri"/>
              </a:rPr>
              <a:t>55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6C0307-D2A1-17DE-ED5F-1DC4F4203635}"/>
              </a:ext>
            </a:extLst>
          </p:cNvPr>
          <p:cNvSpPr/>
          <p:nvPr/>
        </p:nvSpPr>
        <p:spPr>
          <a:xfrm>
            <a:off x="15991217" y="6847216"/>
            <a:ext cx="150962" cy="12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75F5B634-D0E5-99D6-9AB7-25667E3B8929}"/>
              </a:ext>
            </a:extLst>
          </p:cNvPr>
          <p:cNvSpPr txBox="1"/>
          <p:nvPr/>
        </p:nvSpPr>
        <p:spPr>
          <a:xfrm>
            <a:off x="15897020" y="6782722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cs typeface="Calibri"/>
              </a:rPr>
              <a:t>39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CF646-221C-2E3E-8110-5A9F7688E057}"/>
              </a:ext>
            </a:extLst>
          </p:cNvPr>
          <p:cNvSpPr/>
          <p:nvPr/>
        </p:nvSpPr>
        <p:spPr>
          <a:xfrm>
            <a:off x="16363230" y="6545291"/>
            <a:ext cx="150962" cy="12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CCAF8CFD-68FC-DACA-3CBC-7842603A573C}"/>
              </a:ext>
            </a:extLst>
          </p:cNvPr>
          <p:cNvSpPr txBox="1"/>
          <p:nvPr/>
        </p:nvSpPr>
        <p:spPr>
          <a:xfrm>
            <a:off x="16236182" y="6538602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cs typeface="Calibri"/>
              </a:rPr>
              <a:t>42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498F11-6CFE-3345-63CF-62897FBCCFB4}"/>
              </a:ext>
            </a:extLst>
          </p:cNvPr>
          <p:cNvSpPr/>
          <p:nvPr/>
        </p:nvSpPr>
        <p:spPr>
          <a:xfrm>
            <a:off x="17198914" y="6124754"/>
            <a:ext cx="143773" cy="14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6CF629CB-39F5-B696-2792-A9EAADF232E2}"/>
              </a:ext>
            </a:extLst>
          </p:cNvPr>
          <p:cNvSpPr txBox="1"/>
          <p:nvPr/>
        </p:nvSpPr>
        <p:spPr>
          <a:xfrm>
            <a:off x="17065170" y="6067108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ea typeface="Calibri"/>
                <a:cs typeface="Calibri"/>
              </a:rPr>
              <a:t>67</a:t>
            </a:r>
          </a:p>
        </p:txBody>
      </p:sp>
      <p:pic>
        <p:nvPicPr>
          <p:cNvPr id="53" name="Picture 57">
            <a:extLst>
              <a:ext uri="{FF2B5EF4-FFF2-40B4-BE49-F238E27FC236}">
                <a16:creationId xmlns:a16="http://schemas.microsoft.com/office/drawing/2014/main" id="{7BAE346E-2A65-ADD6-0730-2814EBD30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15" y="3922635"/>
            <a:ext cx="5377069" cy="292774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222711E-8D17-2FDB-F9B5-737FE1129327}"/>
              </a:ext>
            </a:extLst>
          </p:cNvPr>
          <p:cNvSpPr/>
          <p:nvPr/>
        </p:nvSpPr>
        <p:spPr>
          <a:xfrm>
            <a:off x="14594872" y="7082886"/>
            <a:ext cx="150962" cy="12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157841D-B61B-C323-9C4D-22F6152F92B5}"/>
              </a:ext>
            </a:extLst>
          </p:cNvPr>
          <p:cNvSpPr txBox="1"/>
          <p:nvPr/>
        </p:nvSpPr>
        <p:spPr>
          <a:xfrm>
            <a:off x="14470381" y="7030509"/>
            <a:ext cx="40732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4160"/>
              </p:ext>
            </p:extLst>
          </p:nvPr>
        </p:nvGraphicFramePr>
        <p:xfrm>
          <a:off x="1028701" y="3335068"/>
          <a:ext cx="16230600" cy="5637997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5062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93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Learning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Moodle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Moodle 3.5.x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Moodle 3.7.x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4989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Project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Atlassian Confluence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02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Atlassian Jira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601406"/>
            <a:ext cx="14241063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7"/>
              </a:lnSpc>
            </a:pPr>
            <a:r>
              <a:rPr lang="en-US" sz="5785">
                <a:solidFill>
                  <a:srgbClr val="F6E9E1"/>
                </a:solidFill>
                <a:latin typeface="Belleza"/>
              </a:rPr>
              <a:t>COLLABORATION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ORGANIZATION SERVICES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6817"/>
              </p:ext>
            </p:extLst>
          </p:nvPr>
        </p:nvGraphicFramePr>
        <p:xfrm>
          <a:off x="1037969" y="3387967"/>
          <a:ext cx="16230600" cy="2491918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09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551">
                <a:tc>
                  <a:txBody>
                    <a:bodyPr/>
                    <a:lstStyle/>
                    <a:p>
                      <a:pPr algn="l"/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Software Asset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Snow Software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v.9.x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v.8.x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273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Activo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</a:rPr>
                        <a:t>&lt;GA version&gt;</a:t>
                      </a:r>
                      <a:endParaRPr lang="en-US" sz="2000"/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53930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44575" y="2423661"/>
            <a:ext cx="16762944" cy="8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30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SOFTWARE ASSET</a:t>
            </a:r>
            <a:r>
              <a:rPr lang="en-US" sz="6800">
                <a:solidFill>
                  <a:srgbClr val="F6E9E1"/>
                </a:solidFill>
                <a:latin typeface="Belleza"/>
              </a:rPr>
              <a:t> </a:t>
            </a:r>
            <a:endParaRPr lang="en-US" sz="6811">
              <a:solidFill>
                <a:srgbClr val="F6E9E1"/>
              </a:solidFill>
              <a:latin typeface="Bellez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ORGANIZATION SERVICES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6B597A0-15A5-D19F-2832-15A195A770B9}"/>
              </a:ext>
            </a:extLst>
          </p:cNvPr>
          <p:cNvSpPr txBox="1"/>
          <p:nvPr/>
        </p:nvSpPr>
        <p:spPr>
          <a:xfrm>
            <a:off x="1044574" y="6194291"/>
            <a:ext cx="16762944" cy="8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30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HC SYSTEM</a:t>
            </a:r>
            <a:r>
              <a:rPr lang="en-US" sz="6800">
                <a:solidFill>
                  <a:srgbClr val="F6E9E1"/>
                </a:solidFill>
                <a:latin typeface="Belleza"/>
              </a:rPr>
              <a:t> </a:t>
            </a:r>
            <a:endParaRPr lang="en-US" sz="6811">
              <a:solidFill>
                <a:srgbClr val="F6E9E1"/>
              </a:solidFill>
              <a:latin typeface="Belleza"/>
            </a:endParaRP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9061EE0F-3B13-7A16-AA7E-8473E5FA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7870"/>
              </p:ext>
            </p:extLst>
          </p:nvPr>
        </p:nvGraphicFramePr>
        <p:xfrm>
          <a:off x="1069718" y="7030326"/>
          <a:ext cx="16230600" cy="2287225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5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66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Human Capital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Success Factor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SaaS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51161"/>
              </p:ext>
            </p:extLst>
          </p:nvPr>
        </p:nvGraphicFramePr>
        <p:xfrm>
          <a:off x="1028701" y="3265326"/>
          <a:ext cx="16230600" cy="5673919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98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80">
                <a:tc rowSpan="9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6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&amp; Data Security</a:t>
                      </a:r>
                      <a:endParaRPr lang="en-US" sz="14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Transport Layer Security (TLS)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TLS 1.3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TLS 1.2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Safenet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 Mobile Pass+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96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DLP Security Manager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8,9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0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DLP Logging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8,9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33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Application &amp; Data Security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DLP Analytic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8,9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DLP Discovery &amp; OCR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8,5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80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v1000 Appliance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&lt;Software Appliance&gt;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98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Sophos Enterprise Console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5.3 10.x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96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Sophos Safeguards Disk Encryption Server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8.3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4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531662"/>
            <a:ext cx="14241063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7"/>
              </a:lnSpc>
            </a:pPr>
            <a:r>
              <a:rPr lang="en-US" sz="5785">
                <a:solidFill>
                  <a:srgbClr val="F6E9E1"/>
                </a:solidFill>
                <a:latin typeface="Belleza"/>
              </a:rPr>
              <a:t>APPLICATION &amp; DATA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4087"/>
              </p:ext>
            </p:extLst>
          </p:nvPr>
        </p:nvGraphicFramePr>
        <p:xfrm>
          <a:off x="1021530" y="3670298"/>
          <a:ext cx="16237770" cy="5859565"/>
        </p:xfrm>
        <a:graphic>
          <a:graphicData uri="http://schemas.openxmlformats.org/drawingml/2006/table">
            <a:tbl>
              <a:tblPr/>
              <a:tblGrid>
                <a:gridCol w="270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191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913">
                <a:tc rowSpan="4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Cloud Security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Forcepoint Cloud Access Security Broker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913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Cloud Security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Fireye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Threat Intelligence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91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RSA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Fraudaction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360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91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Knowbe4 Phishing Campaign Platform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&lt;cloud SaaS&gt;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531663"/>
            <a:ext cx="14241063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7"/>
              </a:lnSpc>
            </a:pPr>
            <a:r>
              <a:rPr lang="en-US" sz="5785">
                <a:solidFill>
                  <a:srgbClr val="F6E9E1"/>
                </a:solidFill>
                <a:latin typeface="Belleza"/>
              </a:rPr>
              <a:t>CLOUD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84875"/>
              </p:ext>
            </p:extLst>
          </p:nvPr>
        </p:nvGraphicFramePr>
        <p:xfrm>
          <a:off x="1203059" y="3795120"/>
          <a:ext cx="16230600" cy="2415180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75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5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 Bold"/>
                        </a:rPr>
                        <a:t>DevSecOps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Falco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v0.30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v0.26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0" y="2579287"/>
            <a:ext cx="17259300" cy="81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11"/>
              </a:lnSpc>
            </a:pPr>
            <a:r>
              <a:rPr lang="en-US" sz="7012">
                <a:solidFill>
                  <a:srgbClr val="F6E9E1"/>
                </a:solidFill>
                <a:latin typeface="Belleza"/>
              </a:rPr>
              <a:t>DEVSECOPS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5928"/>
              </p:ext>
            </p:extLst>
          </p:nvPr>
        </p:nvGraphicFramePr>
        <p:xfrm>
          <a:off x="1037969" y="3083464"/>
          <a:ext cx="16230600" cy="6748807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80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795">
                <a:tc rowSpan="8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Infrastructure Security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Check Point Firewall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R81.10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R80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Palo Alto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Firewal</a:t>
                      </a:r>
                      <a:endParaRPr lang="en-US" sz="1600" err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8.1.22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Trendmicro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Tipping Point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5.5.3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43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Infrastructure Security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Cisco Sourcefire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Cisco IronPort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12.5.1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McAfee Web Gateway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10.2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7.7.x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F5 BIG IP LTM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TMOS v14.x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Martel Sans Regular Bold"/>
                        </a:rPr>
                        <a:t>TMOS v14.x</a:t>
                      </a:r>
                      <a:endParaRPr lang="en-US" b="0" i="0" u="none" strike="noStrike" noProof="0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079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F5 ASM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TMOS v14.x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Martel Sans Regular Bold"/>
                        </a:rPr>
                        <a:t>TMOS v14.x</a:t>
                      </a:r>
                      <a:endParaRPr lang="en-US" b="0" i="0" u="none" strike="noStrike" noProof="0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306610"/>
            <a:ext cx="15252272" cy="72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7"/>
              </a:lnSpc>
            </a:pPr>
            <a:r>
              <a:rPr lang="en-US" sz="6196">
                <a:solidFill>
                  <a:srgbClr val="F6E9E1"/>
                </a:solidFill>
                <a:latin typeface="Belleza"/>
              </a:rPr>
              <a:t>INFRASTRUCTURE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17486"/>
              </p:ext>
            </p:extLst>
          </p:nvPr>
        </p:nvGraphicFramePr>
        <p:xfrm>
          <a:off x="1028701" y="2952518"/>
          <a:ext cx="16230600" cy="5709864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8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92">
                <a:tc rowSpan="7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Infrastructure Security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ManageEngine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ADManager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Plus (32Bit)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ADManager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Plus 6.6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ADManager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Plus 6.1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76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Certificate Service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versi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9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Fortigate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200D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V6.0.13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59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Infrastructure Security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BeyondTrust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  Virtual Appliances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V7.1.0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2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ManageEngine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ADAudit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(Upgrade to 64bit)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ADAudit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5.1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79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Check Point VPN Gateway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R81.10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R80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79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HashiCorp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Vault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2" y="2287560"/>
            <a:ext cx="14241063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7"/>
              </a:lnSpc>
            </a:pPr>
            <a:r>
              <a:rPr lang="en-US" sz="5785">
                <a:solidFill>
                  <a:srgbClr val="F6E9E1"/>
                </a:solidFill>
                <a:latin typeface="Belleza"/>
              </a:rPr>
              <a:t>INFRASTRUCTURE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65914"/>
              </p:ext>
            </p:extLst>
          </p:nvPr>
        </p:nvGraphicFramePr>
        <p:xfrm>
          <a:off x="1033337" y="3304930"/>
          <a:ext cx="16239864" cy="5409701"/>
        </p:xfrm>
        <a:graphic>
          <a:graphicData uri="http://schemas.openxmlformats.org/drawingml/2006/table">
            <a:tbl>
              <a:tblPr/>
              <a:tblGrid>
                <a:gridCol w="270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258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Security Monitoring &amp; Operation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Enforcive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CPA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v.8.3.3.0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25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Enforcive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BSAFE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v.8.3.1.x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6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NG SIEM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Splunk Enterprise Security (NG-SIEM)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v8.x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6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UBA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Splunk User Behavior Analytic (UBA)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6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SOAR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Splunk Phantom (SOAR)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3" y="2446099"/>
            <a:ext cx="15273655" cy="741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SECURITY MONITORING &amp; OPERATION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64814"/>
              </p:ext>
            </p:extLst>
          </p:nvPr>
        </p:nvGraphicFramePr>
        <p:xfrm>
          <a:off x="753125" y="3377535"/>
          <a:ext cx="16800288" cy="3384307"/>
        </p:xfrm>
        <a:graphic>
          <a:graphicData uri="http://schemas.openxmlformats.org/drawingml/2006/table">
            <a:tbl>
              <a:tblPr/>
              <a:tblGrid>
                <a:gridCol w="28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51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937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Threat &amp; Vulnerability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Check Point Sandblast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R81.10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R77.30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185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Nessus Vulnerability Scanner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8.11.x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\N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743858" y="2379263"/>
            <a:ext cx="16524226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89"/>
              </a:lnSpc>
            </a:pPr>
            <a:r>
              <a:rPr lang="en-US" sz="4800">
                <a:solidFill>
                  <a:srgbClr val="F6E9E1"/>
                </a:solidFill>
                <a:latin typeface="Belleza"/>
              </a:rPr>
              <a:t>THREAT &amp; VULNERABILITY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SECURITY MANAGEMENT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45211"/>
              </p:ext>
            </p:extLst>
          </p:nvPr>
        </p:nvGraphicFramePr>
        <p:xfrm>
          <a:off x="930421" y="3385091"/>
          <a:ext cx="16445706" cy="5720215"/>
        </p:xfrm>
        <a:graphic>
          <a:graphicData uri="http://schemas.openxmlformats.org/drawingml/2006/table">
            <a:tbl>
              <a:tblPr/>
              <a:tblGrid>
                <a:gridCol w="274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0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453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532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Identity &amp; Access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Forgerock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Identity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6,5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45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Identity &amp; Access Management</a:t>
                      </a:r>
                      <a:endParaRPr lang="en-US" sz="11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Forgerock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Access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6,5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80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Forgerock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OpenDJ</a:t>
                      </a:r>
                      <a:endParaRPr lang="en-US" sz="1600" err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6,5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996953" y="2366345"/>
            <a:ext cx="15351134" cy="741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3"/>
              </a:lnSpc>
            </a:pPr>
            <a:r>
              <a:rPr lang="en-US" sz="4800">
                <a:solidFill>
                  <a:srgbClr val="F6E9E1"/>
                </a:solidFill>
                <a:latin typeface="Belleza"/>
              </a:rPr>
              <a:t>SECURITY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7"/>
            <a:ext cx="15506171" cy="76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0">
                <a:solidFill>
                  <a:srgbClr val="F6E9E1"/>
                </a:solidFill>
                <a:ea typeface="+mn-lt"/>
                <a:cs typeface="+mn-lt"/>
              </a:rPr>
              <a:t>SECURITY MANAGEMENT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4159" y="589756"/>
            <a:ext cx="10930442" cy="2575646"/>
            <a:chOff x="0" y="0"/>
            <a:chExt cx="3697458" cy="87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97458" cy="871268"/>
            </a:xfrm>
            <a:custGeom>
              <a:avLst/>
              <a:gdLst/>
              <a:ahLst/>
              <a:cxnLst/>
              <a:rect l="l" t="t" r="r" b="b"/>
              <a:pathLst>
                <a:path w="3697458" h="871268">
                  <a:moveTo>
                    <a:pt x="0" y="0"/>
                  </a:moveTo>
                  <a:lnTo>
                    <a:pt x="3697458" y="0"/>
                  </a:lnTo>
                  <a:lnTo>
                    <a:pt x="3697458" y="871268"/>
                  </a:lnTo>
                  <a:lnTo>
                    <a:pt x="0" y="871268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37781" y="1029622"/>
            <a:ext cx="9631263" cy="1702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7200">
                <a:solidFill>
                  <a:srgbClr val="F6E9E1"/>
                </a:solidFill>
                <a:latin typeface="Belleza"/>
              </a:rPr>
              <a:t>TECHNOLOGY ADOPTION CRITERIA</a:t>
            </a:r>
          </a:p>
        </p:txBody>
      </p:sp>
      <p:sp>
        <p:nvSpPr>
          <p:cNvPr id="5" name="AutoShape 5"/>
          <p:cNvSpPr/>
          <p:nvPr/>
        </p:nvSpPr>
        <p:spPr>
          <a:xfrm>
            <a:off x="12906262" y="-222591"/>
            <a:ext cx="5381740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6" name="TextBox 6"/>
          <p:cNvSpPr txBox="1"/>
          <p:nvPr/>
        </p:nvSpPr>
        <p:spPr>
          <a:xfrm>
            <a:off x="10813443" y="-256134"/>
            <a:ext cx="7474562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D18C03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58432" y="3361673"/>
            <a:ext cx="16781429" cy="6841214"/>
            <a:chOff x="0" y="0"/>
            <a:chExt cx="3461194" cy="14110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61195" cy="1411011"/>
            </a:xfrm>
            <a:custGeom>
              <a:avLst/>
              <a:gdLst/>
              <a:ahLst/>
              <a:cxnLst/>
              <a:rect l="l" t="t" r="r" b="b"/>
              <a:pathLst>
                <a:path w="3461195" h="1411011">
                  <a:moveTo>
                    <a:pt x="0" y="0"/>
                  </a:moveTo>
                  <a:lnTo>
                    <a:pt x="3461195" y="0"/>
                  </a:lnTo>
                  <a:lnTo>
                    <a:pt x="3461195" y="1411011"/>
                  </a:lnTo>
                  <a:lnTo>
                    <a:pt x="0" y="1411011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12401"/>
              </p:ext>
            </p:extLst>
          </p:nvPr>
        </p:nvGraphicFramePr>
        <p:xfrm>
          <a:off x="979101" y="3460949"/>
          <a:ext cx="16329806" cy="6642660"/>
        </p:xfrm>
        <a:graphic>
          <a:graphicData uri="http://schemas.openxmlformats.org/drawingml/2006/table">
            <a:tbl>
              <a:tblPr/>
              <a:tblGrid>
                <a:gridCol w="816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Criteria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Description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Technology Adoption Around the World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Asses the level of technology adoption around the world. How the technology used around the world to solve every cases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Organization Profile and Support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Asses the reputation of organization/foundation who being a backer or main sponsor.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Technical Quality &amp; Performance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Asses the technical quality of the technology and its compliance to regulation and industry standards.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737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Cost &amp; License Model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Evaluate license schema whether enterprise, community or Opensource. For Opensource: Asses whether technology use permissive (no copyleft), weak copyleft or strong copyleft license model.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05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Internal Acceptance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Perceived Usefulness (PU): The degree to which person (BTPN) believes that using a particular tech would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Belleza"/>
                        </a:rPr>
                        <a:t>enhace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Belleza"/>
                        </a:rPr>
                        <a:t> job performance. Perceived Ease of Use (PEOU): The degree to which a person (BTPN) believes that using a particular system would be free from effort</a:t>
                      </a:r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10255"/>
              </p:ext>
            </p:extLst>
          </p:nvPr>
        </p:nvGraphicFramePr>
        <p:xfrm>
          <a:off x="1028701" y="3113555"/>
          <a:ext cx="16230600" cy="6380867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40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0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Directory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Active Directory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9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DNS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Domain Name System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05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Bind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Bind 16.x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Bind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0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File / Print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Sharing Folder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0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HTTP Services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HTTP Server (Linux)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HTTP Server 2.4.x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19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Internet Information Services (IIS)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325663"/>
            <a:ext cx="16230601" cy="7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DISTRIBUTED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20320"/>
              </p:ext>
            </p:extLst>
          </p:nvPr>
        </p:nvGraphicFramePr>
        <p:xfrm>
          <a:off x="1037969" y="3054737"/>
          <a:ext cx="16230600" cy="6585204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87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Network Services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Infoblox Trinzic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Trinzic v1415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Trinzic v1415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782">
                <a:tc rowSpan="8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Monitoring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Fluke Network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Netflow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Tracker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Fluke NetFlow version: 9.5.104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Fluke NetFlow version: 9.5.104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6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Smart OTU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v6.54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v6.54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Solarwind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Server &amp; Application Monitor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v2020.2.6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v2020.2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404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Unified Monitoring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Grafana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9.0.1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7.11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7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Cloud Enterprise (Platinum)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7.14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7.12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163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Elastic Community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V7.16.1</a:t>
                      </a:r>
                      <a:endParaRPr lang="en-US" sz="1600">
                        <a:latin typeface="Martel Sans Regular Bold"/>
                      </a:endParaRP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V7.15</a:t>
                      </a:r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7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Building Monitoring System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87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Control-M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&lt;GA version&gt;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NA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62602" y="2325660"/>
            <a:ext cx="16196699" cy="76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MONITORING &amp; CONTROL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86245"/>
              </p:ext>
            </p:extLst>
          </p:nvPr>
        </p:nvGraphicFramePr>
        <p:xfrm>
          <a:off x="977499" y="3398997"/>
          <a:ext cx="15698358" cy="6113043"/>
        </p:xfrm>
        <a:graphic>
          <a:graphicData uri="http://schemas.openxmlformats.org/drawingml/2006/table">
            <a:tbl>
              <a:tblPr/>
              <a:tblGrid>
                <a:gridCol w="261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572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92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Artifact Repository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Sonartype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Nexus Repository Manager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V3.41.0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V3.27.0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84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Sonartype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Nexus Firewall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Release 127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Release 119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84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Release &amp; Configuration Management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err="1"/>
                        <a:t>Arcad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ARCAD 9.x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ARCAD 8.x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83934"/>
                  </a:ext>
                </a:extLst>
              </a:tr>
              <a:tr h="802066">
                <a:tc row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CI/CD Engine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Ansible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Ansible 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Ansible 2.6.x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71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Cloudbees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Core Operation Center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Martel Sans Regular Bold"/>
                        </a:rPr>
                        <a:t>2.176.3.3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2.176.3.3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60451" y="2506263"/>
            <a:ext cx="15495452" cy="75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MONITORING &amp; CONTROL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82366"/>
              </p:ext>
            </p:extLst>
          </p:nvPr>
        </p:nvGraphicFramePr>
        <p:xfrm>
          <a:off x="822172" y="3098434"/>
          <a:ext cx="16643659" cy="6466517"/>
        </p:xfrm>
        <a:graphic>
          <a:graphicData uri="http://schemas.openxmlformats.org/drawingml/2006/table">
            <a:tbl>
              <a:tblPr/>
              <a:tblGrid>
                <a:gridCol w="3262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3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3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501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Identity &amp; Access Management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Okta Access Management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v3.4.x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506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Operating System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iSeries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iSeries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iSeries 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50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Server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Server 2019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Server 2012 R2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506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Operating System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 Hat Enterprise Linux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 Hat Enterprise Linux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 Hat Enterprise Linux 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50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CentOS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CentOS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CentOS 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50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 Hat Enterprise Linux CoreOS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RHCOS v4.10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Martel Sans Regular Bold"/>
                        </a:rPr>
                        <a:t>RHCOS v4.9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325660"/>
            <a:ext cx="15495452" cy="75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SERVER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14165"/>
              </p:ext>
            </p:extLst>
          </p:nvPr>
        </p:nvGraphicFramePr>
        <p:xfrm>
          <a:off x="1084407" y="3342536"/>
          <a:ext cx="16174900" cy="6264095"/>
        </p:xfrm>
        <a:graphic>
          <a:graphicData uri="http://schemas.openxmlformats.org/drawingml/2006/table">
            <a:tbl>
              <a:tblPr/>
              <a:tblGrid>
                <a:gridCol w="318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5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5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48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67">
                <a:tc rowSpan="5"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 Bold"/>
                      </a:endParaRPr>
                    </a:p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Container Management</a:t>
                      </a:r>
                      <a:endParaRPr lang="en-US" sz="16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Openshift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Container Platform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OpenShift v4.10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Martel Sans Regular Bold"/>
                        </a:rPr>
                        <a:t>OpenShift v4.9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Kubernetes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811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artel Sans Regular Bold"/>
                        </a:rPr>
                        <a:t>Container Management</a:t>
                      </a:r>
                      <a:endParaRPr lang="en-US" sz="11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Openshift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Logging &amp; Monitoring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5.5.3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4.6.0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10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Openshift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Service Mesh (OSSM)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OSSM_2.2.3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Martel Sans Regular Bold"/>
                        </a:rPr>
                        <a:t>OSSM_2.2.3</a:t>
                      </a:r>
                      <a:endParaRPr lang="en-US">
                        <a:latin typeface="Martel Sans Regular Bold"/>
                      </a:endParaRPr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33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CRI-O</a:t>
                      </a:r>
                      <a:endParaRPr lang="en-US" sz="1600"/>
                    </a:p>
                  </a:txBody>
                  <a:tcPr marT="45721" marB="457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v1.20.4-4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Operating System</a:t>
                      </a:r>
                    </a:p>
                  </a:txBody>
                  <a:tcPr marT="45721" marB="45721">
                    <a:lnL w="0">
                      <a:noFill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Windows Server 2019</a:t>
                      </a:r>
                    </a:p>
                  </a:txBody>
                  <a:tcPr marT="45721" marB="45721">
                    <a:lnL w="9524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Windows Server 2019 Standard, Windows Server 2019 Datacenter</a:t>
                      </a:r>
                      <a:endParaRPr lang="en-US" sz="20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41706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60451" y="2458638"/>
            <a:ext cx="15495452" cy="75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8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SERVER PLATFORM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73706"/>
              </p:ext>
            </p:extLst>
          </p:nvPr>
        </p:nvGraphicFramePr>
        <p:xfrm>
          <a:off x="1284367" y="3552054"/>
          <a:ext cx="15974936" cy="3725046"/>
        </p:xfrm>
        <a:graphic>
          <a:graphicData uri="http://schemas.openxmlformats.org/drawingml/2006/table">
            <a:tbl>
              <a:tblPr/>
              <a:tblGrid>
                <a:gridCol w="261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0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6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Hypervisor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Vmware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ESXi</a:t>
                      </a:r>
                      <a:endParaRPr lang="en-US" sz="1600" err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VMware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ESXi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6.7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VMware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ESXi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6.5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6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Hypervisor Manager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Vmware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vCenter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Vmware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vCenter 6.7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Vmware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vCenter 6.5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569763"/>
            <a:ext cx="16230601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SERVER VIRTUALIZATION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49847"/>
              </p:ext>
            </p:extLst>
          </p:nvPr>
        </p:nvGraphicFramePr>
        <p:xfrm>
          <a:off x="1028702" y="3803848"/>
          <a:ext cx="16011915" cy="3625653"/>
        </p:xfrm>
        <a:graphic>
          <a:graphicData uri="http://schemas.openxmlformats.org/drawingml/2006/table">
            <a:tbl>
              <a:tblPr/>
              <a:tblGrid>
                <a:gridCol w="266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266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80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Patch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Windows Server Update Services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1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Server Management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Endpoint Management (For Linux server)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Endpoint Management 9.x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0" y="2579290"/>
            <a:ext cx="16762944" cy="8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30"/>
              </a:lnSpc>
            </a:pPr>
            <a:r>
              <a:rPr lang="en-US" sz="6000">
                <a:solidFill>
                  <a:srgbClr val="F6E9E1"/>
                </a:solidFill>
                <a:latin typeface="Belleza"/>
              </a:rPr>
              <a:t>SERVICE CONTINUITY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98637"/>
              </p:ext>
            </p:extLst>
          </p:nvPr>
        </p:nvGraphicFramePr>
        <p:xfrm>
          <a:off x="787998" y="3794927"/>
          <a:ext cx="16730551" cy="2491573"/>
        </p:xfrm>
        <a:graphic>
          <a:graphicData uri="http://schemas.openxmlformats.org/drawingml/2006/table">
            <a:tbl>
              <a:tblPr/>
              <a:tblGrid>
                <a:gridCol w="315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14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1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Storage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Tivoli Storage Manager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Tivoli Storage Manager 7.x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Tivoli Storage Manager 6.x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0" y="2588814"/>
            <a:ext cx="18090820" cy="8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15"/>
              </a:lnSpc>
            </a:pPr>
            <a:r>
              <a:rPr lang="en-US" sz="6600">
                <a:solidFill>
                  <a:srgbClr val="F6E9E1"/>
                </a:solidFill>
                <a:latin typeface="Belleza"/>
              </a:rPr>
              <a:t>STORAGE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20161"/>
              </p:ext>
            </p:extLst>
          </p:nvPr>
        </p:nvGraphicFramePr>
        <p:xfrm>
          <a:off x="1104501" y="3508224"/>
          <a:ext cx="16119924" cy="1850099"/>
        </p:xfrm>
        <a:graphic>
          <a:graphicData uri="http://schemas.openxmlformats.org/drawingml/2006/table">
            <a:tbl>
              <a:tblPr/>
              <a:tblGrid>
                <a:gridCol w="268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3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7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Internal &amp; External Mail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Exchange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Exchange Server 2013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426889"/>
            <a:ext cx="16230601" cy="7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UNIFIED MESSAGING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F1BF04A-C31B-964A-02ED-25F99952454C}"/>
              </a:ext>
            </a:extLst>
          </p:cNvPr>
          <p:cNvSpPr txBox="1"/>
          <p:nvPr/>
        </p:nvSpPr>
        <p:spPr>
          <a:xfrm>
            <a:off x="1028701" y="5603250"/>
            <a:ext cx="16230601" cy="7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UTILITIES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1E4065-945F-FE2A-3062-325482BA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48271"/>
              </p:ext>
            </p:extLst>
          </p:nvPr>
        </p:nvGraphicFramePr>
        <p:xfrm>
          <a:off x="1096283" y="6507616"/>
          <a:ext cx="16211550" cy="251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3018889961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328369563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71370875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701569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061038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877176202"/>
                    </a:ext>
                  </a:extLst>
                </a:gridCol>
              </a:tblGrid>
              <a:tr h="69245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SUB_CLUSTER​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TECH_NAME​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STATUS​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VERSION_N​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VERSION_N_1​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Martel Sans Regular Bold"/>
                        </a:rPr>
                        <a:t>SUPPORT_TYPE​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57785"/>
                  </a:ext>
                </a:extLst>
              </a:tr>
              <a:tr h="92327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Extract Transform Load​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Martel Sans Regular Bold"/>
                        </a:rPr>
                        <a:t>Fluentd</a:t>
                      </a:r>
                      <a:r>
                        <a:rPr lang="en-US" sz="1800" dirty="0">
                          <a:effectLst/>
                          <a:latin typeface="Martel Sans Regular Bold"/>
                        </a:rPr>
                        <a:t>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A​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0,0507291666666667​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0,0465740740740741​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XO​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03805"/>
                  </a:ext>
                </a:extLst>
              </a:tr>
              <a:tr h="89807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OLAP​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Microsoft SQL Server Analysis Services​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A​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Martel Sans Regular Bold"/>
                        </a:rPr>
                        <a:t>Sesuai</a:t>
                      </a:r>
                      <a:r>
                        <a:rPr lang="en-US" sz="1800" dirty="0">
                          <a:effectLst/>
                          <a:latin typeface="Martel Sans Regular Bold"/>
                        </a:rPr>
                        <a:t> </a:t>
                      </a:r>
                      <a:r>
                        <a:rPr lang="en-US" sz="1800" dirty="0" err="1">
                          <a:effectLst/>
                          <a:latin typeface="Martel Sans Regular Bold"/>
                        </a:rPr>
                        <a:t>versi</a:t>
                      </a:r>
                      <a:r>
                        <a:rPr lang="en-US" sz="1800" dirty="0">
                          <a:effectLst/>
                          <a:latin typeface="Martel Sans Regular Bold"/>
                        </a:rPr>
                        <a:t> Microsoft SQL Server&gt;​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Martel Sans Regular Bold"/>
                        </a:rPr>
                        <a:t>Sesuai</a:t>
                      </a:r>
                      <a:r>
                        <a:rPr lang="en-US" sz="1800" dirty="0">
                          <a:effectLst/>
                          <a:latin typeface="Martel Sans Regular Bold"/>
                        </a:rPr>
                        <a:t> </a:t>
                      </a:r>
                      <a:r>
                        <a:rPr lang="en-US" sz="1800" dirty="0" err="1">
                          <a:effectLst/>
                          <a:latin typeface="Martel Sans Regular Bold"/>
                        </a:rPr>
                        <a:t>versi</a:t>
                      </a:r>
                      <a:r>
                        <a:rPr lang="en-US" sz="1800" dirty="0">
                          <a:effectLst/>
                          <a:latin typeface="Martel Sans Regular Bold"/>
                        </a:rPr>
                        <a:t> Microsoft SQL Server&gt;​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Martel Sans Regular Bold"/>
                        </a:rPr>
                        <a:t>XO​</a:t>
                      </a:r>
                      <a:endParaRPr lang="en-US" dirty="0">
                        <a:effectLst/>
                        <a:latin typeface="Martel Sans Regular Bold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903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4729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grpSp>
        <p:nvGrpSpPr>
          <p:cNvPr id="3" name="Group 3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4" name="TextBox 4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67343" y="432274"/>
            <a:ext cx="18955343" cy="1470600"/>
            <a:chOff x="0" y="0"/>
            <a:chExt cx="6412054" cy="497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2054" cy="497462"/>
            </a:xfrm>
            <a:custGeom>
              <a:avLst/>
              <a:gdLst/>
              <a:ahLst/>
              <a:cxnLst/>
              <a:rect l="l" t="t" r="r" b="b"/>
              <a:pathLst>
                <a:path w="6412054" h="497462">
                  <a:moveTo>
                    <a:pt x="0" y="0"/>
                  </a:moveTo>
                  <a:lnTo>
                    <a:pt x="6412054" y="0"/>
                  </a:lnTo>
                  <a:lnTo>
                    <a:pt x="6412054" y="497462"/>
                  </a:lnTo>
                  <a:lnTo>
                    <a:pt x="0" y="497462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14897" y="2144687"/>
            <a:ext cx="17276748" cy="7880791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41802"/>
              </p:ext>
            </p:extLst>
          </p:nvPr>
        </p:nvGraphicFramePr>
        <p:xfrm>
          <a:off x="1028701" y="3551892"/>
          <a:ext cx="16230602" cy="3268009"/>
        </p:xfrm>
        <a:graphic>
          <a:graphicData uri="http://schemas.openxmlformats.org/drawingml/2006/table">
            <a:tbl>
              <a:tblPr/>
              <a:tblGrid>
                <a:gridCol w="323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804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SUB_CLUSTER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STATUS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VERSION_N_1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SUPPORT_TYPE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76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IP PBX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Avaya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Ver 18.01.0.890.0</a:t>
                      </a:r>
                      <a:endParaRPr lang="en-US" sz="20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1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 Bold"/>
                        </a:rPr>
                        <a:t>Recording</a:t>
                      </a:r>
                      <a:endParaRPr lang="en-US" sz="16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Nice Recording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Ver 6.12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800">
                        <a:solidFill>
                          <a:srgbClr val="000000"/>
                        </a:solidFill>
                        <a:latin typeface="Martel Sans Regular"/>
                      </a:endParaRP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XO</a:t>
                      </a:r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1" y="2569764"/>
            <a:ext cx="16230601" cy="7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34"/>
              </a:lnSpc>
            </a:pPr>
            <a:r>
              <a:rPr lang="en-US" sz="5400">
                <a:solidFill>
                  <a:srgbClr val="F6E9E1"/>
                </a:solidFill>
                <a:latin typeface="Belleza"/>
              </a:rPr>
              <a:t>UNIFIED COMMUNICATION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97" y="871348"/>
            <a:ext cx="15506171" cy="7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71"/>
              </a:lnSpc>
            </a:pPr>
            <a:r>
              <a:rPr lang="en-US" sz="6301">
                <a:solidFill>
                  <a:srgbClr val="F6E9E1"/>
                </a:solidFill>
                <a:latin typeface="Belleza"/>
              </a:rPr>
              <a:t>SYSTEM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0755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49143" y="109840"/>
            <a:ext cx="9949100" cy="1524086"/>
            <a:chOff x="0" y="0"/>
            <a:chExt cx="3365498" cy="87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65498" cy="871268"/>
            </a:xfrm>
            <a:custGeom>
              <a:avLst/>
              <a:gdLst/>
              <a:ahLst/>
              <a:cxnLst/>
              <a:rect l="l" t="t" r="r" b="b"/>
              <a:pathLst>
                <a:path w="3365498" h="871268">
                  <a:moveTo>
                    <a:pt x="0" y="0"/>
                  </a:moveTo>
                  <a:lnTo>
                    <a:pt x="3365498" y="0"/>
                  </a:lnTo>
                  <a:lnTo>
                    <a:pt x="3365498" y="871268"/>
                  </a:lnTo>
                  <a:lnTo>
                    <a:pt x="0" y="871268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47449" y="-252204"/>
            <a:ext cx="5381741" cy="10732181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5" name="TextBox 5"/>
          <p:cNvSpPr txBox="1"/>
          <p:nvPr/>
        </p:nvSpPr>
        <p:spPr>
          <a:xfrm>
            <a:off x="-2140269" y="-285750"/>
            <a:ext cx="7474561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F6E9E1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29840" y="3798026"/>
            <a:ext cx="8183538" cy="5276508"/>
            <a:chOff x="0" y="0"/>
            <a:chExt cx="2498661" cy="16110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98661" cy="1611064"/>
            </a:xfrm>
            <a:custGeom>
              <a:avLst/>
              <a:gdLst/>
              <a:ahLst/>
              <a:cxnLst/>
              <a:rect l="l" t="t" r="r" b="b"/>
              <a:pathLst>
                <a:path w="2498661" h="1611064">
                  <a:moveTo>
                    <a:pt x="0" y="0"/>
                  </a:moveTo>
                  <a:lnTo>
                    <a:pt x="2498661" y="0"/>
                  </a:lnTo>
                  <a:lnTo>
                    <a:pt x="2498661" y="1611064"/>
                  </a:lnTo>
                  <a:lnTo>
                    <a:pt x="0" y="1611064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75099"/>
              </p:ext>
            </p:extLst>
          </p:nvPr>
        </p:nvGraphicFramePr>
        <p:xfrm>
          <a:off x="541140" y="3953715"/>
          <a:ext cx="7960086" cy="4960489"/>
        </p:xfrm>
        <a:graphic>
          <a:graphicData uri="http://schemas.openxmlformats.org/drawingml/2006/table">
            <a:tbl>
              <a:tblPr/>
              <a:tblGrid>
                <a:gridCol w="265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17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rimo Bold"/>
                        </a:rPr>
                        <a:t>Support Classification</a:t>
                      </a:r>
                      <a:endParaRPr lang="en-US" sz="2800" b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rimo Bold"/>
                        </a:rPr>
                        <a:t>Dev</a:t>
                      </a:r>
                      <a:endParaRPr lang="en-US" sz="2800" b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rimo Bold"/>
                        </a:rPr>
                        <a:t>Ops</a:t>
                      </a:r>
                      <a:endParaRPr lang="en-US" sz="2800" b="1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Belleza"/>
                        </a:rPr>
                        <a:t>DO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V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V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Belleza"/>
                        </a:rPr>
                        <a:t>DX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V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Belleza"/>
                        </a:rPr>
                        <a:t>XO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V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73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Belleza"/>
                        </a:rPr>
                        <a:t>XX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rimo Bold"/>
                        </a:rPr>
                        <a:t>X</a:t>
                      </a:r>
                      <a:endParaRPr lang="en-US" sz="2800"/>
                    </a:p>
                  </a:txBody>
                  <a:tcPr marT="45721" marB="4572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8674337" y="1771108"/>
            <a:ext cx="9465047" cy="89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Georgia Pro"/>
                <a:cs typeface="Calibri"/>
              </a:rPr>
              <a:t>Dev</a:t>
            </a:r>
            <a:r>
              <a:rPr lang="en-US" sz="2000">
                <a:solidFill>
                  <a:srgbClr val="000000"/>
                </a:solidFill>
                <a:latin typeface="Georgia Pro"/>
                <a:cs typeface="Calibri"/>
              </a:rPr>
              <a:t>: Application development is creating new application, changing/modifying application functions/features, or bug fixing in applications.</a:t>
            </a:r>
          </a:p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Georgia Pro"/>
                <a:cs typeface="Calibri"/>
              </a:rPr>
              <a:t>Ops</a:t>
            </a:r>
            <a:r>
              <a:rPr lang="en-US" sz="2000">
                <a:solidFill>
                  <a:srgbClr val="000000"/>
                </a:solidFill>
                <a:latin typeface="Georgia Pro"/>
                <a:cs typeface="Calibri"/>
              </a:rPr>
              <a:t>: Is the process of installing, configuring and operating technology services.</a:t>
            </a:r>
          </a:p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Georgia Pro"/>
                <a:cs typeface="Calibri"/>
              </a:rPr>
              <a:t>V</a:t>
            </a:r>
            <a:r>
              <a:rPr lang="en-US" sz="2000">
                <a:solidFill>
                  <a:srgbClr val="000000"/>
                </a:solidFill>
                <a:latin typeface="Georgia Pro"/>
                <a:cs typeface="Calibri"/>
              </a:rPr>
              <a:t>: Internal BTPN have knowledge and expertise in using technology and are committed to maintaining the availability/capability of such expertise</a:t>
            </a:r>
          </a:p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Georgia Pro"/>
                <a:cs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Georgia Pro"/>
                <a:cs typeface="Calibri"/>
              </a:rPr>
              <a:t>: Internal BTPN does not have or is not </a:t>
            </a:r>
            <a:r>
              <a:rPr lang="en-US" sz="2000" err="1">
                <a:solidFill>
                  <a:srgbClr val="000000"/>
                </a:solidFill>
                <a:latin typeface="Georgia Pro"/>
                <a:cs typeface="Calibri"/>
              </a:rPr>
              <a:t>commited</a:t>
            </a:r>
            <a:r>
              <a:rPr lang="en-US" sz="2000">
                <a:solidFill>
                  <a:srgbClr val="000000"/>
                </a:solidFill>
                <a:latin typeface="Georgia Pro"/>
                <a:cs typeface="Calibri"/>
              </a:rPr>
              <a:t> to having expertise in using a technology service</a:t>
            </a:r>
          </a:p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endParaRPr lang="en-US" sz="2000">
              <a:latin typeface="Georgia Pro"/>
              <a:cs typeface="Calibri"/>
            </a:endParaRPr>
          </a:p>
          <a:p>
            <a:pPr marL="595630" lvl="1" indent="-297815">
              <a:lnSpc>
                <a:spcPts val="3865"/>
              </a:lnSpc>
              <a:buFont typeface="Arial,Sans-Serif"/>
              <a:buChar char="•"/>
            </a:pPr>
            <a:r>
              <a:rPr lang="en-US" sz="2000" b="1">
                <a:latin typeface="Georgia Pro"/>
                <a:ea typeface="+mn-lt"/>
                <a:cs typeface="+mn-lt"/>
              </a:rPr>
              <a:t>XO</a:t>
            </a:r>
            <a:r>
              <a:rPr lang="en-US" sz="2000">
                <a:latin typeface="Georgia Pro"/>
                <a:ea typeface="+mn-lt"/>
                <a:cs typeface="+mn-lt"/>
              </a:rPr>
              <a:t>: Technology with XO support type has 3 levels internal support only for its operations while the development is supported by the third parties.</a:t>
            </a:r>
          </a:p>
          <a:p>
            <a:pPr marL="595630" lvl="1" indent="-297815">
              <a:lnSpc>
                <a:spcPts val="3865"/>
              </a:lnSpc>
              <a:buFont typeface="Arial,Sans-Serif"/>
              <a:buChar char="•"/>
            </a:pPr>
            <a:r>
              <a:rPr lang="en-US" sz="2000" b="1">
                <a:latin typeface="Georgia Pro"/>
                <a:ea typeface="+mn-lt"/>
                <a:cs typeface="+mn-lt"/>
              </a:rPr>
              <a:t>DO</a:t>
            </a:r>
            <a:r>
              <a:rPr lang="en-US" sz="2000">
                <a:latin typeface="Georgia Pro"/>
                <a:ea typeface="+mn-lt"/>
                <a:cs typeface="+mn-lt"/>
              </a:rPr>
              <a:t>: Technology with the DO support type has the support from the internal team to do the dev, and has 3 levels. Also, operational activities are needed to run it. </a:t>
            </a:r>
          </a:p>
          <a:p>
            <a:pPr marL="595630" lvl="1" indent="-297815">
              <a:lnSpc>
                <a:spcPts val="3865"/>
              </a:lnSpc>
              <a:buFont typeface="Arial,Sans-Serif"/>
              <a:buChar char="•"/>
            </a:pPr>
            <a:r>
              <a:rPr lang="en-US" sz="2000" b="1">
                <a:latin typeface="Georgia Pro"/>
                <a:ea typeface="+mn-lt"/>
                <a:cs typeface="+mn-lt"/>
              </a:rPr>
              <a:t>XX</a:t>
            </a:r>
            <a:r>
              <a:rPr lang="en-US" sz="2000">
                <a:latin typeface="Georgia Pro"/>
                <a:ea typeface="+mn-lt"/>
                <a:cs typeface="+mn-lt"/>
              </a:rPr>
              <a:t>: Technology with XX support type does not have internal support for both its development and its operations. Both require support from third parties.</a:t>
            </a:r>
          </a:p>
          <a:p>
            <a:pPr marL="595630" lvl="1" indent="-297815">
              <a:lnSpc>
                <a:spcPts val="3865"/>
              </a:lnSpc>
              <a:buFont typeface="Arial"/>
              <a:buChar char="•"/>
            </a:pPr>
            <a:endParaRPr lang="en-US" sz="1400">
              <a:solidFill>
                <a:srgbClr val="000000"/>
              </a:solidFill>
              <a:latin typeface="Arimo"/>
              <a:cs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88647" y="300170"/>
            <a:ext cx="7548818" cy="1078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76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Belleza"/>
              </a:rPr>
              <a:t>IT Service Support Type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1412" y="-2225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3" name="TextBox 3"/>
          <p:cNvSpPr txBox="1"/>
          <p:nvPr/>
        </p:nvSpPr>
        <p:spPr>
          <a:xfrm>
            <a:off x="-2294231" y="-256137"/>
            <a:ext cx="7474561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D18C03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672630" y="6065113"/>
            <a:ext cx="12949044" cy="1958804"/>
            <a:chOff x="0" y="0"/>
            <a:chExt cx="4380294" cy="6626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80293" cy="662607"/>
            </a:xfrm>
            <a:custGeom>
              <a:avLst/>
              <a:gdLst/>
              <a:ahLst/>
              <a:cxnLst/>
              <a:rect l="l" t="t" r="r" b="b"/>
              <a:pathLst>
                <a:path w="4380293" h="662607">
                  <a:moveTo>
                    <a:pt x="0" y="0"/>
                  </a:moveTo>
                  <a:lnTo>
                    <a:pt x="4380293" y="0"/>
                  </a:lnTo>
                  <a:lnTo>
                    <a:pt x="4380293" y="662607"/>
                  </a:lnTo>
                  <a:lnTo>
                    <a:pt x="0" y="662607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25650" y="6208268"/>
            <a:ext cx="12893625" cy="1359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96"/>
              </a:lnSpc>
            </a:pPr>
            <a:r>
              <a:rPr lang="en-US" sz="7200">
                <a:solidFill>
                  <a:srgbClr val="FFFFFF"/>
                </a:solidFill>
                <a:latin typeface="Belleza"/>
              </a:rPr>
              <a:t>Deprecated Technology List</a:t>
            </a:r>
          </a:p>
        </p:txBody>
      </p:sp>
      <p:sp>
        <p:nvSpPr>
          <p:cNvPr id="7" name="AutoShape 7"/>
          <p:cNvSpPr/>
          <p:nvPr/>
        </p:nvSpPr>
        <p:spPr>
          <a:xfrm>
            <a:off x="-10912" y="-32091"/>
            <a:ext cx="5381741" cy="10732181"/>
          </a:xfrm>
          <a:prstGeom prst="rect">
            <a:avLst/>
          </a:prstGeom>
          <a:solidFill>
            <a:srgbClr val="F6E9E1"/>
          </a:solidFill>
        </p:spPr>
      </p:sp>
      <p:sp>
        <p:nvSpPr>
          <p:cNvPr id="8" name="TextBox 8"/>
          <p:cNvSpPr txBox="1"/>
          <p:nvPr/>
        </p:nvSpPr>
        <p:spPr>
          <a:xfrm>
            <a:off x="-2103731" y="-65637"/>
            <a:ext cx="7474561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D18C03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3" name="AutoShape 3"/>
          <p:cNvSpPr/>
          <p:nvPr/>
        </p:nvSpPr>
        <p:spPr>
          <a:xfrm>
            <a:off x="-114299" y="1378813"/>
            <a:ext cx="18199101" cy="9120284"/>
          </a:xfrm>
          <a:prstGeom prst="rect">
            <a:avLst/>
          </a:prstGeom>
          <a:solidFill>
            <a:srgbClr val="024A34"/>
          </a:solidFill>
        </p:spPr>
      </p:sp>
      <p:sp>
        <p:nvSpPr>
          <p:cNvPr id="4" name="AutoShape 4"/>
          <p:cNvSpPr/>
          <p:nvPr/>
        </p:nvSpPr>
        <p:spPr>
          <a:xfrm>
            <a:off x="1028701" y="360407"/>
            <a:ext cx="16230601" cy="829628"/>
          </a:xfrm>
          <a:prstGeom prst="rect">
            <a:avLst/>
          </a:prstGeom>
          <a:solidFill>
            <a:srgbClr val="024A34"/>
          </a:solidFill>
        </p:spPr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56250"/>
              </p:ext>
            </p:extLst>
          </p:nvPr>
        </p:nvGraphicFramePr>
        <p:xfrm>
          <a:off x="250825" y="2312603"/>
          <a:ext cx="5801743" cy="7495413"/>
        </p:xfrm>
        <a:graphic>
          <a:graphicData uri="http://schemas.openxmlformats.org/drawingml/2006/table">
            <a:tbl>
              <a:tblPr/>
              <a:tblGrid>
                <a:gridCol w="172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33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ap-inf-bi-001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Business Intelligence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Oracle Business Intelligence 11.x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09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ap-inf-mdm-001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Infosphere MDM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Advanced Edition 11.x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56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ap-trx-fin-001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FinArch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Financial Studio (Wolters Kluwer)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FinArch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Financial Studio 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in-clt-bwr-004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Internet Explorer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10.x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in-clt-mcl-003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Zimbra Desktop Client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Zimbra Desktop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in-clt-prd-008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Project Libre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ProjectLibre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1.9.x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7" name="TextBox 7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76788" y="385016"/>
            <a:ext cx="5385177" cy="793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1">
                <a:solidFill>
                  <a:srgbClr val="FFFFFF"/>
                </a:solidFill>
                <a:latin typeface="Belleza"/>
              </a:rPr>
              <a:t>Deprecated Tech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147" y="1525488"/>
            <a:ext cx="15708233" cy="52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Belleza"/>
              </a:rPr>
              <a:t>*Deprecated Tech does not have Domain, Cluster, Sub-Cluster, and Owner. 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3B691E2B-D783-C531-8328-21E98AB64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51783"/>
              </p:ext>
            </p:extLst>
          </p:nvPr>
        </p:nvGraphicFramePr>
        <p:xfrm>
          <a:off x="6111875" y="2333625"/>
          <a:ext cx="6024560" cy="7495413"/>
        </p:xfrm>
        <a:graphic>
          <a:graphicData uri="http://schemas.openxmlformats.org/drawingml/2006/table">
            <a:tbl>
              <a:tblPr/>
              <a:tblGrid>
                <a:gridCol w="188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33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in-clt-prd-009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PDFTools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PDFTools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09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in-clt-prd-020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Bluejeans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Desktop Agent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v2.19.x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56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in-clt-prd-022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Serena Open Project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v1.4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in-dat-arc-001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Big Insight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in-dist-aps-002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GlassFish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(Linux)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GlassFish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85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in-dist-dir-002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 Hat Enterprise IPA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58071F7-2F4C-B04F-49B8-C97060A39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32560"/>
              </p:ext>
            </p:extLst>
          </p:nvPr>
        </p:nvGraphicFramePr>
        <p:xfrm>
          <a:off x="12198269" y="2328479"/>
          <a:ext cx="5667372" cy="7656047"/>
        </p:xfrm>
        <a:graphic>
          <a:graphicData uri="http://schemas.openxmlformats.org/drawingml/2006/table">
            <a:tbl>
              <a:tblPr/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8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25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in-itg-soa-002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SAP Mobile Platform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SAP Mobile Platform 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0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in-msg-mai-002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Zimbra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Zimbra 8.x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48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in-net-dc-001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Network Virtualization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VLAN, VPC, VDC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2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in-net-ha-001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HSRP, VRRP,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PortChannel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HSRP, VRRP,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PortChannel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8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in-net-ip-001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TCP/IPv4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IPv4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32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in-net-lan-001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Dual Band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WiFi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2.4Ghz 802.11 b/g/n &amp; 5Ghz 802.11 a/n/ac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3" name="AutoShape 3"/>
          <p:cNvSpPr/>
          <p:nvPr/>
        </p:nvSpPr>
        <p:spPr>
          <a:xfrm>
            <a:off x="-114299" y="1378813"/>
            <a:ext cx="18199101" cy="9120284"/>
          </a:xfrm>
          <a:prstGeom prst="rect">
            <a:avLst/>
          </a:prstGeom>
          <a:solidFill>
            <a:srgbClr val="024A34"/>
          </a:solidFill>
        </p:spPr>
      </p:sp>
      <p:sp>
        <p:nvSpPr>
          <p:cNvPr id="4" name="AutoShape 4"/>
          <p:cNvSpPr/>
          <p:nvPr/>
        </p:nvSpPr>
        <p:spPr>
          <a:xfrm>
            <a:off x="1028701" y="360407"/>
            <a:ext cx="16230601" cy="829628"/>
          </a:xfrm>
          <a:prstGeom prst="rect">
            <a:avLst/>
          </a:prstGeom>
          <a:solidFill>
            <a:srgbClr val="024A34"/>
          </a:solidFill>
        </p:spPr>
      </p:sp>
      <p:grpSp>
        <p:nvGrpSpPr>
          <p:cNvPr id="6" name="Group 6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7" name="TextBox 7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76788" y="385016"/>
            <a:ext cx="5385177" cy="793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1">
                <a:solidFill>
                  <a:srgbClr val="FFFFFF"/>
                </a:solidFill>
                <a:latin typeface="Belleza"/>
              </a:rPr>
              <a:t>Deprecated Tech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147" y="1525488"/>
            <a:ext cx="15708233" cy="52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Belleza"/>
              </a:rPr>
              <a:t>*Deprecated Tech does not have Domain, Cluster, Sub-Cluster, and Owner. 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07E3E9B-C985-8444-630F-53EE46AE9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10404"/>
              </p:ext>
            </p:extLst>
          </p:nvPr>
        </p:nvGraphicFramePr>
        <p:xfrm>
          <a:off x="63419" y="2353879"/>
          <a:ext cx="5976934" cy="7635968"/>
        </p:xfrm>
        <a:graphic>
          <a:graphicData uri="http://schemas.openxmlformats.org/drawingml/2006/table">
            <a:tbl>
              <a:tblPr/>
              <a:tblGrid>
                <a:gridCol w="183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5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55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in-net-lan-002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Microsoft Dynamic Host Configuration Protocol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Sesuai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OS&gt;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07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in-net-pbx-001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PBX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SIP, IP PBX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071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in-sec-ep-002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Sophos Safeguards Disk Encryption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Martel Sans Regular"/>
                        </a:rPr>
                        <a:t>8.30.x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42854"/>
                  </a:ext>
                </a:extLst>
              </a:tr>
              <a:tr h="8215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in-net-rp-001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OSPF, BGP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OSPFv2 , BGPv4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57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in-sec-ads-003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Safenet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Authentication (SecureID)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Safenet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Authentication Service v3.5.x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in-sec-if-001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 Focus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Arcsight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Express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v6.11.x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5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in-sec-if-012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Juniper MAG 6610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Junos Pulse 7.1R1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B990072-778B-3394-0F9E-5F7E5098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76828"/>
              </p:ext>
            </p:extLst>
          </p:nvPr>
        </p:nvGraphicFramePr>
        <p:xfrm>
          <a:off x="6118144" y="2376103"/>
          <a:ext cx="5881693" cy="7610509"/>
        </p:xfrm>
        <a:graphic>
          <a:graphicData uri="http://schemas.openxmlformats.org/drawingml/2006/table">
            <a:tbl>
              <a:tblPr/>
              <a:tblGrid>
                <a:gridCol w="186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6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6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in-sec-if-017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 Focus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Arcsight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Logger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v6.7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0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in-sec-if-018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Micro Focus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Arcsight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Connector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v2.9.x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9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in-sec-os-004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OSX Server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Server 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16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in-sec-soc-002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HP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Webinspect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&lt;Software Appliance&gt;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16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in-sec-va-001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HP Fortify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&lt;Software Appliance&gt;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35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in-sec-va-002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Ncircle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Tripwire Vulnerability Manager (Infrastructure)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Ncricle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Tripwire Vulnerability Manager 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B1B471E-C9C4-FB76-A03D-FDEEBC92E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9148"/>
              </p:ext>
            </p:extLst>
          </p:nvPr>
        </p:nvGraphicFramePr>
        <p:xfrm>
          <a:off x="12055394" y="2376104"/>
          <a:ext cx="5881685" cy="7601284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015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in-svr-con-002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Docker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Docker 1.13.1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op-mon-net-002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StableNet</a:t>
                      </a:r>
                      <a:endParaRPr lang="en-US" sz="1600" err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StableNet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7.6.5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00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op-mon-net-004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WUG (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WhatsUp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Gold) 2018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WhatsUp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Gold 18.3.1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15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op-sys-svr-001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Quest Foglight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Quest Foglight 5.x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3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or-clb-pm-001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Focal Point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Focal Point v6.6.1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136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or-clb-pm-002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Requirement Composer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Requirement Composer v4.0.6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51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28866" y="-295275"/>
            <a:ext cx="5654929" cy="10877550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3" name="AutoShape 3"/>
          <p:cNvSpPr/>
          <p:nvPr/>
        </p:nvSpPr>
        <p:spPr>
          <a:xfrm>
            <a:off x="-114299" y="1378813"/>
            <a:ext cx="18199101" cy="9120284"/>
          </a:xfrm>
          <a:prstGeom prst="rect">
            <a:avLst/>
          </a:prstGeom>
          <a:solidFill>
            <a:srgbClr val="024A34"/>
          </a:solidFill>
        </p:spPr>
      </p:sp>
      <p:sp>
        <p:nvSpPr>
          <p:cNvPr id="4" name="AutoShape 4"/>
          <p:cNvSpPr/>
          <p:nvPr/>
        </p:nvSpPr>
        <p:spPr>
          <a:xfrm>
            <a:off x="1028701" y="360407"/>
            <a:ext cx="16230601" cy="829628"/>
          </a:xfrm>
          <a:prstGeom prst="rect">
            <a:avLst/>
          </a:prstGeom>
          <a:solidFill>
            <a:srgbClr val="024A34"/>
          </a:solidFill>
        </p:spPr>
      </p:sp>
      <p:grpSp>
        <p:nvGrpSpPr>
          <p:cNvPr id="6" name="Group 6"/>
          <p:cNvGrpSpPr/>
          <p:nvPr/>
        </p:nvGrpSpPr>
        <p:grpSpPr>
          <a:xfrm rot="-5400000">
            <a:off x="1047795" y="15559705"/>
            <a:ext cx="15230283" cy="3170597"/>
            <a:chOff x="-3" y="212156"/>
            <a:chExt cx="20307041" cy="5105210"/>
          </a:xfrm>
        </p:grpSpPr>
        <p:sp>
          <p:nvSpPr>
            <p:cNvPr id="7" name="TextBox 7"/>
            <p:cNvSpPr txBox="1"/>
            <p:nvPr/>
          </p:nvSpPr>
          <p:spPr>
            <a:xfrm>
              <a:off x="-3" y="212156"/>
              <a:ext cx="20307041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/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" y="1830534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80000"/>
                    </a:srgbClr>
                  </a:solidFill>
                  <a:latin typeface="Belleza"/>
                </a:rPr>
                <a:t>PROTOTIPE LOGO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" y="3444099"/>
              <a:ext cx="20307040" cy="187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57"/>
                </a:lnSpc>
              </a:pPr>
              <a:r>
                <a:rPr lang="en-US" sz="9952">
                  <a:solidFill>
                    <a:srgbClr val="D18C03">
                      <a:alpha val="60000"/>
                    </a:srgbClr>
                  </a:solidFill>
                  <a:latin typeface="Belleza"/>
                </a:rPr>
                <a:t>PROTOTIPE LOGO 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76788" y="385016"/>
            <a:ext cx="5385177" cy="793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1">
                <a:solidFill>
                  <a:srgbClr val="FFFFFF"/>
                </a:solidFill>
                <a:latin typeface="Belleza"/>
              </a:rPr>
              <a:t>Deprecated Tech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147" y="1525488"/>
            <a:ext cx="15708233" cy="52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Belleza"/>
              </a:rPr>
              <a:t>*Deprecated Tech does not have Domain, Cluster, Sub-Cluster, and Owner. 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D383566-9EC6-37D0-98CD-C51BA7A2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51880"/>
              </p:ext>
            </p:extLst>
          </p:nvPr>
        </p:nvGraphicFramePr>
        <p:xfrm>
          <a:off x="47625" y="2365375"/>
          <a:ext cx="5808987" cy="8009089"/>
        </p:xfrm>
        <a:graphic>
          <a:graphicData uri="http://schemas.openxmlformats.org/drawingml/2006/table">
            <a:tbl>
              <a:tblPr/>
              <a:tblGrid>
                <a:gridCol w="171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4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or-clb-pm-003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Project.net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Project.net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or-clb-pm-004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Redmine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Redmine 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or-idv-apf-001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Grails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Grails 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or-idv-db-003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Apache Ignite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or-idv-dev-002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Groovy/Grails Tool Suite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GGTS 3.x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02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or-idv-dev-005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Developer for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RPG &amp; Cobol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Developer for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latin typeface="Martel Sans Regular"/>
                        </a:rPr>
                        <a:t>i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 RPG &amp; Cobol v8.x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490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/>
                        <a:t>in-msg-um-001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Microsoft Lync Front End Server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Microsoft Lync Server 2010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82944"/>
                  </a:ext>
                </a:extLst>
              </a:tr>
              <a:tr h="991838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/>
                        <a:t>in-msg-um-002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Microsoft Lync Server Application Server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Microsoft Lync Server 2010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3158"/>
                  </a:ext>
                </a:extLst>
              </a:tr>
              <a:tr h="818267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in-msg-um-003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Microsoft Lync Server Mediation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Microsoft Lync Server 2010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56033"/>
                  </a:ext>
                </a:extLst>
              </a:tr>
              <a:tr h="991838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/>
                        <a:t>in-msg-um-004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Microsoft Lync Server replica Replicator Agent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Microsoft Lync Server 2010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4301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EA25F698-E8C1-AF4F-42EB-6156094A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20863"/>
              </p:ext>
            </p:extLst>
          </p:nvPr>
        </p:nvGraphicFramePr>
        <p:xfrm>
          <a:off x="5959394" y="2376106"/>
          <a:ext cx="6238873" cy="7975306"/>
        </p:xfrm>
        <a:graphic>
          <a:graphicData uri="http://schemas.openxmlformats.org/drawingml/2006/table">
            <a:tbl>
              <a:tblPr/>
              <a:tblGrid>
                <a:gridCol w="1809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37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57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or-idv-ea-001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Rational System Architect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Rational System Architect 11.x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6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or-idv-svr-002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Groovy (Linux)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Groovy 2.x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7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or-sdv-con-001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BMC Atrium Configuration Management Database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BMC Atrium Configuration Management Database 8.x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96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or-sdv-qa-001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Quality Manager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Quality Manager v6.x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85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or-sdv-qa-003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Functional Tester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Functional Tester v8.6.1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957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or-sdv-qa-004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Integration Tester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Integration Tester 9.0.x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9570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800" b="0" i="0" u="none" strike="noStrike" noProof="0"/>
                        <a:t>in-sec-soc-003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Tripwire Enterprise 8.1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/>
                        <a:t>Enterprise 8.6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99245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189D80ED-DC94-53EF-42D9-6459EF169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38724"/>
              </p:ext>
            </p:extLst>
          </p:nvPr>
        </p:nvGraphicFramePr>
        <p:xfrm>
          <a:off x="12309394" y="2376103"/>
          <a:ext cx="5500626" cy="8009091"/>
        </p:xfrm>
        <a:graphic>
          <a:graphicData uri="http://schemas.openxmlformats.org/drawingml/2006/table">
            <a:tbl>
              <a:tblPr/>
              <a:tblGrid>
                <a:gridCol w="161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9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TECH_ID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TECH_NAME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Martel Sans Regular Bold"/>
                        </a:rPr>
                        <a:t>VERSION_N</a:t>
                      </a:r>
                      <a:endParaRPr lang="en-US" sz="1600" b="1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44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or-sdv-qa-005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Test Workbench Web UI Tester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Test Workbench Web UI Tester 9.x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75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or-sdv-qa-007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latin typeface="Martel Sans Regular"/>
                        </a:rPr>
                        <a:t>Katalon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7.x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96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or-sdv-rm-002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Serena Dimensions CM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Serena Dimensions CM 14.x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25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or-sdv-rm-003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Team Concert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Martel Sans Regular"/>
                        </a:rPr>
                        <a:t>IBM Rational Team Concert v6.x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252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in-dat-mpp-001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Pivotal HAWQ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HAWQ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ver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2.3.0</a:t>
                      </a:r>
                      <a:endParaRPr lang="en-US" sz="1600"/>
                    </a:p>
                  </a:txBody>
                  <a:tcPr marT="45721" marB="4572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29896"/>
                  </a:ext>
                </a:extLst>
              </a:tr>
              <a:tr h="904252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/>
                        <a:t>in-sec-if-022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/>
                        <a:t>Skybox Security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/>
                        <a:t>v11.x</a:t>
                      </a:r>
                      <a:endParaRPr lang="en-US" sz="1600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81960"/>
                  </a:ext>
                </a:extLst>
              </a:tr>
              <a:tr h="904252">
                <a:tc>
                  <a:txBody>
                    <a:bodyPr/>
                    <a:lstStyle/>
                    <a:p>
                      <a:pPr lvl="0" algn="l">
                        <a:buNone/>
                        <a:defRPr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ap-trx-cc-001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Microsoft Dynamics CRM</a:t>
                      </a:r>
                      <a:endParaRPr lang="en-US"/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/>
                        <a:t>2016</a:t>
                      </a:r>
                    </a:p>
                  </a:txBody>
                  <a:tcPr marT="45721" marB="45721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4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238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3678131" y="-64479"/>
            <a:ext cx="3129449" cy="10485708"/>
          </a:xfrm>
          <a:prstGeom prst="rect">
            <a:avLst/>
          </a:prstGeom>
          <a:solidFill>
            <a:srgbClr val="F58320"/>
          </a:solidFill>
        </p:spPr>
      </p:sp>
      <p:sp>
        <p:nvSpPr>
          <p:cNvPr id="3" name="AutoShape 3"/>
          <p:cNvSpPr/>
          <p:nvPr/>
        </p:nvSpPr>
        <p:spPr>
          <a:xfrm>
            <a:off x="12633074" y="-590550"/>
            <a:ext cx="5654930" cy="10877550"/>
          </a:xfrm>
          <a:prstGeom prst="rect">
            <a:avLst/>
          </a:prstGeom>
          <a:solidFill>
            <a:srgbClr val="024A3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"/>
            <a:ext cx="3962332" cy="36136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371258" y="-581022"/>
            <a:ext cx="7474562" cy="1108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F6E9E1">
                    <a:alpha val="9804"/>
                  </a:srgbClr>
                </a:solidFill>
                <a:latin typeface="Belleza"/>
              </a:rPr>
              <a:t>TECHNOLOGY TECHNOLOGYTECHNOLOGYTECHNOLOGYTECHNOLOGYTECHNOLOGYTECHNOLOGYTECHNOLOGYTECHNOLOGYTECHNOLOGYTECHNOLOGYTECHNOLOGYTECHNOLOGY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7800" y="4302558"/>
            <a:ext cx="7921888" cy="1751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05"/>
              </a:lnSpc>
            </a:pPr>
            <a:r>
              <a:rPr lang="en-US" sz="10645">
                <a:solidFill>
                  <a:srgbClr val="FFFFFF"/>
                </a:solidFill>
                <a:latin typeface="Belleza"/>
              </a:rPr>
              <a:t>Thank You!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" y="699492"/>
            <a:ext cx="18556868" cy="2575646"/>
            <a:chOff x="0" y="0"/>
            <a:chExt cx="6277261" cy="87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7261" cy="871268"/>
            </a:xfrm>
            <a:custGeom>
              <a:avLst/>
              <a:gdLst/>
              <a:ahLst/>
              <a:cxnLst/>
              <a:rect l="l" t="t" r="r" b="b"/>
              <a:pathLst>
                <a:path w="6277261" h="871268">
                  <a:moveTo>
                    <a:pt x="0" y="0"/>
                  </a:moveTo>
                  <a:lnTo>
                    <a:pt x="6277261" y="0"/>
                  </a:lnTo>
                  <a:lnTo>
                    <a:pt x="6277261" y="871268"/>
                  </a:lnTo>
                  <a:lnTo>
                    <a:pt x="0" y="871268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538484"/>
            <a:ext cx="18288000" cy="6440041"/>
            <a:chOff x="0" y="0"/>
            <a:chExt cx="6186311" cy="21784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2178483"/>
            </a:xfrm>
            <a:custGeom>
              <a:avLst/>
              <a:gdLst/>
              <a:ahLst/>
              <a:cxnLst/>
              <a:rect l="l" t="t" r="r" b="b"/>
              <a:pathLst>
                <a:path w="6186311" h="2178483">
                  <a:moveTo>
                    <a:pt x="0" y="0"/>
                  </a:moveTo>
                  <a:lnTo>
                    <a:pt x="6186311" y="0"/>
                  </a:lnTo>
                  <a:lnTo>
                    <a:pt x="6186311" y="2178483"/>
                  </a:lnTo>
                  <a:lnTo>
                    <a:pt x="0" y="2178483"/>
                  </a:lnTo>
                  <a:close/>
                </a:path>
              </a:pathLst>
            </a:custGeom>
            <a:solidFill>
              <a:srgbClr val="F6E9E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43527" y="5143503"/>
            <a:ext cx="3697888" cy="1394391"/>
            <a:chOff x="0" y="0"/>
            <a:chExt cx="3279668" cy="12366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1A3D0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689938" y="1228725"/>
            <a:ext cx="7176992" cy="167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7200">
                <a:solidFill>
                  <a:srgbClr val="F6E9E1"/>
                </a:solidFill>
                <a:latin typeface="Belleza"/>
              </a:rPr>
              <a:t>TECHNOLOGY DOMAIN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05527" y="7537897"/>
            <a:ext cx="3697888" cy="1394391"/>
            <a:chOff x="0" y="0"/>
            <a:chExt cx="3279668" cy="12366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1A3D0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277346" y="5143503"/>
            <a:ext cx="3697888" cy="1394391"/>
            <a:chOff x="0" y="0"/>
            <a:chExt cx="3279668" cy="12366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chemeClr val="accent6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213346" y="5140772"/>
            <a:ext cx="3697888" cy="1394391"/>
            <a:chOff x="0" y="0"/>
            <a:chExt cx="3279668" cy="123668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F7862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297760" y="7537897"/>
            <a:ext cx="3697888" cy="1394391"/>
            <a:chOff x="0" y="0"/>
            <a:chExt cx="3279668" cy="12366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F5832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2684585" y="7537897"/>
            <a:ext cx="3697888" cy="1394391"/>
            <a:chOff x="0" y="0"/>
            <a:chExt cx="3279668" cy="123668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704732" y="5217896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Application Development Services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66732" y="7612290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Integration Technology Services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38548" y="5376648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Application Server &amp; Data Platform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774548" y="5374596"/>
            <a:ext cx="2575486" cy="81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Organization Services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858963" y="7612291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Security Management Services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245788" y="7612291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System Infrastructure Services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31364" y="3923619"/>
            <a:ext cx="12198585" cy="49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8"/>
              </a:lnSpc>
            </a:pPr>
            <a:r>
              <a:rPr lang="en-US" sz="3006">
                <a:solidFill>
                  <a:srgbClr val="000000"/>
                </a:solidFill>
                <a:latin typeface="Arimo Bold"/>
              </a:rPr>
              <a:t>Scope of Software Technology standards on IT services consist of: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07788" y="5440827"/>
            <a:ext cx="2575486" cy="81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End User Device Services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212FBD7A-C225-9A61-382D-B24E10904925}"/>
              </a:ext>
            </a:extLst>
          </p:cNvPr>
          <p:cNvGrpSpPr/>
          <p:nvPr/>
        </p:nvGrpSpPr>
        <p:grpSpPr>
          <a:xfrm>
            <a:off x="9282135" y="5140772"/>
            <a:ext cx="3697888" cy="1394391"/>
            <a:chOff x="-2717360" y="-28159"/>
            <a:chExt cx="3279668" cy="1236689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B2BE9EF-F1FE-C169-0466-2229CB8E713B}"/>
                </a:ext>
              </a:extLst>
            </p:cNvPr>
            <p:cNvSpPr/>
            <p:nvPr/>
          </p:nvSpPr>
          <p:spPr>
            <a:xfrm>
              <a:off x="-2717360" y="-28159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F58320"/>
            </a:solidFill>
          </p:spPr>
        </p:sp>
      </p:grpSp>
      <p:sp>
        <p:nvSpPr>
          <p:cNvPr id="36" name="TextBox 25">
            <a:extLst>
              <a:ext uri="{FF2B5EF4-FFF2-40B4-BE49-F238E27FC236}">
                <a16:creationId xmlns:a16="http://schemas.microsoft.com/office/drawing/2014/main" id="{0DCA8DF5-F2F7-08D5-AF46-D1FA02E575F8}"/>
              </a:ext>
            </a:extLst>
          </p:cNvPr>
          <p:cNvSpPr txBox="1"/>
          <p:nvPr/>
        </p:nvSpPr>
        <p:spPr>
          <a:xfrm>
            <a:off x="9838548" y="5376648"/>
            <a:ext cx="2575486" cy="124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Application Server &amp; Data Platform</a:t>
            </a:r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2D55EA06-7753-30F7-A483-D0B50E596013}"/>
              </a:ext>
            </a:extLst>
          </p:cNvPr>
          <p:cNvGrpSpPr/>
          <p:nvPr/>
        </p:nvGrpSpPr>
        <p:grpSpPr>
          <a:xfrm>
            <a:off x="13452471" y="5143503"/>
            <a:ext cx="3697888" cy="1394391"/>
            <a:chOff x="0" y="0"/>
            <a:chExt cx="3279668" cy="1236689"/>
          </a:xfrm>
        </p:grpSpPr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605820-E00D-FB06-AC51-60A0268CD14A}"/>
                </a:ext>
              </a:extLst>
            </p:cNvPr>
            <p:cNvSpPr/>
            <p:nvPr/>
          </p:nvSpPr>
          <p:spPr>
            <a:xfrm>
              <a:off x="0" y="0"/>
              <a:ext cx="3279668" cy="1236689"/>
            </a:xfrm>
            <a:custGeom>
              <a:avLst/>
              <a:gdLst/>
              <a:ahLst/>
              <a:cxnLst/>
              <a:rect l="l" t="t" r="r" b="b"/>
              <a:pathLst>
                <a:path w="3279668" h="1236689">
                  <a:moveTo>
                    <a:pt x="3155208" y="1236689"/>
                  </a:moveTo>
                  <a:lnTo>
                    <a:pt x="124460" y="1236689"/>
                  </a:lnTo>
                  <a:cubicBezTo>
                    <a:pt x="55880" y="1236689"/>
                    <a:pt x="0" y="1180809"/>
                    <a:pt x="0" y="1112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55208" y="0"/>
                  </a:lnTo>
                  <a:cubicBezTo>
                    <a:pt x="3223788" y="0"/>
                    <a:pt x="3279668" y="55880"/>
                    <a:pt x="3279668" y="124460"/>
                  </a:cubicBezTo>
                  <a:lnTo>
                    <a:pt x="3279668" y="1112229"/>
                  </a:lnTo>
                  <a:cubicBezTo>
                    <a:pt x="3279668" y="1180809"/>
                    <a:pt x="3223788" y="1236689"/>
                    <a:pt x="3155208" y="1236689"/>
                  </a:cubicBez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44" name="TextBox 29">
            <a:extLst>
              <a:ext uri="{FF2B5EF4-FFF2-40B4-BE49-F238E27FC236}">
                <a16:creationId xmlns:a16="http://schemas.microsoft.com/office/drawing/2014/main" id="{45415F9B-6093-EEC0-18A6-42497C8300CC}"/>
              </a:ext>
            </a:extLst>
          </p:cNvPr>
          <p:cNvSpPr txBox="1"/>
          <p:nvPr/>
        </p:nvSpPr>
        <p:spPr>
          <a:xfrm>
            <a:off x="14007788" y="5377327"/>
            <a:ext cx="2575486" cy="81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2">
                <a:solidFill>
                  <a:srgbClr val="F6E9E1"/>
                </a:solidFill>
                <a:latin typeface="Trocchi"/>
              </a:rPr>
              <a:t>End User Device 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" y="373112"/>
            <a:ext cx="18286993" cy="1077595"/>
            <a:chOff x="0" y="0"/>
            <a:chExt cx="6277261" cy="369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7261" cy="369890"/>
            </a:xfrm>
            <a:custGeom>
              <a:avLst/>
              <a:gdLst/>
              <a:ahLst/>
              <a:cxnLst/>
              <a:rect l="l" t="t" r="r" b="b"/>
              <a:pathLst>
                <a:path w="6277261" h="369890">
                  <a:moveTo>
                    <a:pt x="0" y="0"/>
                  </a:moveTo>
                  <a:lnTo>
                    <a:pt x="6277261" y="0"/>
                  </a:lnTo>
                  <a:lnTo>
                    <a:pt x="6277261" y="369890"/>
                  </a:lnTo>
                  <a:lnTo>
                    <a:pt x="0" y="369890"/>
                  </a:lnTo>
                  <a:close/>
                </a:path>
              </a:pathLst>
            </a:custGeom>
            <a:solidFill>
              <a:srgbClr val="024A3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18270" y="591277"/>
            <a:ext cx="15051468" cy="8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7200">
                <a:solidFill>
                  <a:srgbClr val="F6E9E1"/>
                </a:solidFill>
                <a:latin typeface="Belleza"/>
              </a:rPr>
              <a:t>TECHNOLOGY LANDSCAPE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751" y="1366378"/>
            <a:ext cx="12198585" cy="471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8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</a:rPr>
              <a:t>Scope of Software Technology standards on IT services consist of: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098"/>
              </p:ext>
            </p:extLst>
          </p:nvPr>
        </p:nvGraphicFramePr>
        <p:xfrm>
          <a:off x="284590" y="1972847"/>
          <a:ext cx="8424694" cy="8123756"/>
        </p:xfrm>
        <a:graphic>
          <a:graphicData uri="http://schemas.openxmlformats.org/drawingml/2006/table">
            <a:tbl>
              <a:tblPr/>
              <a:tblGrid>
                <a:gridCol w="281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297">
                  <a:extLst>
                    <a:ext uri="{9D8B030D-6E8A-4147-A177-3AD203B41FA5}">
                      <a16:colId xmlns:a16="http://schemas.microsoft.com/office/drawing/2014/main" val="2973048555"/>
                    </a:ext>
                  </a:extLst>
                </a:gridCol>
              </a:tblGrid>
              <a:tr h="46351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DOMAIN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CLUSTER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/>
                        <a:t>TECHNOLOGY</a:t>
                      </a:r>
                      <a:r>
                        <a:rPr lang="en-US" sz="2000" b="1" baseline="0" dirty="0"/>
                        <a:t>_COUNT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3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Application Framework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12</a:t>
                      </a:r>
                      <a:endParaRPr lang="en-US" dirty="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94157"/>
                  </a:ext>
                </a:extLst>
              </a:tr>
              <a:tr h="463518"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Design Tools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6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65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Testing Framework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17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1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Development Tools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31</a:t>
                      </a:r>
                      <a:endParaRPr lang="en-US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34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Utilities</a:t>
                      </a:r>
                      <a:endParaRPr lang="en-US"/>
                    </a:p>
                  </a:txBody>
                  <a:tcPr marT="45721" marB="4572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1</a:t>
                      </a:r>
                      <a:endParaRPr lang="en-US"/>
                    </a:p>
                  </a:txBody>
                  <a:tcPr marT="45721" marB="45721" anchor="ctr">
                    <a:lnL w="12700">
                      <a:solidFill>
                        <a:schemeClr val="tx1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18"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sng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sng" strike="noStrike" noProof="0" dirty="0">
                          <a:solidFill>
                            <a:srgbClr val="000000"/>
                          </a:solidFill>
                          <a:latin typeface="Calibri"/>
                          <a:hlinkClick r:id="rId2" action="ppaction://hlinksldjump"/>
                        </a:rPr>
                        <a:t>Application Server &amp; Data Platform</a:t>
                      </a:r>
                      <a:endParaRPr lang="en-US" sz="24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Data Services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29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27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Distributed Services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4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349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Information Services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16</a:t>
                      </a:r>
                      <a:endParaRPr lang="en-US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1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Messaging Services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5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51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Monitoring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11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5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Transaction Services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9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DevOps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2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28004"/>
                  </a:ext>
                </a:extLst>
              </a:tr>
              <a:tr h="7163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Document Collaboration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6124"/>
                  </a:ext>
                </a:extLst>
              </a:tr>
              <a:tr h="41693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CRM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marT="45721" marB="45721">
                    <a:lnL w="12700">
                      <a:solidFill>
                        <a:schemeClr val="tx1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80290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699701" y="3072730"/>
            <a:ext cx="1949995" cy="942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3" action="ppaction://hlinksldjump"/>
              </a:rPr>
              <a:t>Application Development 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B2DDBDD-C177-6564-0C64-7EA786ABA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67726"/>
              </p:ext>
            </p:extLst>
          </p:nvPr>
        </p:nvGraphicFramePr>
        <p:xfrm>
          <a:off x="9353862" y="1981983"/>
          <a:ext cx="8510947" cy="8123762"/>
        </p:xfrm>
        <a:graphic>
          <a:graphicData uri="http://schemas.openxmlformats.org/drawingml/2006/table">
            <a:tbl>
              <a:tblPr/>
              <a:tblGrid>
                <a:gridCol w="223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010">
                  <a:extLst>
                    <a:ext uri="{9D8B030D-6E8A-4147-A177-3AD203B41FA5}">
                      <a16:colId xmlns:a16="http://schemas.microsoft.com/office/drawing/2014/main" val="1207983271"/>
                    </a:ext>
                  </a:extLst>
                </a:gridCol>
              </a:tblGrid>
              <a:tr h="4125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DOMAIN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Martel Sans Regular Bold"/>
                        </a:rPr>
                        <a:t>CLUSTER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TECHNOLOGY</a:t>
                      </a:r>
                      <a:r>
                        <a:rPr lang="en-US" sz="2000" b="1" baseline="0" dirty="0"/>
                        <a:t>_COUNT</a:t>
                      </a:r>
                      <a:endParaRPr lang="en-US" sz="2000" b="1" dirty="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948">
                <a:tc rowSpan="6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Client Services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42</a:t>
                      </a:r>
                      <a:endParaRPr lang="en-US" dirty="0"/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11837"/>
                  </a:ext>
                </a:extLst>
              </a:tr>
              <a:tr h="684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End User Device Platform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4</a:t>
                      </a:r>
                      <a:endParaRPr lang="en-US" dirty="0"/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484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Endpoint &amp; Mobile Security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4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Information Service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69370"/>
                  </a:ext>
                </a:extLst>
              </a:tr>
              <a:tr h="72646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ITSM Platform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marT="45721" marB="45721" anchor="ctr">
                    <a:lnL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97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marT="45721" marB="4572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Unified Endpoint Management</a:t>
                      </a:r>
                    </a:p>
                  </a:txBody>
                  <a:tcPr marT="45721" marB="45721" anchor="ctr">
                    <a:lnL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3</a:t>
                      </a:r>
                    </a:p>
                  </a:txBody>
                  <a:tcPr marT="45721" marB="45721" anchor="ctr">
                    <a:lnL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8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Integration Services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15</a:t>
                      </a:r>
                      <a:endParaRPr lang="en-US" dirty="0"/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87847"/>
                  </a:ext>
                </a:extLst>
              </a:tr>
              <a:tr h="801291"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Collaboration Services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>
                      <a:solidFill>
                        <a:srgbClr val="000000"/>
                      </a:solidFill>
                    </a:lnT>
                    <a:lnB w="14202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3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01472"/>
                  </a:ext>
                </a:extLst>
              </a:tr>
              <a:tr h="747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HC System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>
                      <a:solidFill>
                        <a:srgbClr val="000000"/>
                      </a:solidFill>
                    </a:lnT>
                    <a:lnB w="14202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26667"/>
                  </a:ext>
                </a:extLst>
              </a:tr>
              <a:tr h="767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T="45721" marB="45721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6"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rgbClr val="F6E9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Software Asset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202">
                      <a:solidFill>
                        <a:srgbClr val="000000"/>
                      </a:solidFill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+mn-lt"/>
                        </a:rPr>
                        <a:t>2</a:t>
                      </a:r>
                    </a:p>
                  </a:txBody>
                  <a:tcPr marT="45721" marB="45721" anchor="ctr">
                    <a:lnL w="14206">
                      <a:solidFill>
                        <a:srgbClr val="000000"/>
                      </a:solidFill>
                    </a:lnL>
                    <a:lnR w="14206">
                      <a:solidFill>
                        <a:srgbClr val="000000"/>
                      </a:solidFill>
                    </a:lnR>
                    <a:lnT w="142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06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55215"/>
                  </a:ext>
                </a:extLst>
              </a:tr>
            </a:tbl>
          </a:graphicData>
        </a:graphic>
      </p:graphicFrame>
      <p:sp>
        <p:nvSpPr>
          <p:cNvPr id="17" name="TextBox 11">
            <a:extLst>
              <a:ext uri="{FF2B5EF4-FFF2-40B4-BE49-F238E27FC236}">
                <a16:creationId xmlns:a16="http://schemas.microsoft.com/office/drawing/2014/main" id="{5D864FCD-7AE6-AF4A-F843-69EDCB00D724}"/>
              </a:ext>
            </a:extLst>
          </p:cNvPr>
          <p:cNvSpPr txBox="1"/>
          <p:nvPr/>
        </p:nvSpPr>
        <p:spPr>
          <a:xfrm>
            <a:off x="9602883" y="3943002"/>
            <a:ext cx="1664440" cy="9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4" action="ppaction://hlinksldjump"/>
              </a:rPr>
              <a:t>End User Device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28326938-12CB-696C-2318-62FE88EEEACE}"/>
              </a:ext>
            </a:extLst>
          </p:cNvPr>
          <p:cNvSpPr txBox="1"/>
          <p:nvPr/>
        </p:nvSpPr>
        <p:spPr>
          <a:xfrm>
            <a:off x="9546314" y="8124960"/>
            <a:ext cx="1752654" cy="970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5" action="ppaction://hlinksldjump"/>
              </a:rPr>
              <a:t>Organization Services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2290A053-A511-B377-F09B-6F7125AFF3C3}"/>
              </a:ext>
            </a:extLst>
          </p:cNvPr>
          <p:cNvSpPr txBox="1"/>
          <p:nvPr/>
        </p:nvSpPr>
        <p:spPr>
          <a:xfrm>
            <a:off x="9270459" y="6757282"/>
            <a:ext cx="2329287" cy="945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6" action="ppaction://hlinksldjump"/>
              </a:rPr>
              <a:t>Integration </a:t>
            </a:r>
          </a:p>
          <a:p>
            <a:pPr algn="ctr">
              <a:lnSpc>
                <a:spcPts val="3920"/>
              </a:lnSpc>
            </a:pPr>
            <a:r>
              <a:rPr lang="en-US" sz="2400" u="sng">
                <a:solidFill>
                  <a:srgbClr val="000000"/>
                </a:solidFill>
                <a:latin typeface="Martel Sans Regular"/>
                <a:hlinkClick r:id="rId6" action="ppaction://hlinksldjump"/>
              </a:rPr>
              <a:t>Tech</a:t>
            </a:r>
            <a:endParaRPr lang="en-US" sz="2400" u="sng">
              <a:solidFill>
                <a:srgbClr val="000000"/>
              </a:solidFill>
              <a:latin typeface="Martel Sans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Salinan dari BTPN Tech</dc:title>
  <dc:creator>NANANG RIDWAN</dc:creator>
  <cp:revision>158</cp:revision>
  <dcterms:created xsi:type="dcterms:W3CDTF">2006-08-16T00:00:00Z</dcterms:created>
  <dcterms:modified xsi:type="dcterms:W3CDTF">2023-08-10T08:36:47Z</dcterms:modified>
  <dc:identifier>DAE7xrkUQ_s</dc:identifier>
</cp:coreProperties>
</file>